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0"/>
  </p:notesMasterIdLst>
  <p:handoutMasterIdLst>
    <p:handoutMasterId r:id="rId21"/>
  </p:handoutMasterIdLst>
  <p:sldIdLst>
    <p:sldId id="258" r:id="rId2"/>
    <p:sldId id="257" r:id="rId3"/>
    <p:sldId id="269" r:id="rId4"/>
    <p:sldId id="309" r:id="rId5"/>
    <p:sldId id="333" r:id="rId6"/>
    <p:sldId id="323" r:id="rId7"/>
    <p:sldId id="326" r:id="rId8"/>
    <p:sldId id="324" r:id="rId9"/>
    <p:sldId id="327" r:id="rId10"/>
    <p:sldId id="313" r:id="rId11"/>
    <p:sldId id="328" r:id="rId12"/>
    <p:sldId id="329" r:id="rId13"/>
    <p:sldId id="306" r:id="rId14"/>
    <p:sldId id="319" r:id="rId15"/>
    <p:sldId id="316" r:id="rId16"/>
    <p:sldId id="317" r:id="rId17"/>
    <p:sldId id="331" r:id="rId18"/>
    <p:sldId id="33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5DB"/>
    <a:srgbClr val="E6F5C9"/>
    <a:srgbClr val="C3E1AD"/>
    <a:srgbClr val="B3E2CD"/>
    <a:srgbClr val="CBD5E8"/>
    <a:srgbClr val="FFF2AE"/>
    <a:srgbClr val="B1F5A1"/>
    <a:srgbClr val="F1E2CC"/>
    <a:srgbClr val="F4CAE4"/>
    <a:srgbClr val="FDCD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23" autoAdjust="0"/>
    <p:restoredTop sz="94660"/>
  </p:normalViewPr>
  <p:slideViewPr>
    <p:cSldViewPr>
      <p:cViewPr varScale="1">
        <p:scale>
          <a:sx n="114" d="100"/>
          <a:sy n="114" d="100"/>
        </p:scale>
        <p:origin x="546" y="10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9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71DA8-E658-4A54-BA70-B77A74E2FCB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B9DC5D4-0A7D-4512-AEAD-C3B0FF4A1B5E}">
      <dgm:prSet/>
      <dgm:spPr/>
      <dgm:t>
        <a:bodyPr/>
        <a:lstStyle/>
        <a:p>
          <a:r>
            <a:rPr lang="en-GB" b="1" baseline="0" dirty="0"/>
            <a:t>Objectives</a:t>
          </a:r>
          <a:r>
            <a:rPr lang="en-GB" baseline="0" dirty="0"/>
            <a:t> of the study</a:t>
          </a:r>
          <a:endParaRPr lang="en-US" dirty="0"/>
        </a:p>
      </dgm:t>
    </dgm:pt>
    <dgm:pt modelId="{C6E874D0-0E97-45A9-9FD3-84531FA0B121}" type="parTrans" cxnId="{5D30B35F-6BEF-4968-8590-DC5519FB7D04}">
      <dgm:prSet/>
      <dgm:spPr/>
      <dgm:t>
        <a:bodyPr/>
        <a:lstStyle/>
        <a:p>
          <a:endParaRPr lang="en-US"/>
        </a:p>
      </dgm:t>
    </dgm:pt>
    <dgm:pt modelId="{309D368C-B8E4-414E-97D3-8869146E6353}" type="sibTrans" cxnId="{5D30B35F-6BEF-4968-8590-DC5519FB7D04}">
      <dgm:prSet/>
      <dgm:spPr/>
      <dgm:t>
        <a:bodyPr/>
        <a:lstStyle/>
        <a:p>
          <a:endParaRPr lang="en-US"/>
        </a:p>
      </dgm:t>
    </dgm:pt>
    <dgm:pt modelId="{FECCC935-B67C-44B2-A88F-B08F13CA18DD}">
      <dgm:prSet/>
      <dgm:spPr/>
      <dgm:t>
        <a:bodyPr/>
        <a:lstStyle/>
        <a:p>
          <a:r>
            <a:rPr lang="en-GB" baseline="0" dirty="0"/>
            <a:t>Overview of the </a:t>
          </a:r>
          <a:r>
            <a:rPr lang="en-GB" b="1" baseline="0" dirty="0"/>
            <a:t>methodology</a:t>
          </a:r>
          <a:r>
            <a:rPr lang="en-GB" baseline="0" dirty="0"/>
            <a:t>/ challenges </a:t>
          </a:r>
          <a:endParaRPr lang="en-US" dirty="0"/>
        </a:p>
      </dgm:t>
    </dgm:pt>
    <dgm:pt modelId="{415C8564-ACDF-43F6-AA2B-390E0BF347DC}" type="parTrans" cxnId="{26170A36-AC89-4499-9E51-F85000516C22}">
      <dgm:prSet/>
      <dgm:spPr/>
      <dgm:t>
        <a:bodyPr/>
        <a:lstStyle/>
        <a:p>
          <a:endParaRPr lang="en-US"/>
        </a:p>
      </dgm:t>
    </dgm:pt>
    <dgm:pt modelId="{8C98E170-1014-43C4-A10C-160A07A61C8B}" type="sibTrans" cxnId="{26170A36-AC89-4499-9E51-F85000516C22}">
      <dgm:prSet/>
      <dgm:spPr/>
      <dgm:t>
        <a:bodyPr/>
        <a:lstStyle/>
        <a:p>
          <a:endParaRPr lang="en-US"/>
        </a:p>
      </dgm:t>
    </dgm:pt>
    <dgm:pt modelId="{272DBE61-7452-4EF5-A949-F2D5F300A882}">
      <dgm:prSet/>
      <dgm:spPr/>
      <dgm:t>
        <a:bodyPr/>
        <a:lstStyle/>
        <a:p>
          <a:r>
            <a:rPr lang="en-GB" baseline="0" dirty="0"/>
            <a:t>Main results from the </a:t>
          </a:r>
          <a:r>
            <a:rPr lang="en-GB" b="1" baseline="0" dirty="0"/>
            <a:t>legal analysis</a:t>
          </a:r>
          <a:endParaRPr lang="en-US" b="1" dirty="0"/>
        </a:p>
      </dgm:t>
    </dgm:pt>
    <dgm:pt modelId="{2AE733A5-B173-4887-A78D-5D31D08C6F8C}" type="parTrans" cxnId="{8B99FDF9-2D30-45A1-9B35-708F6821B4FA}">
      <dgm:prSet/>
      <dgm:spPr/>
      <dgm:t>
        <a:bodyPr/>
        <a:lstStyle/>
        <a:p>
          <a:endParaRPr lang="en-US"/>
        </a:p>
      </dgm:t>
    </dgm:pt>
    <dgm:pt modelId="{344BF62A-BEAB-4D73-808D-E90671BABD2B}" type="sibTrans" cxnId="{8B99FDF9-2D30-45A1-9B35-708F6821B4FA}">
      <dgm:prSet/>
      <dgm:spPr/>
      <dgm:t>
        <a:bodyPr/>
        <a:lstStyle/>
        <a:p>
          <a:endParaRPr lang="en-US"/>
        </a:p>
      </dgm:t>
    </dgm:pt>
    <dgm:pt modelId="{4CCAE48D-F0A5-4307-919A-AA152618C26D}">
      <dgm:prSet/>
      <dgm:spPr/>
      <dgm:t>
        <a:bodyPr/>
        <a:lstStyle/>
        <a:p>
          <a:r>
            <a:rPr lang="en-GB" baseline="0" dirty="0"/>
            <a:t>The </a:t>
          </a:r>
          <a:r>
            <a:rPr lang="en-GB" b="1" baseline="0" dirty="0"/>
            <a:t>use of concessions </a:t>
          </a:r>
          <a:r>
            <a:rPr lang="en-GB" baseline="0" dirty="0"/>
            <a:t>pre and post adoption of the Concessions Directive</a:t>
          </a:r>
          <a:endParaRPr lang="en-US" dirty="0"/>
        </a:p>
      </dgm:t>
    </dgm:pt>
    <dgm:pt modelId="{E448E315-ECE6-469C-B00A-A0591C5B2AB3}" type="parTrans" cxnId="{309E383E-F115-4DA0-8B5D-E09916E483C3}">
      <dgm:prSet/>
      <dgm:spPr/>
      <dgm:t>
        <a:bodyPr/>
        <a:lstStyle/>
        <a:p>
          <a:endParaRPr lang="en-US"/>
        </a:p>
      </dgm:t>
    </dgm:pt>
    <dgm:pt modelId="{DEDB502F-A275-497A-BD62-43E7D016C44C}" type="sibTrans" cxnId="{309E383E-F115-4DA0-8B5D-E09916E483C3}">
      <dgm:prSet/>
      <dgm:spPr/>
      <dgm:t>
        <a:bodyPr/>
        <a:lstStyle/>
        <a:p>
          <a:endParaRPr lang="en-US"/>
        </a:p>
      </dgm:t>
    </dgm:pt>
    <dgm:pt modelId="{8900D1F5-840B-4844-B7E7-66F6F821EA30}">
      <dgm:prSet/>
      <dgm:spPr/>
      <dgm:t>
        <a:bodyPr/>
        <a:lstStyle/>
        <a:p>
          <a:r>
            <a:rPr lang="en-GB" b="1" baseline="0" dirty="0"/>
            <a:t>Case studies </a:t>
          </a:r>
          <a:endParaRPr lang="en-US" b="1" dirty="0"/>
        </a:p>
      </dgm:t>
    </dgm:pt>
    <dgm:pt modelId="{3CC5EA83-6839-46E7-A658-212453212742}" type="parTrans" cxnId="{9873261F-A0B3-4841-B1B0-90AA7326C545}">
      <dgm:prSet/>
      <dgm:spPr/>
      <dgm:t>
        <a:bodyPr/>
        <a:lstStyle/>
        <a:p>
          <a:endParaRPr lang="en-US"/>
        </a:p>
      </dgm:t>
    </dgm:pt>
    <dgm:pt modelId="{AEE194EB-F9CA-4526-BB15-7E4CCC11C379}" type="sibTrans" cxnId="{9873261F-A0B3-4841-B1B0-90AA7326C545}">
      <dgm:prSet/>
      <dgm:spPr/>
      <dgm:t>
        <a:bodyPr/>
        <a:lstStyle/>
        <a:p>
          <a:endParaRPr lang="en-US"/>
        </a:p>
      </dgm:t>
    </dgm:pt>
    <dgm:pt modelId="{AECFFFEA-E812-45BB-B21C-54C5A04D34A4}">
      <dgm:prSet/>
      <dgm:spPr/>
      <dgm:t>
        <a:bodyPr/>
        <a:lstStyle/>
        <a:p>
          <a:r>
            <a:rPr lang="en-GB" baseline="0" dirty="0"/>
            <a:t>Overall </a:t>
          </a:r>
          <a:r>
            <a:rPr lang="en-GB" b="1" baseline="0" dirty="0"/>
            <a:t>conclusions</a:t>
          </a:r>
          <a:r>
            <a:rPr lang="en-GB" baseline="0" dirty="0"/>
            <a:t> </a:t>
          </a:r>
          <a:endParaRPr lang="en-US" dirty="0"/>
        </a:p>
      </dgm:t>
    </dgm:pt>
    <dgm:pt modelId="{CB985D0C-1C8C-4D08-8266-922AC41CEA3A}" type="parTrans" cxnId="{668386A9-5C29-4E15-A383-E5506F07677C}">
      <dgm:prSet/>
      <dgm:spPr/>
      <dgm:t>
        <a:bodyPr/>
        <a:lstStyle/>
        <a:p>
          <a:endParaRPr lang="en-US"/>
        </a:p>
      </dgm:t>
    </dgm:pt>
    <dgm:pt modelId="{8B4FA061-360A-4B97-B27F-9C5B15DB4B3D}" type="sibTrans" cxnId="{668386A9-5C29-4E15-A383-E5506F07677C}">
      <dgm:prSet/>
      <dgm:spPr/>
      <dgm:t>
        <a:bodyPr/>
        <a:lstStyle/>
        <a:p>
          <a:endParaRPr lang="en-US"/>
        </a:p>
      </dgm:t>
    </dgm:pt>
    <dgm:pt modelId="{AE375FAA-318B-48E2-AB7C-41630D21EAD8}" type="pres">
      <dgm:prSet presAssocID="{92571DA8-E658-4A54-BA70-B77A74E2FCB9}" presName="root" presStyleCnt="0">
        <dgm:presLayoutVars>
          <dgm:dir/>
          <dgm:resizeHandles val="exact"/>
        </dgm:presLayoutVars>
      </dgm:prSet>
      <dgm:spPr/>
    </dgm:pt>
    <dgm:pt modelId="{0878B50B-87C3-432B-8FD8-E5B2748086BF}" type="pres">
      <dgm:prSet presAssocID="{5B9DC5D4-0A7D-4512-AEAD-C3B0FF4A1B5E}" presName="compNode" presStyleCnt="0"/>
      <dgm:spPr/>
    </dgm:pt>
    <dgm:pt modelId="{920830C5-1DA5-4BED-B8D4-9ED98F1FF8C5}" type="pres">
      <dgm:prSet presAssocID="{5B9DC5D4-0A7D-4512-AEAD-C3B0FF4A1B5E}" presName="bgRect" presStyleLbl="bgShp" presStyleIdx="0" presStyleCnt="6"/>
      <dgm:spPr/>
    </dgm:pt>
    <dgm:pt modelId="{E972FAAC-D8CE-4B7B-811C-7457F2693AAF}" type="pres">
      <dgm:prSet presAssocID="{5B9DC5D4-0A7D-4512-AEAD-C3B0FF4A1B5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0648953F-189F-4A83-AA03-76BAC2E3FAC5}" type="pres">
      <dgm:prSet presAssocID="{5B9DC5D4-0A7D-4512-AEAD-C3B0FF4A1B5E}" presName="spaceRect" presStyleCnt="0"/>
      <dgm:spPr/>
    </dgm:pt>
    <dgm:pt modelId="{022DF3AB-86EE-4ED4-A1B3-6A21D7B980B6}" type="pres">
      <dgm:prSet presAssocID="{5B9DC5D4-0A7D-4512-AEAD-C3B0FF4A1B5E}" presName="parTx" presStyleLbl="revTx" presStyleIdx="0" presStyleCnt="6">
        <dgm:presLayoutVars>
          <dgm:chMax val="0"/>
          <dgm:chPref val="0"/>
        </dgm:presLayoutVars>
      </dgm:prSet>
      <dgm:spPr/>
    </dgm:pt>
    <dgm:pt modelId="{96EA0EDE-C9F2-4987-8272-46DCA9B4AA11}" type="pres">
      <dgm:prSet presAssocID="{309D368C-B8E4-414E-97D3-8869146E6353}" presName="sibTrans" presStyleCnt="0"/>
      <dgm:spPr/>
    </dgm:pt>
    <dgm:pt modelId="{5A2C02E4-373D-4544-A21C-0E5B82F328A6}" type="pres">
      <dgm:prSet presAssocID="{FECCC935-B67C-44B2-A88F-B08F13CA18DD}" presName="compNode" presStyleCnt="0"/>
      <dgm:spPr/>
    </dgm:pt>
    <dgm:pt modelId="{61262233-D9DB-4E0B-BE78-806EF897FACF}" type="pres">
      <dgm:prSet presAssocID="{FECCC935-B67C-44B2-A88F-B08F13CA18DD}" presName="bgRect" presStyleLbl="bgShp" presStyleIdx="1" presStyleCnt="6"/>
      <dgm:spPr/>
    </dgm:pt>
    <dgm:pt modelId="{BC1DB3A3-B8A3-477D-8494-32337F601CD4}" type="pres">
      <dgm:prSet presAssocID="{FECCC935-B67C-44B2-A88F-B08F13CA18D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1B7D2851-BFF2-488A-B2BE-63123DC3C47E}" type="pres">
      <dgm:prSet presAssocID="{FECCC935-B67C-44B2-A88F-B08F13CA18DD}" presName="spaceRect" presStyleCnt="0"/>
      <dgm:spPr/>
    </dgm:pt>
    <dgm:pt modelId="{DC04DEC7-9889-4E13-9B9D-E50755E334BD}" type="pres">
      <dgm:prSet presAssocID="{FECCC935-B67C-44B2-A88F-B08F13CA18DD}" presName="parTx" presStyleLbl="revTx" presStyleIdx="1" presStyleCnt="6">
        <dgm:presLayoutVars>
          <dgm:chMax val="0"/>
          <dgm:chPref val="0"/>
        </dgm:presLayoutVars>
      </dgm:prSet>
      <dgm:spPr/>
    </dgm:pt>
    <dgm:pt modelId="{4EDA3045-FD27-447C-A02D-DCC2A666EEFD}" type="pres">
      <dgm:prSet presAssocID="{8C98E170-1014-43C4-A10C-160A07A61C8B}" presName="sibTrans" presStyleCnt="0"/>
      <dgm:spPr/>
    </dgm:pt>
    <dgm:pt modelId="{20AA0569-7884-4C63-B8FF-5A56B6DB24F4}" type="pres">
      <dgm:prSet presAssocID="{272DBE61-7452-4EF5-A949-F2D5F300A882}" presName="compNode" presStyleCnt="0"/>
      <dgm:spPr/>
    </dgm:pt>
    <dgm:pt modelId="{4FC73194-A5D8-4261-8873-A7C2330AA77D}" type="pres">
      <dgm:prSet presAssocID="{272DBE61-7452-4EF5-A949-F2D5F300A882}" presName="bgRect" presStyleLbl="bgShp" presStyleIdx="2" presStyleCnt="6"/>
      <dgm:spPr/>
    </dgm:pt>
    <dgm:pt modelId="{923A0587-F1AE-48F5-A15D-8E49858E0441}" type="pres">
      <dgm:prSet presAssocID="{272DBE61-7452-4EF5-A949-F2D5F300A88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73653807-C86F-4BAA-B610-7CFFD2801F56}" type="pres">
      <dgm:prSet presAssocID="{272DBE61-7452-4EF5-A949-F2D5F300A882}" presName="spaceRect" presStyleCnt="0"/>
      <dgm:spPr/>
    </dgm:pt>
    <dgm:pt modelId="{B8618B99-D191-4C27-B2C0-53F69EBE7B55}" type="pres">
      <dgm:prSet presAssocID="{272DBE61-7452-4EF5-A949-F2D5F300A882}" presName="parTx" presStyleLbl="revTx" presStyleIdx="2" presStyleCnt="6">
        <dgm:presLayoutVars>
          <dgm:chMax val="0"/>
          <dgm:chPref val="0"/>
        </dgm:presLayoutVars>
      </dgm:prSet>
      <dgm:spPr/>
    </dgm:pt>
    <dgm:pt modelId="{0004E319-5BE6-4E00-A4EB-27FAD8D35764}" type="pres">
      <dgm:prSet presAssocID="{344BF62A-BEAB-4D73-808D-E90671BABD2B}" presName="sibTrans" presStyleCnt="0"/>
      <dgm:spPr/>
    </dgm:pt>
    <dgm:pt modelId="{B2F2F27C-02B4-4E9C-9A80-785FD38DB1AC}" type="pres">
      <dgm:prSet presAssocID="{4CCAE48D-F0A5-4307-919A-AA152618C26D}" presName="compNode" presStyleCnt="0"/>
      <dgm:spPr/>
    </dgm:pt>
    <dgm:pt modelId="{06A1BEBD-9F97-4568-8162-C6F79B11FAED}" type="pres">
      <dgm:prSet presAssocID="{4CCAE48D-F0A5-4307-919A-AA152618C26D}" presName="bgRect" presStyleLbl="bgShp" presStyleIdx="3" presStyleCnt="6"/>
      <dgm:spPr/>
    </dgm:pt>
    <dgm:pt modelId="{C0259CE8-5B64-4DF5-9B9D-750B6B83C82A}" type="pres">
      <dgm:prSet presAssocID="{4CCAE48D-F0A5-4307-919A-AA152618C26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r graph with upward trend with solid fill"/>
        </a:ext>
      </dgm:extLst>
    </dgm:pt>
    <dgm:pt modelId="{94FCA56B-39F3-488A-915D-E7416A759832}" type="pres">
      <dgm:prSet presAssocID="{4CCAE48D-F0A5-4307-919A-AA152618C26D}" presName="spaceRect" presStyleCnt="0"/>
      <dgm:spPr/>
    </dgm:pt>
    <dgm:pt modelId="{3F0C21CF-3D8C-4B3B-8398-93C8E4472920}" type="pres">
      <dgm:prSet presAssocID="{4CCAE48D-F0A5-4307-919A-AA152618C26D}" presName="parTx" presStyleLbl="revTx" presStyleIdx="3" presStyleCnt="6">
        <dgm:presLayoutVars>
          <dgm:chMax val="0"/>
          <dgm:chPref val="0"/>
        </dgm:presLayoutVars>
      </dgm:prSet>
      <dgm:spPr/>
    </dgm:pt>
    <dgm:pt modelId="{0D5A12A8-872F-488F-ACA9-D728FB626A98}" type="pres">
      <dgm:prSet presAssocID="{DEDB502F-A275-497A-BD62-43E7D016C44C}" presName="sibTrans" presStyleCnt="0"/>
      <dgm:spPr/>
    </dgm:pt>
    <dgm:pt modelId="{CBDDC1A0-3123-411E-AA30-83B9FDAF3436}" type="pres">
      <dgm:prSet presAssocID="{8900D1F5-840B-4844-B7E7-66F6F821EA30}" presName="compNode" presStyleCnt="0"/>
      <dgm:spPr/>
    </dgm:pt>
    <dgm:pt modelId="{7B30B77B-0E1D-4C38-8E49-79AF6A7235B4}" type="pres">
      <dgm:prSet presAssocID="{8900D1F5-840B-4844-B7E7-66F6F821EA30}" presName="bgRect" presStyleLbl="bgShp" presStyleIdx="4" presStyleCnt="6"/>
      <dgm:spPr/>
    </dgm:pt>
    <dgm:pt modelId="{04638BDE-1DEB-42C5-8C03-18FC8B328450}" type="pres">
      <dgm:prSet presAssocID="{8900D1F5-840B-4844-B7E7-66F6F821EA3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C02D8F64-C548-4DD1-9032-8B09F6843D74}" type="pres">
      <dgm:prSet presAssocID="{8900D1F5-840B-4844-B7E7-66F6F821EA30}" presName="spaceRect" presStyleCnt="0"/>
      <dgm:spPr/>
    </dgm:pt>
    <dgm:pt modelId="{A1881461-9BB9-497D-80FC-7D4D4AA40870}" type="pres">
      <dgm:prSet presAssocID="{8900D1F5-840B-4844-B7E7-66F6F821EA30}" presName="parTx" presStyleLbl="revTx" presStyleIdx="4" presStyleCnt="6">
        <dgm:presLayoutVars>
          <dgm:chMax val="0"/>
          <dgm:chPref val="0"/>
        </dgm:presLayoutVars>
      </dgm:prSet>
      <dgm:spPr/>
    </dgm:pt>
    <dgm:pt modelId="{36AABAE9-4B1C-49FE-9225-C6271C7E1CD6}" type="pres">
      <dgm:prSet presAssocID="{AEE194EB-F9CA-4526-BB15-7E4CCC11C379}" presName="sibTrans" presStyleCnt="0"/>
      <dgm:spPr/>
    </dgm:pt>
    <dgm:pt modelId="{01071E58-4E35-4CF5-BC21-11588F7B2DF7}" type="pres">
      <dgm:prSet presAssocID="{AECFFFEA-E812-45BB-B21C-54C5A04D34A4}" presName="compNode" presStyleCnt="0"/>
      <dgm:spPr/>
    </dgm:pt>
    <dgm:pt modelId="{404C8F79-E35F-47A5-BF96-BEFEC0F31C55}" type="pres">
      <dgm:prSet presAssocID="{AECFFFEA-E812-45BB-B21C-54C5A04D34A4}" presName="bgRect" presStyleLbl="bgShp" presStyleIdx="5" presStyleCnt="6"/>
      <dgm:spPr/>
    </dgm:pt>
    <dgm:pt modelId="{6F4F6142-9B05-465E-ACAA-1DEF7F6C4E03}" type="pres">
      <dgm:prSet presAssocID="{AECFFFEA-E812-45BB-B21C-54C5A04D34A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A839C5A3-5B62-4BB5-95D1-8D0165C10AC3}" type="pres">
      <dgm:prSet presAssocID="{AECFFFEA-E812-45BB-B21C-54C5A04D34A4}" presName="spaceRect" presStyleCnt="0"/>
      <dgm:spPr/>
    </dgm:pt>
    <dgm:pt modelId="{650C8C79-CF86-4E1E-BE65-2023ACE1D9DE}" type="pres">
      <dgm:prSet presAssocID="{AECFFFEA-E812-45BB-B21C-54C5A04D34A4}" presName="parTx" presStyleLbl="revTx" presStyleIdx="5" presStyleCnt="6">
        <dgm:presLayoutVars>
          <dgm:chMax val="0"/>
          <dgm:chPref val="0"/>
        </dgm:presLayoutVars>
      </dgm:prSet>
      <dgm:spPr/>
    </dgm:pt>
  </dgm:ptLst>
  <dgm:cxnLst>
    <dgm:cxn modelId="{9873261F-A0B3-4841-B1B0-90AA7326C545}" srcId="{92571DA8-E658-4A54-BA70-B77A74E2FCB9}" destId="{8900D1F5-840B-4844-B7E7-66F6F821EA30}" srcOrd="4" destOrd="0" parTransId="{3CC5EA83-6839-46E7-A658-212453212742}" sibTransId="{AEE194EB-F9CA-4526-BB15-7E4CCC11C379}"/>
    <dgm:cxn modelId="{AA32E131-970F-44CA-B0E7-C1C0A7588705}" type="presOf" srcId="{AECFFFEA-E812-45BB-B21C-54C5A04D34A4}" destId="{650C8C79-CF86-4E1E-BE65-2023ACE1D9DE}" srcOrd="0" destOrd="0" presId="urn:microsoft.com/office/officeart/2018/2/layout/IconVerticalSolidList"/>
    <dgm:cxn modelId="{26170A36-AC89-4499-9E51-F85000516C22}" srcId="{92571DA8-E658-4A54-BA70-B77A74E2FCB9}" destId="{FECCC935-B67C-44B2-A88F-B08F13CA18DD}" srcOrd="1" destOrd="0" parTransId="{415C8564-ACDF-43F6-AA2B-390E0BF347DC}" sibTransId="{8C98E170-1014-43C4-A10C-160A07A61C8B}"/>
    <dgm:cxn modelId="{309E383E-F115-4DA0-8B5D-E09916E483C3}" srcId="{92571DA8-E658-4A54-BA70-B77A74E2FCB9}" destId="{4CCAE48D-F0A5-4307-919A-AA152618C26D}" srcOrd="3" destOrd="0" parTransId="{E448E315-ECE6-469C-B00A-A0591C5B2AB3}" sibTransId="{DEDB502F-A275-497A-BD62-43E7D016C44C}"/>
    <dgm:cxn modelId="{9D5BE25E-10F7-4ACA-8C8F-BD3470D64F0B}" type="presOf" srcId="{4CCAE48D-F0A5-4307-919A-AA152618C26D}" destId="{3F0C21CF-3D8C-4B3B-8398-93C8E4472920}" srcOrd="0" destOrd="0" presId="urn:microsoft.com/office/officeart/2018/2/layout/IconVerticalSolidList"/>
    <dgm:cxn modelId="{5D30B35F-6BEF-4968-8590-DC5519FB7D04}" srcId="{92571DA8-E658-4A54-BA70-B77A74E2FCB9}" destId="{5B9DC5D4-0A7D-4512-AEAD-C3B0FF4A1B5E}" srcOrd="0" destOrd="0" parTransId="{C6E874D0-0E97-45A9-9FD3-84531FA0B121}" sibTransId="{309D368C-B8E4-414E-97D3-8869146E6353}"/>
    <dgm:cxn modelId="{8D764383-5BE2-4350-92E7-DF00758CA4E6}" type="presOf" srcId="{FECCC935-B67C-44B2-A88F-B08F13CA18DD}" destId="{DC04DEC7-9889-4E13-9B9D-E50755E334BD}" srcOrd="0" destOrd="0" presId="urn:microsoft.com/office/officeart/2018/2/layout/IconVerticalSolidList"/>
    <dgm:cxn modelId="{A7E1F492-9319-4067-BE79-789D24AE4A7E}" type="presOf" srcId="{92571DA8-E658-4A54-BA70-B77A74E2FCB9}" destId="{AE375FAA-318B-48E2-AB7C-41630D21EAD8}" srcOrd="0" destOrd="0" presId="urn:microsoft.com/office/officeart/2018/2/layout/IconVerticalSolidList"/>
    <dgm:cxn modelId="{C4DB21A5-8920-4F72-A178-F49918C674B0}" type="presOf" srcId="{5B9DC5D4-0A7D-4512-AEAD-C3B0FF4A1B5E}" destId="{022DF3AB-86EE-4ED4-A1B3-6A21D7B980B6}" srcOrd="0" destOrd="0" presId="urn:microsoft.com/office/officeart/2018/2/layout/IconVerticalSolidList"/>
    <dgm:cxn modelId="{668386A9-5C29-4E15-A383-E5506F07677C}" srcId="{92571DA8-E658-4A54-BA70-B77A74E2FCB9}" destId="{AECFFFEA-E812-45BB-B21C-54C5A04D34A4}" srcOrd="5" destOrd="0" parTransId="{CB985D0C-1C8C-4D08-8266-922AC41CEA3A}" sibTransId="{8B4FA061-360A-4B97-B27F-9C5B15DB4B3D}"/>
    <dgm:cxn modelId="{4CF2EFC4-6738-428D-973F-E3C8A6EEF1FA}" type="presOf" srcId="{272DBE61-7452-4EF5-A949-F2D5F300A882}" destId="{B8618B99-D191-4C27-B2C0-53F69EBE7B55}" srcOrd="0" destOrd="0" presId="urn:microsoft.com/office/officeart/2018/2/layout/IconVerticalSolidList"/>
    <dgm:cxn modelId="{17634BD6-692D-485C-94D6-1293FF971D5D}" type="presOf" srcId="{8900D1F5-840B-4844-B7E7-66F6F821EA30}" destId="{A1881461-9BB9-497D-80FC-7D4D4AA40870}" srcOrd="0" destOrd="0" presId="urn:microsoft.com/office/officeart/2018/2/layout/IconVerticalSolidList"/>
    <dgm:cxn modelId="{8B99FDF9-2D30-45A1-9B35-708F6821B4FA}" srcId="{92571DA8-E658-4A54-BA70-B77A74E2FCB9}" destId="{272DBE61-7452-4EF5-A949-F2D5F300A882}" srcOrd="2" destOrd="0" parTransId="{2AE733A5-B173-4887-A78D-5D31D08C6F8C}" sibTransId="{344BF62A-BEAB-4D73-808D-E90671BABD2B}"/>
    <dgm:cxn modelId="{E61E9FEB-DFF7-4347-8075-BAD0DA8E6A10}" type="presParOf" srcId="{AE375FAA-318B-48E2-AB7C-41630D21EAD8}" destId="{0878B50B-87C3-432B-8FD8-E5B2748086BF}" srcOrd="0" destOrd="0" presId="urn:microsoft.com/office/officeart/2018/2/layout/IconVerticalSolidList"/>
    <dgm:cxn modelId="{F20EAFCA-BCD7-4260-9646-E7DDBE260527}" type="presParOf" srcId="{0878B50B-87C3-432B-8FD8-E5B2748086BF}" destId="{920830C5-1DA5-4BED-B8D4-9ED98F1FF8C5}" srcOrd="0" destOrd="0" presId="urn:microsoft.com/office/officeart/2018/2/layout/IconVerticalSolidList"/>
    <dgm:cxn modelId="{8B1E4000-0E5A-49AB-B322-3FF8C88B9831}" type="presParOf" srcId="{0878B50B-87C3-432B-8FD8-E5B2748086BF}" destId="{E972FAAC-D8CE-4B7B-811C-7457F2693AAF}" srcOrd="1" destOrd="0" presId="urn:microsoft.com/office/officeart/2018/2/layout/IconVerticalSolidList"/>
    <dgm:cxn modelId="{CF0D7E21-D0CB-48F2-B8ED-8EFEC3B987F0}" type="presParOf" srcId="{0878B50B-87C3-432B-8FD8-E5B2748086BF}" destId="{0648953F-189F-4A83-AA03-76BAC2E3FAC5}" srcOrd="2" destOrd="0" presId="urn:microsoft.com/office/officeart/2018/2/layout/IconVerticalSolidList"/>
    <dgm:cxn modelId="{D0801210-B8F3-4544-88EF-318033917FB3}" type="presParOf" srcId="{0878B50B-87C3-432B-8FD8-E5B2748086BF}" destId="{022DF3AB-86EE-4ED4-A1B3-6A21D7B980B6}" srcOrd="3" destOrd="0" presId="urn:microsoft.com/office/officeart/2018/2/layout/IconVerticalSolidList"/>
    <dgm:cxn modelId="{EFD39303-7397-472A-944F-B06255F966DB}" type="presParOf" srcId="{AE375FAA-318B-48E2-AB7C-41630D21EAD8}" destId="{96EA0EDE-C9F2-4987-8272-46DCA9B4AA11}" srcOrd="1" destOrd="0" presId="urn:microsoft.com/office/officeart/2018/2/layout/IconVerticalSolidList"/>
    <dgm:cxn modelId="{5434BF21-A88C-4EB1-8F64-283DA04E5308}" type="presParOf" srcId="{AE375FAA-318B-48E2-AB7C-41630D21EAD8}" destId="{5A2C02E4-373D-4544-A21C-0E5B82F328A6}" srcOrd="2" destOrd="0" presId="urn:microsoft.com/office/officeart/2018/2/layout/IconVerticalSolidList"/>
    <dgm:cxn modelId="{EAEE3B88-2729-4A7E-88AE-57599AA56CBF}" type="presParOf" srcId="{5A2C02E4-373D-4544-A21C-0E5B82F328A6}" destId="{61262233-D9DB-4E0B-BE78-806EF897FACF}" srcOrd="0" destOrd="0" presId="urn:microsoft.com/office/officeart/2018/2/layout/IconVerticalSolidList"/>
    <dgm:cxn modelId="{FEE5FAD2-B7B0-4B37-B1E3-6030D6B2FC4E}" type="presParOf" srcId="{5A2C02E4-373D-4544-A21C-0E5B82F328A6}" destId="{BC1DB3A3-B8A3-477D-8494-32337F601CD4}" srcOrd="1" destOrd="0" presId="urn:microsoft.com/office/officeart/2018/2/layout/IconVerticalSolidList"/>
    <dgm:cxn modelId="{F6B74EEB-54B2-49F0-A01C-7C7096C46840}" type="presParOf" srcId="{5A2C02E4-373D-4544-A21C-0E5B82F328A6}" destId="{1B7D2851-BFF2-488A-B2BE-63123DC3C47E}" srcOrd="2" destOrd="0" presId="urn:microsoft.com/office/officeart/2018/2/layout/IconVerticalSolidList"/>
    <dgm:cxn modelId="{65359163-848C-4220-BA1D-A9AC512BF41A}" type="presParOf" srcId="{5A2C02E4-373D-4544-A21C-0E5B82F328A6}" destId="{DC04DEC7-9889-4E13-9B9D-E50755E334BD}" srcOrd="3" destOrd="0" presId="urn:microsoft.com/office/officeart/2018/2/layout/IconVerticalSolidList"/>
    <dgm:cxn modelId="{787C5541-53C3-46E3-B8A4-BF291D132BBD}" type="presParOf" srcId="{AE375FAA-318B-48E2-AB7C-41630D21EAD8}" destId="{4EDA3045-FD27-447C-A02D-DCC2A666EEFD}" srcOrd="3" destOrd="0" presId="urn:microsoft.com/office/officeart/2018/2/layout/IconVerticalSolidList"/>
    <dgm:cxn modelId="{96435A62-EA99-4829-A4DA-AABED1BD236B}" type="presParOf" srcId="{AE375FAA-318B-48E2-AB7C-41630D21EAD8}" destId="{20AA0569-7884-4C63-B8FF-5A56B6DB24F4}" srcOrd="4" destOrd="0" presId="urn:microsoft.com/office/officeart/2018/2/layout/IconVerticalSolidList"/>
    <dgm:cxn modelId="{40A1C8F4-9097-4337-9664-3C53BE8E6C0F}" type="presParOf" srcId="{20AA0569-7884-4C63-B8FF-5A56B6DB24F4}" destId="{4FC73194-A5D8-4261-8873-A7C2330AA77D}" srcOrd="0" destOrd="0" presId="urn:microsoft.com/office/officeart/2018/2/layout/IconVerticalSolidList"/>
    <dgm:cxn modelId="{AD133DD6-2B22-4F73-944F-143C276E0B29}" type="presParOf" srcId="{20AA0569-7884-4C63-B8FF-5A56B6DB24F4}" destId="{923A0587-F1AE-48F5-A15D-8E49858E0441}" srcOrd="1" destOrd="0" presId="urn:microsoft.com/office/officeart/2018/2/layout/IconVerticalSolidList"/>
    <dgm:cxn modelId="{29EF8045-7C64-48E6-A94B-F5758434A4CE}" type="presParOf" srcId="{20AA0569-7884-4C63-B8FF-5A56B6DB24F4}" destId="{73653807-C86F-4BAA-B610-7CFFD2801F56}" srcOrd="2" destOrd="0" presId="urn:microsoft.com/office/officeart/2018/2/layout/IconVerticalSolidList"/>
    <dgm:cxn modelId="{63C94D03-58CA-466F-A713-72054E1CB591}" type="presParOf" srcId="{20AA0569-7884-4C63-B8FF-5A56B6DB24F4}" destId="{B8618B99-D191-4C27-B2C0-53F69EBE7B55}" srcOrd="3" destOrd="0" presId="urn:microsoft.com/office/officeart/2018/2/layout/IconVerticalSolidList"/>
    <dgm:cxn modelId="{1F7E21D5-4EC8-4B37-9DE4-EFFB17E1056D}" type="presParOf" srcId="{AE375FAA-318B-48E2-AB7C-41630D21EAD8}" destId="{0004E319-5BE6-4E00-A4EB-27FAD8D35764}" srcOrd="5" destOrd="0" presId="urn:microsoft.com/office/officeart/2018/2/layout/IconVerticalSolidList"/>
    <dgm:cxn modelId="{CE1C9A0F-6962-448C-82B0-0A05BD70C0CE}" type="presParOf" srcId="{AE375FAA-318B-48E2-AB7C-41630D21EAD8}" destId="{B2F2F27C-02B4-4E9C-9A80-785FD38DB1AC}" srcOrd="6" destOrd="0" presId="urn:microsoft.com/office/officeart/2018/2/layout/IconVerticalSolidList"/>
    <dgm:cxn modelId="{4C415B93-2F2E-42F7-A166-B924ED7536DE}" type="presParOf" srcId="{B2F2F27C-02B4-4E9C-9A80-785FD38DB1AC}" destId="{06A1BEBD-9F97-4568-8162-C6F79B11FAED}" srcOrd="0" destOrd="0" presId="urn:microsoft.com/office/officeart/2018/2/layout/IconVerticalSolidList"/>
    <dgm:cxn modelId="{0A5DCAAB-5000-4DDE-B854-9C24BAE56843}" type="presParOf" srcId="{B2F2F27C-02B4-4E9C-9A80-785FD38DB1AC}" destId="{C0259CE8-5B64-4DF5-9B9D-750B6B83C82A}" srcOrd="1" destOrd="0" presId="urn:microsoft.com/office/officeart/2018/2/layout/IconVerticalSolidList"/>
    <dgm:cxn modelId="{9034540C-767B-4E22-83E8-589C66E9A682}" type="presParOf" srcId="{B2F2F27C-02B4-4E9C-9A80-785FD38DB1AC}" destId="{94FCA56B-39F3-488A-915D-E7416A759832}" srcOrd="2" destOrd="0" presId="urn:microsoft.com/office/officeart/2018/2/layout/IconVerticalSolidList"/>
    <dgm:cxn modelId="{756407A7-B38A-4FC6-8A9D-EAB072FCD146}" type="presParOf" srcId="{B2F2F27C-02B4-4E9C-9A80-785FD38DB1AC}" destId="{3F0C21CF-3D8C-4B3B-8398-93C8E4472920}" srcOrd="3" destOrd="0" presId="urn:microsoft.com/office/officeart/2018/2/layout/IconVerticalSolidList"/>
    <dgm:cxn modelId="{BE8246E2-D01C-4092-9458-47985BAC6245}" type="presParOf" srcId="{AE375FAA-318B-48E2-AB7C-41630D21EAD8}" destId="{0D5A12A8-872F-488F-ACA9-D728FB626A98}" srcOrd="7" destOrd="0" presId="urn:microsoft.com/office/officeart/2018/2/layout/IconVerticalSolidList"/>
    <dgm:cxn modelId="{BB165EB4-05D9-4E2F-98CE-6A6D330CCEBE}" type="presParOf" srcId="{AE375FAA-318B-48E2-AB7C-41630D21EAD8}" destId="{CBDDC1A0-3123-411E-AA30-83B9FDAF3436}" srcOrd="8" destOrd="0" presId="urn:microsoft.com/office/officeart/2018/2/layout/IconVerticalSolidList"/>
    <dgm:cxn modelId="{1548F166-10F6-4E3D-AD21-FC20A9EE17EB}" type="presParOf" srcId="{CBDDC1A0-3123-411E-AA30-83B9FDAF3436}" destId="{7B30B77B-0E1D-4C38-8E49-79AF6A7235B4}" srcOrd="0" destOrd="0" presId="urn:microsoft.com/office/officeart/2018/2/layout/IconVerticalSolidList"/>
    <dgm:cxn modelId="{303EEE76-4A7A-4DEF-8309-94DAE58B295B}" type="presParOf" srcId="{CBDDC1A0-3123-411E-AA30-83B9FDAF3436}" destId="{04638BDE-1DEB-42C5-8C03-18FC8B328450}" srcOrd="1" destOrd="0" presId="urn:microsoft.com/office/officeart/2018/2/layout/IconVerticalSolidList"/>
    <dgm:cxn modelId="{6C4347BC-548A-44DF-AD6A-430C979321F5}" type="presParOf" srcId="{CBDDC1A0-3123-411E-AA30-83B9FDAF3436}" destId="{C02D8F64-C548-4DD1-9032-8B09F6843D74}" srcOrd="2" destOrd="0" presId="urn:microsoft.com/office/officeart/2018/2/layout/IconVerticalSolidList"/>
    <dgm:cxn modelId="{9F570C49-E8BD-4E46-A5F0-62755414549E}" type="presParOf" srcId="{CBDDC1A0-3123-411E-AA30-83B9FDAF3436}" destId="{A1881461-9BB9-497D-80FC-7D4D4AA40870}" srcOrd="3" destOrd="0" presId="urn:microsoft.com/office/officeart/2018/2/layout/IconVerticalSolidList"/>
    <dgm:cxn modelId="{4967F2D6-0EB0-4731-BFB2-82114CD247EA}" type="presParOf" srcId="{AE375FAA-318B-48E2-AB7C-41630D21EAD8}" destId="{36AABAE9-4B1C-49FE-9225-C6271C7E1CD6}" srcOrd="9" destOrd="0" presId="urn:microsoft.com/office/officeart/2018/2/layout/IconVerticalSolidList"/>
    <dgm:cxn modelId="{A6EFCC87-7650-41BE-B693-ACC95D9D964D}" type="presParOf" srcId="{AE375FAA-318B-48E2-AB7C-41630D21EAD8}" destId="{01071E58-4E35-4CF5-BC21-11588F7B2DF7}" srcOrd="10" destOrd="0" presId="urn:microsoft.com/office/officeart/2018/2/layout/IconVerticalSolidList"/>
    <dgm:cxn modelId="{559A5EC5-0B5C-4267-B9DF-BB376D911854}" type="presParOf" srcId="{01071E58-4E35-4CF5-BC21-11588F7B2DF7}" destId="{404C8F79-E35F-47A5-BF96-BEFEC0F31C55}" srcOrd="0" destOrd="0" presId="urn:microsoft.com/office/officeart/2018/2/layout/IconVerticalSolidList"/>
    <dgm:cxn modelId="{A68B9387-4612-46C3-932E-E5BCA5AEE70D}" type="presParOf" srcId="{01071E58-4E35-4CF5-BC21-11588F7B2DF7}" destId="{6F4F6142-9B05-465E-ACAA-1DEF7F6C4E03}" srcOrd="1" destOrd="0" presId="urn:microsoft.com/office/officeart/2018/2/layout/IconVerticalSolidList"/>
    <dgm:cxn modelId="{87BC8BC0-9175-4B54-B4C4-6639718971A9}" type="presParOf" srcId="{01071E58-4E35-4CF5-BC21-11588F7B2DF7}" destId="{A839C5A3-5B62-4BB5-95D1-8D0165C10AC3}" srcOrd="2" destOrd="0" presId="urn:microsoft.com/office/officeart/2018/2/layout/IconVerticalSolidList"/>
    <dgm:cxn modelId="{C59FBC47-BA5E-481C-836E-31E75CE0B526}" type="presParOf" srcId="{01071E58-4E35-4CF5-BC21-11588F7B2DF7}" destId="{650C8C79-CF86-4E1E-BE65-2023ACE1D9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9CB2FF-CF45-49BC-B834-D37DD061ED57}"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9F1A0E25-D3F2-489C-A711-B45304267078}">
      <dgm:prSet custT="1"/>
      <dgm:spPr>
        <a:solidFill>
          <a:schemeClr val="accent6">
            <a:lumMod val="40000"/>
            <a:lumOff val="60000"/>
          </a:schemeClr>
        </a:solidFill>
      </dgm:spPr>
      <dgm:t>
        <a:bodyPr/>
        <a:lstStyle/>
        <a:p>
          <a:pPr algn="l"/>
          <a:r>
            <a:rPr lang="en-GB" sz="1900" b="1" dirty="0"/>
            <a:t>The two case studies that reviewed case law provided an interesting insight into some of the challenges faced by national authorities. </a:t>
          </a:r>
          <a:endParaRPr lang="en-US" sz="1900" b="1" dirty="0"/>
        </a:p>
      </dgm:t>
    </dgm:pt>
    <dgm:pt modelId="{52B9DC72-3E89-4243-936F-D2F6CD9DBAA2}" type="parTrans" cxnId="{00FC3E62-1F02-4A30-8482-84645396B3BD}">
      <dgm:prSet/>
      <dgm:spPr/>
      <dgm:t>
        <a:bodyPr/>
        <a:lstStyle/>
        <a:p>
          <a:endParaRPr lang="en-US" b="1"/>
        </a:p>
      </dgm:t>
    </dgm:pt>
    <dgm:pt modelId="{51B01755-E4BA-4125-9AE0-F4D567E8887B}" type="sibTrans" cxnId="{00FC3E62-1F02-4A30-8482-84645396B3BD}">
      <dgm:prSet/>
      <dgm:spPr/>
      <dgm:t>
        <a:bodyPr/>
        <a:lstStyle/>
        <a:p>
          <a:endParaRPr lang="en-US" b="1"/>
        </a:p>
      </dgm:t>
    </dgm:pt>
    <dgm:pt modelId="{204A92C8-96D4-4EAF-91F7-446543D5DD59}">
      <dgm:prSet custT="1"/>
      <dgm:spPr>
        <a:solidFill>
          <a:srgbClr val="C3E1AD"/>
        </a:solidFill>
      </dgm:spPr>
      <dgm:t>
        <a:bodyPr/>
        <a:lstStyle/>
        <a:p>
          <a:pPr algn="l">
            <a:lnSpc>
              <a:spcPts val="1600"/>
            </a:lnSpc>
            <a:spcAft>
              <a:spcPts val="0"/>
            </a:spcAft>
          </a:pPr>
          <a:r>
            <a:rPr lang="en-GB" sz="1600" b="0" dirty="0">
              <a:solidFill>
                <a:schemeClr val="tx1"/>
              </a:solidFill>
            </a:rPr>
            <a:t>The case law on the definition of what constitutes a concession seems far from settled. </a:t>
          </a:r>
        </a:p>
        <a:p>
          <a:pPr algn="l">
            <a:lnSpc>
              <a:spcPts val="1600"/>
            </a:lnSpc>
            <a:spcAft>
              <a:spcPts val="0"/>
            </a:spcAft>
          </a:pPr>
          <a:endParaRPr lang="en-GB" sz="1600" b="0" dirty="0">
            <a:solidFill>
              <a:schemeClr val="tx1"/>
            </a:solidFill>
          </a:endParaRPr>
        </a:p>
        <a:p>
          <a:pPr algn="l">
            <a:lnSpc>
              <a:spcPts val="1600"/>
            </a:lnSpc>
            <a:spcAft>
              <a:spcPts val="0"/>
            </a:spcAft>
          </a:pPr>
          <a:r>
            <a:rPr lang="en-GB" sz="1600" b="0" dirty="0">
              <a:solidFill>
                <a:schemeClr val="tx1"/>
              </a:solidFill>
            </a:rPr>
            <a:t>Different answers are found to questions such as </a:t>
          </a:r>
        </a:p>
        <a:p>
          <a:pPr algn="l">
            <a:lnSpc>
              <a:spcPts val="1600"/>
            </a:lnSpc>
            <a:spcAft>
              <a:spcPts val="0"/>
            </a:spcAft>
          </a:pPr>
          <a:endParaRPr lang="en-GB" sz="1600" b="0" dirty="0">
            <a:solidFill>
              <a:schemeClr val="tx1"/>
            </a:solidFill>
          </a:endParaRPr>
        </a:p>
        <a:p>
          <a:pPr algn="l">
            <a:lnSpc>
              <a:spcPts val="1600"/>
            </a:lnSpc>
            <a:spcAft>
              <a:spcPts val="0"/>
            </a:spcAft>
          </a:pPr>
          <a:r>
            <a:rPr lang="en-GB" sz="1600" b="0" dirty="0">
              <a:solidFill>
                <a:schemeClr val="tx1"/>
              </a:solidFill>
            </a:rPr>
            <a:t>   - whether the definition of a contract as a concession is independent from the object of the contract; </a:t>
          </a:r>
        </a:p>
        <a:p>
          <a:pPr algn="l">
            <a:lnSpc>
              <a:spcPts val="1600"/>
            </a:lnSpc>
            <a:spcAft>
              <a:spcPts val="0"/>
            </a:spcAft>
          </a:pPr>
          <a:endParaRPr lang="en-GB" sz="1600" b="0" dirty="0">
            <a:solidFill>
              <a:schemeClr val="tx1"/>
            </a:solidFill>
          </a:endParaRPr>
        </a:p>
        <a:p>
          <a:pPr algn="l">
            <a:lnSpc>
              <a:spcPts val="1600"/>
            </a:lnSpc>
            <a:spcAft>
              <a:spcPts val="0"/>
            </a:spcAft>
          </a:pPr>
          <a:r>
            <a:rPr lang="en-GB" sz="1600" b="0" dirty="0">
              <a:solidFill>
                <a:schemeClr val="tx1"/>
              </a:solidFill>
            </a:rPr>
            <a:t>   - whether, instead, the subject of a service concession must be the provision of service in the name of the public entity; </a:t>
          </a:r>
        </a:p>
        <a:p>
          <a:pPr algn="l">
            <a:lnSpc>
              <a:spcPts val="1600"/>
            </a:lnSpc>
            <a:spcAft>
              <a:spcPts val="0"/>
            </a:spcAft>
          </a:pPr>
          <a:endParaRPr lang="en-GB" sz="1600" b="0" dirty="0">
            <a:solidFill>
              <a:schemeClr val="tx1"/>
            </a:solidFill>
          </a:endParaRPr>
        </a:p>
        <a:p>
          <a:pPr algn="l">
            <a:lnSpc>
              <a:spcPts val="1600"/>
            </a:lnSpc>
            <a:spcAft>
              <a:spcPts val="0"/>
            </a:spcAft>
          </a:pPr>
          <a:r>
            <a:rPr lang="en-GB" sz="1600" b="0" dirty="0">
              <a:solidFill>
                <a:schemeClr val="tx1"/>
              </a:solidFill>
            </a:rPr>
            <a:t>   - whether contracts that involve fixed payments to the public partner can be considered to leave sufficient risk to the private partner to be considered a concession; and </a:t>
          </a:r>
        </a:p>
        <a:p>
          <a:pPr algn="l">
            <a:lnSpc>
              <a:spcPts val="1600"/>
            </a:lnSpc>
            <a:spcAft>
              <a:spcPts val="0"/>
            </a:spcAft>
          </a:pPr>
          <a:endParaRPr lang="en-GB" sz="1600" b="0" dirty="0">
            <a:solidFill>
              <a:schemeClr val="tx1"/>
            </a:solidFill>
          </a:endParaRPr>
        </a:p>
        <a:p>
          <a:pPr algn="l">
            <a:lnSpc>
              <a:spcPts val="1600"/>
            </a:lnSpc>
            <a:spcAft>
              <a:spcPts val="0"/>
            </a:spcAft>
          </a:pPr>
          <a:r>
            <a:rPr lang="en-GB" sz="1600" b="0" dirty="0">
              <a:solidFill>
                <a:schemeClr val="tx1"/>
              </a:solidFill>
            </a:rPr>
            <a:t>   - whether the provision of a service, to be considered a concession must be subject to detailed service obligations imposed by the public authority. </a:t>
          </a:r>
          <a:endParaRPr lang="en-US" sz="1600" b="0" dirty="0">
            <a:solidFill>
              <a:schemeClr val="tx1"/>
            </a:solidFill>
          </a:endParaRPr>
        </a:p>
      </dgm:t>
    </dgm:pt>
    <dgm:pt modelId="{D10B53AB-B271-4601-918A-A2D5D0888694}" type="parTrans" cxnId="{CE012257-2FFE-4606-93CD-34FF7057F5E0}">
      <dgm:prSet/>
      <dgm:spPr/>
      <dgm:t>
        <a:bodyPr/>
        <a:lstStyle/>
        <a:p>
          <a:endParaRPr lang="en-US" b="1"/>
        </a:p>
      </dgm:t>
    </dgm:pt>
    <dgm:pt modelId="{C3392400-E852-425D-9CE1-D279F1711B71}" type="sibTrans" cxnId="{CE012257-2FFE-4606-93CD-34FF7057F5E0}">
      <dgm:prSet/>
      <dgm:spPr/>
      <dgm:t>
        <a:bodyPr/>
        <a:lstStyle/>
        <a:p>
          <a:endParaRPr lang="en-US" b="1"/>
        </a:p>
      </dgm:t>
    </dgm:pt>
    <dgm:pt modelId="{7DD4A75E-C455-43BA-AF2F-C8697190CD9D}">
      <dgm:prSet custT="1"/>
      <dgm:spPr>
        <a:solidFill>
          <a:srgbClr val="F9F5DB"/>
        </a:solidFill>
      </dgm:spPr>
      <dgm:t>
        <a:bodyPr/>
        <a:lstStyle/>
        <a:p>
          <a:pPr algn="l">
            <a:lnSpc>
              <a:spcPts val="1600"/>
            </a:lnSpc>
            <a:spcAft>
              <a:spcPts val="0"/>
            </a:spcAft>
          </a:pPr>
          <a:r>
            <a:rPr lang="en-GB" sz="1600" b="0" dirty="0">
              <a:solidFill>
                <a:schemeClr val="tx1"/>
              </a:solidFill>
            </a:rPr>
            <a:t>Instances of errors made by contracting authorities, linked to </a:t>
          </a:r>
        </a:p>
        <a:p>
          <a:pPr algn="l">
            <a:lnSpc>
              <a:spcPts val="1600"/>
            </a:lnSpc>
            <a:spcAft>
              <a:spcPts val="0"/>
            </a:spcAft>
          </a:pPr>
          <a:endParaRPr lang="en-GB" sz="1600" b="0" dirty="0">
            <a:solidFill>
              <a:schemeClr val="tx1"/>
            </a:solidFill>
          </a:endParaRPr>
        </a:p>
        <a:p>
          <a:pPr algn="l">
            <a:lnSpc>
              <a:spcPts val="1600"/>
            </a:lnSpc>
            <a:spcAft>
              <a:spcPts val="0"/>
            </a:spcAft>
          </a:pPr>
          <a:r>
            <a:rPr lang="en-GB" sz="1600" b="0" dirty="0">
              <a:solidFill>
                <a:schemeClr val="tx1"/>
              </a:solidFill>
            </a:rPr>
            <a:t>   - failure to adopt appropriate and transparent value calculation methods.   </a:t>
          </a:r>
          <a:endParaRPr lang="en-US" sz="1600" b="0" dirty="0">
            <a:solidFill>
              <a:schemeClr val="tx1"/>
            </a:solidFill>
          </a:endParaRPr>
        </a:p>
      </dgm:t>
    </dgm:pt>
    <dgm:pt modelId="{4D4AB381-2BC1-4729-8166-BE47B4FF23C1}" type="parTrans" cxnId="{DE565019-C3DF-4968-9FA8-AECF256BCF83}">
      <dgm:prSet/>
      <dgm:spPr/>
      <dgm:t>
        <a:bodyPr/>
        <a:lstStyle/>
        <a:p>
          <a:endParaRPr lang="en-US" b="1"/>
        </a:p>
      </dgm:t>
    </dgm:pt>
    <dgm:pt modelId="{D8C92487-6B0E-4B8F-A5D6-0E4582C098C0}" type="sibTrans" cxnId="{DE565019-C3DF-4968-9FA8-AECF256BCF83}">
      <dgm:prSet/>
      <dgm:spPr/>
      <dgm:t>
        <a:bodyPr/>
        <a:lstStyle/>
        <a:p>
          <a:endParaRPr lang="en-US" b="1"/>
        </a:p>
      </dgm:t>
    </dgm:pt>
    <dgm:pt modelId="{C99518DF-7F37-4A53-92BB-6E4BC72DCC2F}" type="pres">
      <dgm:prSet presAssocID="{5A9CB2FF-CF45-49BC-B834-D37DD061ED57}" presName="diagram" presStyleCnt="0">
        <dgm:presLayoutVars>
          <dgm:dir/>
          <dgm:resizeHandles val="exact"/>
        </dgm:presLayoutVars>
      </dgm:prSet>
      <dgm:spPr/>
    </dgm:pt>
    <dgm:pt modelId="{BC0C904D-CAD2-4AC6-8C0A-C7521D930F5B}" type="pres">
      <dgm:prSet presAssocID="{9F1A0E25-D3F2-489C-A711-B45304267078}" presName="node" presStyleLbl="node1" presStyleIdx="0" presStyleCnt="3" custAng="10800000" custFlipVert="1" custScaleX="152300" custScaleY="31202" custLinFactNeighborX="-642" custLinFactNeighborY="-7396">
        <dgm:presLayoutVars>
          <dgm:bulletEnabled val="1"/>
        </dgm:presLayoutVars>
      </dgm:prSet>
      <dgm:spPr/>
    </dgm:pt>
    <dgm:pt modelId="{B0275C18-E9B4-4F03-A98E-0E719084DD40}" type="pres">
      <dgm:prSet presAssocID="{51B01755-E4BA-4125-9AE0-F4D567E8887B}" presName="sibTrans" presStyleCnt="0"/>
      <dgm:spPr/>
    </dgm:pt>
    <dgm:pt modelId="{ACF4294A-6828-4EAE-8A46-CB057F91EBF3}" type="pres">
      <dgm:prSet presAssocID="{204A92C8-96D4-4EAF-91F7-446543D5DD59}" presName="node" presStyleLbl="node1" presStyleIdx="1" presStyleCnt="3" custScaleY="113949" custLinFactNeighborX="1031" custLinFactNeighborY="-14182">
        <dgm:presLayoutVars>
          <dgm:bulletEnabled val="1"/>
        </dgm:presLayoutVars>
      </dgm:prSet>
      <dgm:spPr/>
    </dgm:pt>
    <dgm:pt modelId="{5A875135-6A87-4C79-887C-6F2F0EE4165D}" type="pres">
      <dgm:prSet presAssocID="{C3392400-E852-425D-9CE1-D279F1711B71}" presName="sibTrans" presStyleCnt="0"/>
      <dgm:spPr/>
    </dgm:pt>
    <dgm:pt modelId="{01F01BD7-ABBB-4055-813F-DCE6DEF654D1}" type="pres">
      <dgm:prSet presAssocID="{7DD4A75E-C455-43BA-AF2F-C8697190CD9D}" presName="node" presStyleLbl="node1" presStyleIdx="2" presStyleCnt="3" custScaleX="45053" custScaleY="113986" custLinFactNeighborX="-1954" custLinFactNeighborY="-14258">
        <dgm:presLayoutVars>
          <dgm:bulletEnabled val="1"/>
        </dgm:presLayoutVars>
      </dgm:prSet>
      <dgm:spPr/>
    </dgm:pt>
  </dgm:ptLst>
  <dgm:cxnLst>
    <dgm:cxn modelId="{61AD5D0E-0801-4BAD-8C98-AED709D53F0F}" type="presOf" srcId="{7DD4A75E-C455-43BA-AF2F-C8697190CD9D}" destId="{01F01BD7-ABBB-4055-813F-DCE6DEF654D1}" srcOrd="0" destOrd="0" presId="urn:microsoft.com/office/officeart/2005/8/layout/default"/>
    <dgm:cxn modelId="{DE565019-C3DF-4968-9FA8-AECF256BCF83}" srcId="{5A9CB2FF-CF45-49BC-B834-D37DD061ED57}" destId="{7DD4A75E-C455-43BA-AF2F-C8697190CD9D}" srcOrd="2" destOrd="0" parTransId="{4D4AB381-2BC1-4729-8166-BE47B4FF23C1}" sibTransId="{D8C92487-6B0E-4B8F-A5D6-0E4582C098C0}"/>
    <dgm:cxn modelId="{D1F5341C-0148-413A-B75C-AB786BB12408}" type="presOf" srcId="{204A92C8-96D4-4EAF-91F7-446543D5DD59}" destId="{ACF4294A-6828-4EAE-8A46-CB057F91EBF3}" srcOrd="0" destOrd="0" presId="urn:microsoft.com/office/officeart/2005/8/layout/default"/>
    <dgm:cxn modelId="{817F962D-AF2B-4BD9-A1D6-9A90A17444BC}" type="presOf" srcId="{9F1A0E25-D3F2-489C-A711-B45304267078}" destId="{BC0C904D-CAD2-4AC6-8C0A-C7521D930F5B}" srcOrd="0" destOrd="0" presId="urn:microsoft.com/office/officeart/2005/8/layout/default"/>
    <dgm:cxn modelId="{A9DB1731-B8F6-4027-AE46-F08E8FD59DE0}" type="presOf" srcId="{5A9CB2FF-CF45-49BC-B834-D37DD061ED57}" destId="{C99518DF-7F37-4A53-92BB-6E4BC72DCC2F}" srcOrd="0" destOrd="0" presId="urn:microsoft.com/office/officeart/2005/8/layout/default"/>
    <dgm:cxn modelId="{00FC3E62-1F02-4A30-8482-84645396B3BD}" srcId="{5A9CB2FF-CF45-49BC-B834-D37DD061ED57}" destId="{9F1A0E25-D3F2-489C-A711-B45304267078}" srcOrd="0" destOrd="0" parTransId="{52B9DC72-3E89-4243-936F-D2F6CD9DBAA2}" sibTransId="{51B01755-E4BA-4125-9AE0-F4D567E8887B}"/>
    <dgm:cxn modelId="{CE012257-2FFE-4606-93CD-34FF7057F5E0}" srcId="{5A9CB2FF-CF45-49BC-B834-D37DD061ED57}" destId="{204A92C8-96D4-4EAF-91F7-446543D5DD59}" srcOrd="1" destOrd="0" parTransId="{D10B53AB-B271-4601-918A-A2D5D0888694}" sibTransId="{C3392400-E852-425D-9CE1-D279F1711B71}"/>
    <dgm:cxn modelId="{D83133B4-E015-4563-B57E-DCFDD2C374A2}" type="presParOf" srcId="{C99518DF-7F37-4A53-92BB-6E4BC72DCC2F}" destId="{BC0C904D-CAD2-4AC6-8C0A-C7521D930F5B}" srcOrd="0" destOrd="0" presId="urn:microsoft.com/office/officeart/2005/8/layout/default"/>
    <dgm:cxn modelId="{6536450E-2349-4A17-80A4-F8F3E18BC99F}" type="presParOf" srcId="{C99518DF-7F37-4A53-92BB-6E4BC72DCC2F}" destId="{B0275C18-E9B4-4F03-A98E-0E719084DD40}" srcOrd="1" destOrd="0" presId="urn:microsoft.com/office/officeart/2005/8/layout/default"/>
    <dgm:cxn modelId="{AB8A9EFE-B629-4ED5-8004-D7C24D03E74B}" type="presParOf" srcId="{C99518DF-7F37-4A53-92BB-6E4BC72DCC2F}" destId="{ACF4294A-6828-4EAE-8A46-CB057F91EBF3}" srcOrd="2" destOrd="0" presId="urn:microsoft.com/office/officeart/2005/8/layout/default"/>
    <dgm:cxn modelId="{885988F4-DB9C-4FAB-97C7-CC7AC9A9A1F2}" type="presParOf" srcId="{C99518DF-7F37-4A53-92BB-6E4BC72DCC2F}" destId="{5A875135-6A87-4C79-887C-6F2F0EE4165D}" srcOrd="3" destOrd="0" presId="urn:microsoft.com/office/officeart/2005/8/layout/default"/>
    <dgm:cxn modelId="{5E9D955B-FA40-4AC1-A119-9A620EB7C8A0}" type="presParOf" srcId="{C99518DF-7F37-4A53-92BB-6E4BC72DCC2F}" destId="{01F01BD7-ABBB-4055-813F-DCE6DEF654D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830C5-1DA5-4BED-B8D4-9ED98F1FF8C5}">
      <dsp:nvSpPr>
        <dsp:cNvPr id="0" name=""/>
        <dsp:cNvSpPr/>
      </dsp:nvSpPr>
      <dsp:spPr>
        <a:xfrm>
          <a:off x="0" y="1793"/>
          <a:ext cx="4501734" cy="7642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2FAAC-D8CE-4B7B-811C-7457F2693AAF}">
      <dsp:nvSpPr>
        <dsp:cNvPr id="0" name=""/>
        <dsp:cNvSpPr/>
      </dsp:nvSpPr>
      <dsp:spPr>
        <a:xfrm>
          <a:off x="231194" y="173756"/>
          <a:ext cx="420353" cy="4203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2DF3AB-86EE-4ED4-A1B3-6A21D7B980B6}">
      <dsp:nvSpPr>
        <dsp:cNvPr id="0" name=""/>
        <dsp:cNvSpPr/>
      </dsp:nvSpPr>
      <dsp:spPr>
        <a:xfrm>
          <a:off x="882743" y="1793"/>
          <a:ext cx="3618990" cy="764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86" tIns="80886" rIns="80886" bIns="80886" numCol="1" spcCol="1270" anchor="ctr" anchorCtr="0">
          <a:noAutofit/>
        </a:bodyPr>
        <a:lstStyle/>
        <a:p>
          <a:pPr marL="0" lvl="0" indent="0" algn="l" defTabSz="755650">
            <a:lnSpc>
              <a:spcPct val="90000"/>
            </a:lnSpc>
            <a:spcBef>
              <a:spcPct val="0"/>
            </a:spcBef>
            <a:spcAft>
              <a:spcPct val="35000"/>
            </a:spcAft>
            <a:buNone/>
          </a:pPr>
          <a:r>
            <a:rPr lang="en-GB" sz="1700" b="1" kern="1200" baseline="0" dirty="0"/>
            <a:t>Objectives</a:t>
          </a:r>
          <a:r>
            <a:rPr lang="en-GB" sz="1700" kern="1200" baseline="0" dirty="0"/>
            <a:t> of the study</a:t>
          </a:r>
          <a:endParaRPr lang="en-US" sz="1700" kern="1200" dirty="0"/>
        </a:p>
      </dsp:txBody>
      <dsp:txXfrm>
        <a:off x="882743" y="1793"/>
        <a:ext cx="3618990" cy="764279"/>
      </dsp:txXfrm>
    </dsp:sp>
    <dsp:sp modelId="{61262233-D9DB-4E0B-BE78-806EF897FACF}">
      <dsp:nvSpPr>
        <dsp:cNvPr id="0" name=""/>
        <dsp:cNvSpPr/>
      </dsp:nvSpPr>
      <dsp:spPr>
        <a:xfrm>
          <a:off x="0" y="957143"/>
          <a:ext cx="4501734" cy="7642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DB3A3-B8A3-477D-8494-32337F601CD4}">
      <dsp:nvSpPr>
        <dsp:cNvPr id="0" name=""/>
        <dsp:cNvSpPr/>
      </dsp:nvSpPr>
      <dsp:spPr>
        <a:xfrm>
          <a:off x="231194" y="1129106"/>
          <a:ext cx="420353" cy="4203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04DEC7-9889-4E13-9B9D-E50755E334BD}">
      <dsp:nvSpPr>
        <dsp:cNvPr id="0" name=""/>
        <dsp:cNvSpPr/>
      </dsp:nvSpPr>
      <dsp:spPr>
        <a:xfrm>
          <a:off x="882743" y="957143"/>
          <a:ext cx="3618990" cy="764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86" tIns="80886" rIns="80886" bIns="80886" numCol="1" spcCol="1270" anchor="ctr" anchorCtr="0">
          <a:noAutofit/>
        </a:bodyPr>
        <a:lstStyle/>
        <a:p>
          <a:pPr marL="0" lvl="0" indent="0" algn="l" defTabSz="755650">
            <a:lnSpc>
              <a:spcPct val="90000"/>
            </a:lnSpc>
            <a:spcBef>
              <a:spcPct val="0"/>
            </a:spcBef>
            <a:spcAft>
              <a:spcPct val="35000"/>
            </a:spcAft>
            <a:buNone/>
          </a:pPr>
          <a:r>
            <a:rPr lang="en-GB" sz="1700" kern="1200" baseline="0" dirty="0"/>
            <a:t>Overview of the </a:t>
          </a:r>
          <a:r>
            <a:rPr lang="en-GB" sz="1700" b="1" kern="1200" baseline="0" dirty="0"/>
            <a:t>methodology</a:t>
          </a:r>
          <a:r>
            <a:rPr lang="en-GB" sz="1700" kern="1200" baseline="0" dirty="0"/>
            <a:t>/ challenges </a:t>
          </a:r>
          <a:endParaRPr lang="en-US" sz="1700" kern="1200" dirty="0"/>
        </a:p>
      </dsp:txBody>
      <dsp:txXfrm>
        <a:off x="882743" y="957143"/>
        <a:ext cx="3618990" cy="764279"/>
      </dsp:txXfrm>
    </dsp:sp>
    <dsp:sp modelId="{4FC73194-A5D8-4261-8873-A7C2330AA77D}">
      <dsp:nvSpPr>
        <dsp:cNvPr id="0" name=""/>
        <dsp:cNvSpPr/>
      </dsp:nvSpPr>
      <dsp:spPr>
        <a:xfrm>
          <a:off x="0" y="1912493"/>
          <a:ext cx="4501734" cy="7642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3A0587-F1AE-48F5-A15D-8E49858E0441}">
      <dsp:nvSpPr>
        <dsp:cNvPr id="0" name=""/>
        <dsp:cNvSpPr/>
      </dsp:nvSpPr>
      <dsp:spPr>
        <a:xfrm>
          <a:off x="231194" y="2084456"/>
          <a:ext cx="420353" cy="4203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618B99-D191-4C27-B2C0-53F69EBE7B55}">
      <dsp:nvSpPr>
        <dsp:cNvPr id="0" name=""/>
        <dsp:cNvSpPr/>
      </dsp:nvSpPr>
      <dsp:spPr>
        <a:xfrm>
          <a:off x="882743" y="1912493"/>
          <a:ext cx="3618990" cy="764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86" tIns="80886" rIns="80886" bIns="80886" numCol="1" spcCol="1270" anchor="ctr" anchorCtr="0">
          <a:noAutofit/>
        </a:bodyPr>
        <a:lstStyle/>
        <a:p>
          <a:pPr marL="0" lvl="0" indent="0" algn="l" defTabSz="755650">
            <a:lnSpc>
              <a:spcPct val="90000"/>
            </a:lnSpc>
            <a:spcBef>
              <a:spcPct val="0"/>
            </a:spcBef>
            <a:spcAft>
              <a:spcPct val="35000"/>
            </a:spcAft>
            <a:buNone/>
          </a:pPr>
          <a:r>
            <a:rPr lang="en-GB" sz="1700" kern="1200" baseline="0" dirty="0"/>
            <a:t>Main results from the </a:t>
          </a:r>
          <a:r>
            <a:rPr lang="en-GB" sz="1700" b="1" kern="1200" baseline="0" dirty="0"/>
            <a:t>legal analysis</a:t>
          </a:r>
          <a:endParaRPr lang="en-US" sz="1700" b="1" kern="1200" dirty="0"/>
        </a:p>
      </dsp:txBody>
      <dsp:txXfrm>
        <a:off x="882743" y="1912493"/>
        <a:ext cx="3618990" cy="764279"/>
      </dsp:txXfrm>
    </dsp:sp>
    <dsp:sp modelId="{06A1BEBD-9F97-4568-8162-C6F79B11FAED}">
      <dsp:nvSpPr>
        <dsp:cNvPr id="0" name=""/>
        <dsp:cNvSpPr/>
      </dsp:nvSpPr>
      <dsp:spPr>
        <a:xfrm>
          <a:off x="0" y="2867842"/>
          <a:ext cx="4501734" cy="7642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59CE8-5B64-4DF5-9B9D-750B6B83C82A}">
      <dsp:nvSpPr>
        <dsp:cNvPr id="0" name=""/>
        <dsp:cNvSpPr/>
      </dsp:nvSpPr>
      <dsp:spPr>
        <a:xfrm>
          <a:off x="231194" y="3039805"/>
          <a:ext cx="420353" cy="4203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0C21CF-3D8C-4B3B-8398-93C8E4472920}">
      <dsp:nvSpPr>
        <dsp:cNvPr id="0" name=""/>
        <dsp:cNvSpPr/>
      </dsp:nvSpPr>
      <dsp:spPr>
        <a:xfrm>
          <a:off x="882743" y="2867842"/>
          <a:ext cx="3618990" cy="764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86" tIns="80886" rIns="80886" bIns="80886" numCol="1" spcCol="1270" anchor="ctr" anchorCtr="0">
          <a:noAutofit/>
        </a:bodyPr>
        <a:lstStyle/>
        <a:p>
          <a:pPr marL="0" lvl="0" indent="0" algn="l" defTabSz="755650">
            <a:lnSpc>
              <a:spcPct val="90000"/>
            </a:lnSpc>
            <a:spcBef>
              <a:spcPct val="0"/>
            </a:spcBef>
            <a:spcAft>
              <a:spcPct val="35000"/>
            </a:spcAft>
            <a:buNone/>
          </a:pPr>
          <a:r>
            <a:rPr lang="en-GB" sz="1700" kern="1200" baseline="0" dirty="0"/>
            <a:t>The </a:t>
          </a:r>
          <a:r>
            <a:rPr lang="en-GB" sz="1700" b="1" kern="1200" baseline="0" dirty="0"/>
            <a:t>use of concessions </a:t>
          </a:r>
          <a:r>
            <a:rPr lang="en-GB" sz="1700" kern="1200" baseline="0" dirty="0"/>
            <a:t>pre and post adoption of the Concessions Directive</a:t>
          </a:r>
          <a:endParaRPr lang="en-US" sz="1700" kern="1200" dirty="0"/>
        </a:p>
      </dsp:txBody>
      <dsp:txXfrm>
        <a:off x="882743" y="2867842"/>
        <a:ext cx="3618990" cy="764279"/>
      </dsp:txXfrm>
    </dsp:sp>
    <dsp:sp modelId="{7B30B77B-0E1D-4C38-8E49-79AF6A7235B4}">
      <dsp:nvSpPr>
        <dsp:cNvPr id="0" name=""/>
        <dsp:cNvSpPr/>
      </dsp:nvSpPr>
      <dsp:spPr>
        <a:xfrm>
          <a:off x="0" y="3823192"/>
          <a:ext cx="4501734" cy="7642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38BDE-1DEB-42C5-8C03-18FC8B328450}">
      <dsp:nvSpPr>
        <dsp:cNvPr id="0" name=""/>
        <dsp:cNvSpPr/>
      </dsp:nvSpPr>
      <dsp:spPr>
        <a:xfrm>
          <a:off x="231194" y="3995155"/>
          <a:ext cx="420353" cy="4203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881461-9BB9-497D-80FC-7D4D4AA40870}">
      <dsp:nvSpPr>
        <dsp:cNvPr id="0" name=""/>
        <dsp:cNvSpPr/>
      </dsp:nvSpPr>
      <dsp:spPr>
        <a:xfrm>
          <a:off x="882743" y="3823192"/>
          <a:ext cx="3618990" cy="764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86" tIns="80886" rIns="80886" bIns="80886" numCol="1" spcCol="1270" anchor="ctr" anchorCtr="0">
          <a:noAutofit/>
        </a:bodyPr>
        <a:lstStyle/>
        <a:p>
          <a:pPr marL="0" lvl="0" indent="0" algn="l" defTabSz="755650">
            <a:lnSpc>
              <a:spcPct val="90000"/>
            </a:lnSpc>
            <a:spcBef>
              <a:spcPct val="0"/>
            </a:spcBef>
            <a:spcAft>
              <a:spcPct val="35000"/>
            </a:spcAft>
            <a:buNone/>
          </a:pPr>
          <a:r>
            <a:rPr lang="en-GB" sz="1700" b="1" kern="1200" baseline="0" dirty="0"/>
            <a:t>Case studies </a:t>
          </a:r>
          <a:endParaRPr lang="en-US" sz="1700" b="1" kern="1200" dirty="0"/>
        </a:p>
      </dsp:txBody>
      <dsp:txXfrm>
        <a:off x="882743" y="3823192"/>
        <a:ext cx="3618990" cy="764279"/>
      </dsp:txXfrm>
    </dsp:sp>
    <dsp:sp modelId="{404C8F79-E35F-47A5-BF96-BEFEC0F31C55}">
      <dsp:nvSpPr>
        <dsp:cNvPr id="0" name=""/>
        <dsp:cNvSpPr/>
      </dsp:nvSpPr>
      <dsp:spPr>
        <a:xfrm>
          <a:off x="0" y="4778542"/>
          <a:ext cx="4501734" cy="7642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4F6142-9B05-465E-ACAA-1DEF7F6C4E03}">
      <dsp:nvSpPr>
        <dsp:cNvPr id="0" name=""/>
        <dsp:cNvSpPr/>
      </dsp:nvSpPr>
      <dsp:spPr>
        <a:xfrm>
          <a:off x="231194" y="4950505"/>
          <a:ext cx="420353" cy="4203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0C8C79-CF86-4E1E-BE65-2023ACE1D9DE}">
      <dsp:nvSpPr>
        <dsp:cNvPr id="0" name=""/>
        <dsp:cNvSpPr/>
      </dsp:nvSpPr>
      <dsp:spPr>
        <a:xfrm>
          <a:off x="882743" y="4778542"/>
          <a:ext cx="3618990" cy="764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86" tIns="80886" rIns="80886" bIns="80886" numCol="1" spcCol="1270" anchor="ctr" anchorCtr="0">
          <a:noAutofit/>
        </a:bodyPr>
        <a:lstStyle/>
        <a:p>
          <a:pPr marL="0" lvl="0" indent="0" algn="l" defTabSz="755650">
            <a:lnSpc>
              <a:spcPct val="90000"/>
            </a:lnSpc>
            <a:spcBef>
              <a:spcPct val="0"/>
            </a:spcBef>
            <a:spcAft>
              <a:spcPct val="35000"/>
            </a:spcAft>
            <a:buNone/>
          </a:pPr>
          <a:r>
            <a:rPr lang="en-GB" sz="1700" kern="1200" baseline="0" dirty="0"/>
            <a:t>Overall </a:t>
          </a:r>
          <a:r>
            <a:rPr lang="en-GB" sz="1700" b="1" kern="1200" baseline="0" dirty="0"/>
            <a:t>conclusions</a:t>
          </a:r>
          <a:r>
            <a:rPr lang="en-GB" sz="1700" kern="1200" baseline="0" dirty="0"/>
            <a:t> </a:t>
          </a:r>
          <a:endParaRPr lang="en-US" sz="1700" kern="1200" dirty="0"/>
        </a:p>
      </dsp:txBody>
      <dsp:txXfrm>
        <a:off x="882743" y="4778542"/>
        <a:ext cx="3618990" cy="764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C904D-CAD2-4AC6-8C0A-C7521D930F5B}">
      <dsp:nvSpPr>
        <dsp:cNvPr id="0" name=""/>
        <dsp:cNvSpPr/>
      </dsp:nvSpPr>
      <dsp:spPr>
        <a:xfrm rot="10800000" flipV="1">
          <a:off x="43838" y="0"/>
          <a:ext cx="8518702" cy="1047145"/>
        </a:xfrm>
        <a:prstGeom prst="rect">
          <a:avLst/>
        </a:prstGeom>
        <a:solidFill>
          <a:schemeClr val="accent6">
            <a:lumMod val="40000"/>
            <a:lumOff val="60000"/>
          </a:schemeClr>
        </a:soli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t>The two case studies that reviewed case law provided an interesting insight into some of the challenges faced by national authorities. </a:t>
          </a:r>
          <a:endParaRPr lang="en-US" sz="1900" b="1" kern="1200" dirty="0"/>
        </a:p>
      </dsp:txBody>
      <dsp:txXfrm rot="-10800000">
        <a:off x="43838" y="0"/>
        <a:ext cx="8518702" cy="1047145"/>
      </dsp:txXfrm>
    </dsp:sp>
    <dsp:sp modelId="{ACF4294A-6828-4EAE-8A46-CB057F91EBF3}">
      <dsp:nvSpPr>
        <dsp:cNvPr id="0" name=""/>
        <dsp:cNvSpPr/>
      </dsp:nvSpPr>
      <dsp:spPr>
        <a:xfrm>
          <a:off x="60422" y="1187521"/>
          <a:ext cx="5593369" cy="3824153"/>
        </a:xfrm>
        <a:prstGeom prst="rect">
          <a:avLst/>
        </a:prstGeom>
        <a:solidFill>
          <a:srgbClr val="C3E1AD"/>
        </a:soli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ts val="1600"/>
            </a:lnSpc>
            <a:spcBef>
              <a:spcPct val="0"/>
            </a:spcBef>
            <a:spcAft>
              <a:spcPts val="0"/>
            </a:spcAft>
            <a:buNone/>
          </a:pPr>
          <a:r>
            <a:rPr lang="en-GB" sz="1600" b="0" kern="1200" dirty="0">
              <a:solidFill>
                <a:schemeClr val="tx1"/>
              </a:solidFill>
            </a:rPr>
            <a:t>The case law on the definition of what constitutes a concession seems far from settled. </a:t>
          </a:r>
        </a:p>
        <a:p>
          <a:pPr marL="0" lvl="0" indent="0" algn="l" defTabSz="711200">
            <a:lnSpc>
              <a:spcPts val="1600"/>
            </a:lnSpc>
            <a:spcBef>
              <a:spcPct val="0"/>
            </a:spcBef>
            <a:spcAft>
              <a:spcPts val="0"/>
            </a:spcAft>
            <a:buNone/>
          </a:pPr>
          <a:endParaRPr lang="en-GB" sz="1600" b="0" kern="1200" dirty="0">
            <a:solidFill>
              <a:schemeClr val="tx1"/>
            </a:solidFill>
          </a:endParaRPr>
        </a:p>
        <a:p>
          <a:pPr marL="0" lvl="0" indent="0" algn="l" defTabSz="711200">
            <a:lnSpc>
              <a:spcPts val="1600"/>
            </a:lnSpc>
            <a:spcBef>
              <a:spcPct val="0"/>
            </a:spcBef>
            <a:spcAft>
              <a:spcPts val="0"/>
            </a:spcAft>
            <a:buNone/>
          </a:pPr>
          <a:r>
            <a:rPr lang="en-GB" sz="1600" b="0" kern="1200" dirty="0">
              <a:solidFill>
                <a:schemeClr val="tx1"/>
              </a:solidFill>
            </a:rPr>
            <a:t>Different answers are found to questions such as </a:t>
          </a:r>
        </a:p>
        <a:p>
          <a:pPr marL="0" lvl="0" indent="0" algn="l" defTabSz="711200">
            <a:lnSpc>
              <a:spcPts val="1600"/>
            </a:lnSpc>
            <a:spcBef>
              <a:spcPct val="0"/>
            </a:spcBef>
            <a:spcAft>
              <a:spcPts val="0"/>
            </a:spcAft>
            <a:buNone/>
          </a:pPr>
          <a:endParaRPr lang="en-GB" sz="1600" b="0" kern="1200" dirty="0">
            <a:solidFill>
              <a:schemeClr val="tx1"/>
            </a:solidFill>
          </a:endParaRPr>
        </a:p>
        <a:p>
          <a:pPr marL="0" lvl="0" indent="0" algn="l" defTabSz="711200">
            <a:lnSpc>
              <a:spcPts val="1600"/>
            </a:lnSpc>
            <a:spcBef>
              <a:spcPct val="0"/>
            </a:spcBef>
            <a:spcAft>
              <a:spcPts val="0"/>
            </a:spcAft>
            <a:buNone/>
          </a:pPr>
          <a:r>
            <a:rPr lang="en-GB" sz="1600" b="0" kern="1200" dirty="0">
              <a:solidFill>
                <a:schemeClr val="tx1"/>
              </a:solidFill>
            </a:rPr>
            <a:t>   - whether the definition of a contract as a concession is independent from the object of the contract; </a:t>
          </a:r>
        </a:p>
        <a:p>
          <a:pPr marL="0" lvl="0" indent="0" algn="l" defTabSz="711200">
            <a:lnSpc>
              <a:spcPts val="1600"/>
            </a:lnSpc>
            <a:spcBef>
              <a:spcPct val="0"/>
            </a:spcBef>
            <a:spcAft>
              <a:spcPts val="0"/>
            </a:spcAft>
            <a:buNone/>
          </a:pPr>
          <a:endParaRPr lang="en-GB" sz="1600" b="0" kern="1200" dirty="0">
            <a:solidFill>
              <a:schemeClr val="tx1"/>
            </a:solidFill>
          </a:endParaRPr>
        </a:p>
        <a:p>
          <a:pPr marL="0" lvl="0" indent="0" algn="l" defTabSz="711200">
            <a:lnSpc>
              <a:spcPts val="1600"/>
            </a:lnSpc>
            <a:spcBef>
              <a:spcPct val="0"/>
            </a:spcBef>
            <a:spcAft>
              <a:spcPts val="0"/>
            </a:spcAft>
            <a:buNone/>
          </a:pPr>
          <a:r>
            <a:rPr lang="en-GB" sz="1600" b="0" kern="1200" dirty="0">
              <a:solidFill>
                <a:schemeClr val="tx1"/>
              </a:solidFill>
            </a:rPr>
            <a:t>   - whether, instead, the subject of a service concession must be the provision of service in the name of the public entity; </a:t>
          </a:r>
        </a:p>
        <a:p>
          <a:pPr marL="0" lvl="0" indent="0" algn="l" defTabSz="711200">
            <a:lnSpc>
              <a:spcPts val="1600"/>
            </a:lnSpc>
            <a:spcBef>
              <a:spcPct val="0"/>
            </a:spcBef>
            <a:spcAft>
              <a:spcPts val="0"/>
            </a:spcAft>
            <a:buNone/>
          </a:pPr>
          <a:endParaRPr lang="en-GB" sz="1600" b="0" kern="1200" dirty="0">
            <a:solidFill>
              <a:schemeClr val="tx1"/>
            </a:solidFill>
          </a:endParaRPr>
        </a:p>
        <a:p>
          <a:pPr marL="0" lvl="0" indent="0" algn="l" defTabSz="711200">
            <a:lnSpc>
              <a:spcPts val="1600"/>
            </a:lnSpc>
            <a:spcBef>
              <a:spcPct val="0"/>
            </a:spcBef>
            <a:spcAft>
              <a:spcPts val="0"/>
            </a:spcAft>
            <a:buNone/>
          </a:pPr>
          <a:r>
            <a:rPr lang="en-GB" sz="1600" b="0" kern="1200" dirty="0">
              <a:solidFill>
                <a:schemeClr val="tx1"/>
              </a:solidFill>
            </a:rPr>
            <a:t>   - whether contracts that involve fixed payments to the public partner can be considered to leave sufficient risk to the private partner to be considered a concession; and </a:t>
          </a:r>
        </a:p>
        <a:p>
          <a:pPr marL="0" lvl="0" indent="0" algn="l" defTabSz="711200">
            <a:lnSpc>
              <a:spcPts val="1600"/>
            </a:lnSpc>
            <a:spcBef>
              <a:spcPct val="0"/>
            </a:spcBef>
            <a:spcAft>
              <a:spcPts val="0"/>
            </a:spcAft>
            <a:buNone/>
          </a:pPr>
          <a:endParaRPr lang="en-GB" sz="1600" b="0" kern="1200" dirty="0">
            <a:solidFill>
              <a:schemeClr val="tx1"/>
            </a:solidFill>
          </a:endParaRPr>
        </a:p>
        <a:p>
          <a:pPr marL="0" lvl="0" indent="0" algn="l" defTabSz="711200">
            <a:lnSpc>
              <a:spcPts val="1600"/>
            </a:lnSpc>
            <a:spcBef>
              <a:spcPct val="0"/>
            </a:spcBef>
            <a:spcAft>
              <a:spcPts val="0"/>
            </a:spcAft>
            <a:buNone/>
          </a:pPr>
          <a:r>
            <a:rPr lang="en-GB" sz="1600" b="0" kern="1200" dirty="0">
              <a:solidFill>
                <a:schemeClr val="tx1"/>
              </a:solidFill>
            </a:rPr>
            <a:t>   - whether the provision of a service, to be considered a concession must be subject to detailed service obligations imposed by the public authority. </a:t>
          </a:r>
          <a:endParaRPr lang="en-US" sz="1600" b="0" kern="1200" dirty="0">
            <a:solidFill>
              <a:schemeClr val="tx1"/>
            </a:solidFill>
          </a:endParaRPr>
        </a:p>
      </dsp:txBody>
      <dsp:txXfrm>
        <a:off x="60422" y="1187521"/>
        <a:ext cx="5593369" cy="3824153"/>
      </dsp:txXfrm>
    </dsp:sp>
    <dsp:sp modelId="{01F01BD7-ABBB-4055-813F-DCE6DEF654D1}">
      <dsp:nvSpPr>
        <dsp:cNvPr id="0" name=""/>
        <dsp:cNvSpPr/>
      </dsp:nvSpPr>
      <dsp:spPr>
        <a:xfrm>
          <a:off x="6046167" y="1184350"/>
          <a:ext cx="2519980" cy="3825395"/>
        </a:xfrm>
        <a:prstGeom prst="rect">
          <a:avLst/>
        </a:prstGeom>
        <a:solidFill>
          <a:srgbClr val="F9F5DB"/>
        </a:soli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ts val="1600"/>
            </a:lnSpc>
            <a:spcBef>
              <a:spcPct val="0"/>
            </a:spcBef>
            <a:spcAft>
              <a:spcPts val="0"/>
            </a:spcAft>
            <a:buNone/>
          </a:pPr>
          <a:r>
            <a:rPr lang="en-GB" sz="1600" b="0" kern="1200" dirty="0">
              <a:solidFill>
                <a:schemeClr val="tx1"/>
              </a:solidFill>
            </a:rPr>
            <a:t>Instances of errors made by contracting authorities, linked to </a:t>
          </a:r>
        </a:p>
        <a:p>
          <a:pPr marL="0" lvl="0" indent="0" algn="l" defTabSz="711200">
            <a:lnSpc>
              <a:spcPts val="1600"/>
            </a:lnSpc>
            <a:spcBef>
              <a:spcPct val="0"/>
            </a:spcBef>
            <a:spcAft>
              <a:spcPts val="0"/>
            </a:spcAft>
            <a:buNone/>
          </a:pPr>
          <a:endParaRPr lang="en-GB" sz="1600" b="0" kern="1200" dirty="0">
            <a:solidFill>
              <a:schemeClr val="tx1"/>
            </a:solidFill>
          </a:endParaRPr>
        </a:p>
        <a:p>
          <a:pPr marL="0" lvl="0" indent="0" algn="l" defTabSz="711200">
            <a:lnSpc>
              <a:spcPts val="1600"/>
            </a:lnSpc>
            <a:spcBef>
              <a:spcPct val="0"/>
            </a:spcBef>
            <a:spcAft>
              <a:spcPts val="0"/>
            </a:spcAft>
            <a:buNone/>
          </a:pPr>
          <a:r>
            <a:rPr lang="en-GB" sz="1600" b="0" kern="1200" dirty="0">
              <a:solidFill>
                <a:schemeClr val="tx1"/>
              </a:solidFill>
            </a:rPr>
            <a:t>   - failure to adopt appropriate and transparent value calculation methods.   </a:t>
          </a:r>
          <a:endParaRPr lang="en-US" sz="1600" b="0" kern="1200" dirty="0">
            <a:solidFill>
              <a:schemeClr val="tx1"/>
            </a:solidFill>
          </a:endParaRPr>
        </a:p>
      </dsp:txBody>
      <dsp:txXfrm>
        <a:off x="6046167" y="1184350"/>
        <a:ext cx="2519980" cy="38253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A5C59E-13E0-4F33-A23E-96EE5F669CA5}" type="datetimeFigureOut">
              <a:rPr lang="en-GB" smtClean="0"/>
              <a:pPr/>
              <a:t>11/11/2021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378392-30A4-49BA-BD5C-2AE5F68E9DE5}"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CA834-AFEA-45FA-A9C5-52D8C52E8E3B}" type="datetimeFigureOut">
              <a:rPr lang="en-GB" smtClean="0"/>
              <a:t>11/11/2021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15161-3F6F-4040-BAA3-C40063E211B2}" type="slidenum">
              <a:rPr lang="en-GB" smtClean="0"/>
              <a:t>‹#›</a:t>
            </a:fld>
            <a:endParaRPr lang="en-GB"/>
          </a:p>
        </p:txBody>
      </p:sp>
    </p:spTree>
    <p:extLst>
      <p:ext uri="{BB962C8B-B14F-4D97-AF65-F5344CB8AC3E}">
        <p14:creationId xmlns:p14="http://schemas.microsoft.com/office/powerpoint/2010/main" val="278315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7" name="Image 7" descr="LE Map V light grey.jpg"/>
          <p:cNvPicPr>
            <a:picLocks noChangeAspect="1"/>
          </p:cNvPicPr>
          <p:nvPr userDrawn="1"/>
        </p:nvPicPr>
        <p:blipFill>
          <a:blip r:embed="rId2" cstate="print"/>
          <a:stretch>
            <a:fillRect/>
          </a:stretch>
        </p:blipFill>
        <p:spPr>
          <a:xfrm>
            <a:off x="3278217" y="0"/>
            <a:ext cx="5854927" cy="6854769"/>
          </a:xfrm>
          <a:prstGeom prst="rect">
            <a:avLst/>
          </a:prstGeom>
        </p:spPr>
      </p:pic>
      <p:sp>
        <p:nvSpPr>
          <p:cNvPr id="12" name="Title 1"/>
          <p:cNvSpPr>
            <a:spLocks noGrp="1"/>
          </p:cNvSpPr>
          <p:nvPr userDrawn="1">
            <p:ph type="title" hasCustomPrompt="1"/>
          </p:nvPr>
        </p:nvSpPr>
        <p:spPr>
          <a:xfrm>
            <a:off x="1144194" y="260648"/>
            <a:ext cx="6912768" cy="3382059"/>
          </a:xfrm>
          <a:noFill/>
        </p:spPr>
        <p:txBody>
          <a:bodyPr vert="horz" wrap="square" anchor="b">
            <a:noAutofit/>
          </a:bodyPr>
          <a:lstStyle>
            <a:lvl1pPr algn="l" rtl="0" eaLnBrk="1" latinLnBrk="0" hangingPunct="1">
              <a:spcBef>
                <a:spcPct val="0"/>
              </a:spcBef>
              <a:buNone/>
              <a:defRPr kumimoji="0" lang="en-US" sz="3600" b="1" kern="1200" baseline="0">
                <a:solidFill>
                  <a:srgbClr val="06357A"/>
                </a:solidFill>
                <a:latin typeface="+mn-lt"/>
                <a:ea typeface="+mj-ea"/>
                <a:cs typeface="+mj-cs"/>
              </a:defRPr>
            </a:lvl1pPr>
          </a:lstStyle>
          <a:p>
            <a:r>
              <a:rPr kumimoji="0" lang="en-US" dirty="0"/>
              <a:t>Presentation title</a:t>
            </a:r>
          </a:p>
        </p:txBody>
      </p:sp>
      <p:sp>
        <p:nvSpPr>
          <p:cNvPr id="13" name="Text Placeholder 2"/>
          <p:cNvSpPr>
            <a:spLocks noGrp="1"/>
          </p:cNvSpPr>
          <p:nvPr>
            <p:ph type="body" idx="1" hasCustomPrompt="1"/>
          </p:nvPr>
        </p:nvSpPr>
        <p:spPr>
          <a:xfrm>
            <a:off x="1113019" y="3661757"/>
            <a:ext cx="6943943" cy="1994728"/>
          </a:xfrm>
          <a:noFill/>
        </p:spPr>
        <p:txBody>
          <a:bodyPr wrap="square" anchor="t">
            <a:noAutofit/>
          </a:bodyPr>
          <a:lstStyle>
            <a:lvl1pPr marL="45720" indent="0">
              <a:buNone/>
              <a:defRPr sz="2400" b="0" baseline="0">
                <a:solidFill>
                  <a:schemeClr val="bg1">
                    <a:lumMod val="65000"/>
                  </a:schemeClr>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Subtitle, Client, Location, Date</a:t>
            </a:r>
          </a:p>
        </p:txBody>
      </p:sp>
      <p:sp>
        <p:nvSpPr>
          <p:cNvPr id="14" name="Date Placeholder 3"/>
          <p:cNvSpPr>
            <a:spLocks noGrp="1"/>
          </p:cNvSpPr>
          <p:nvPr userDrawn="1">
            <p:ph type="dt" sz="half" idx="10"/>
          </p:nvPr>
        </p:nvSpPr>
        <p:spPr>
          <a:xfrm>
            <a:off x="1115616" y="0"/>
            <a:ext cx="1043608" cy="263803"/>
          </a:xfrm>
          <a:noFill/>
        </p:spPr>
        <p:txBody>
          <a:bodyPr/>
          <a:lstStyle>
            <a:lvl1pPr algn="l">
              <a:defRPr/>
            </a:lvl1pPr>
          </a:lstStyle>
          <a:p>
            <a:fld id="{B3ED17BD-79BB-4EB0-8C46-3A6F885DD347}" type="datetime1">
              <a:rPr lang="en-GB" smtClean="0"/>
              <a:t>11/11/2021</a:t>
            </a:fld>
            <a:endParaRPr lang="en-GB" dirty="0"/>
          </a:p>
        </p:txBody>
      </p:sp>
      <p:pic>
        <p:nvPicPr>
          <p:cNvPr id="8" name="Picture 7" descr="L:\London Economics\Admin\LOGOs\LE logo\LE_Europe_artworkRGB-01.jpg"/>
          <p:cNvPicPr>
            <a:picLocks noChangeAspect="1"/>
          </p:cNvPicPr>
          <p:nvPr userDrawn="1"/>
        </p:nvPicPr>
        <p:blipFill>
          <a:blip r:embed="rId3" cstate="print"/>
          <a:srcRect l="12948" t="14395" r="11622" b="14343"/>
          <a:stretch>
            <a:fillRect/>
          </a:stretch>
        </p:blipFill>
        <p:spPr bwMode="auto">
          <a:xfrm>
            <a:off x="263954" y="5704801"/>
            <a:ext cx="1768716" cy="1080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ext &amp;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214282" y="980728"/>
            <a:ext cx="4501734" cy="5544616"/>
          </a:xfrm>
        </p:spPr>
        <p:txBody>
          <a:bodyPr/>
          <a:lstStyle>
            <a:lvl1pPr eaLnBrk="1" latinLnBrk="0" hangingPunct="1">
              <a:defRPr sz="2000"/>
            </a:lvl1pPr>
            <a:lvl2pPr>
              <a:defRPr sz="1800"/>
            </a:lvl2pPr>
            <a:lvl3pPr>
              <a:defRPr sz="1600"/>
            </a:lvl3pPr>
            <a:lvl4pPr>
              <a:defRPr sz="1400"/>
            </a:lvl4pPr>
            <a:lvl5pPr>
              <a:defRPr sz="1200"/>
            </a:lvl5pPr>
          </a:lstStyle>
          <a:p>
            <a:pPr lvl="0" eaLnBrk="1" latinLnBrk="0" hangingPunct="1"/>
            <a:r>
              <a:rPr lang="en-US" dirty="0"/>
              <a:t>Click to add text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hasCustomPrompt="1"/>
          </p:nvPr>
        </p:nvSpPr>
        <p:spPr>
          <a:xfrm>
            <a:off x="4716016" y="980728"/>
            <a:ext cx="4248472" cy="5544616"/>
          </a:xfrm>
        </p:spPr>
        <p:txBody>
          <a:bodyPr anchor="ctr"/>
          <a:lstStyle>
            <a:lvl1pPr algn="ctr" eaLnBrk="1" latinLnBrk="0" hangingPunct="1">
              <a:buFontTx/>
              <a:buNone/>
              <a:defRPr sz="2000" baseline="0"/>
            </a:lvl1pPr>
            <a:lvl2pPr eaLnBrk="1" latinLnBrk="0" hangingPunct="1">
              <a:defRPr sz="1800"/>
            </a:lvl2pPr>
            <a:lvl3pPr eaLnBrk="1" latinLnBrk="0" hangingPunct="1">
              <a:defRPr sz="1600"/>
            </a:lvl3pPr>
            <a:lvl4pPr eaLnBrk="1" latinLnBrk="0" hangingPunct="1">
              <a:defRPr sz="1400"/>
            </a:lvl4pPr>
            <a:lvl5pPr eaLnBrk="1" latinLnBrk="0" hangingPunct="1">
              <a:defRPr sz="1200"/>
            </a:lvl5pPr>
          </a:lstStyle>
          <a:p>
            <a:pPr lvl="0" eaLnBrk="1" latinLnBrk="0" hangingPunct="1"/>
            <a:r>
              <a:rPr kumimoji="0" lang="en-US" dirty="0"/>
              <a:t>Paste in or click to add Object</a:t>
            </a:r>
          </a:p>
        </p:txBody>
      </p:sp>
      <p:sp>
        <p:nvSpPr>
          <p:cNvPr id="5" name="Date Placeholder 4"/>
          <p:cNvSpPr>
            <a:spLocks noGrp="1"/>
          </p:cNvSpPr>
          <p:nvPr>
            <p:ph type="dt" sz="half" idx="10"/>
          </p:nvPr>
        </p:nvSpPr>
        <p:spPr/>
        <p:txBody>
          <a:bodyPr/>
          <a:lstStyle/>
          <a:p>
            <a:fld id="{D0D6CEC5-8495-4DE1-AE9A-393511547B2F}" type="datetime1">
              <a:rPr lang="en-GB" smtClean="0"/>
              <a:t>11/11/2021</a:t>
            </a:fld>
            <a:endParaRPr lang="en-GB"/>
          </a:p>
        </p:txBody>
      </p:sp>
      <p:sp>
        <p:nvSpPr>
          <p:cNvPr id="6" name="Footer Placeholder 5"/>
          <p:cNvSpPr>
            <a:spLocks noGrp="1"/>
          </p:cNvSpPr>
          <p:nvPr>
            <p:ph type="ftr" sz="quarter" idx="11"/>
          </p:nvPr>
        </p:nvSpPr>
        <p:spPr/>
        <p:txBody>
          <a:bodyPr/>
          <a:lstStyle/>
          <a:p>
            <a:r>
              <a:rPr lang="en-GB"/>
              <a:t>Kick-off meeting</a:t>
            </a:r>
          </a:p>
        </p:txBody>
      </p:sp>
      <p:sp>
        <p:nvSpPr>
          <p:cNvPr id="7" name="Slide Number Placeholder 6"/>
          <p:cNvSpPr>
            <a:spLocks noGrp="1"/>
          </p:cNvSpPr>
          <p:nvPr>
            <p:ph type="sldNum" sz="quarter" idx="12"/>
          </p:nvPr>
        </p:nvSpPr>
        <p:spPr/>
        <p:txBody>
          <a:bodyPr/>
          <a:lstStyle/>
          <a:p>
            <a:fld id="{5ACC0D55-315E-4238-8202-58A80C830F0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E924A-90F5-4177-9932-30FBB8200EF5}" type="datetime1">
              <a:rPr lang="en-GB" smtClean="0"/>
              <a:t>11/11/2021</a:t>
            </a:fld>
            <a:endParaRPr lang="en-GB"/>
          </a:p>
        </p:txBody>
      </p:sp>
      <p:sp>
        <p:nvSpPr>
          <p:cNvPr id="3" name="Footer Placeholder 2"/>
          <p:cNvSpPr>
            <a:spLocks noGrp="1"/>
          </p:cNvSpPr>
          <p:nvPr>
            <p:ph type="ftr" sz="quarter" idx="11"/>
          </p:nvPr>
        </p:nvSpPr>
        <p:spPr/>
        <p:txBody>
          <a:bodyPr/>
          <a:lstStyle/>
          <a:p>
            <a:r>
              <a:rPr lang="en-GB"/>
              <a:t>Kick-off meeting</a:t>
            </a:r>
          </a:p>
        </p:txBody>
      </p:sp>
      <p:sp>
        <p:nvSpPr>
          <p:cNvPr id="4" name="Slide Number Placeholder 3"/>
          <p:cNvSpPr>
            <a:spLocks noGrp="1"/>
          </p:cNvSpPr>
          <p:nvPr>
            <p:ph type="sldNum" sz="quarter" idx="12"/>
          </p:nvPr>
        </p:nvSpPr>
        <p:spPr/>
        <p:txBody>
          <a:bodyPr/>
          <a:lstStyle/>
          <a:p>
            <a:fld id="{5ACC0D55-315E-4238-8202-58A80C830F0F}" type="slidenum">
              <a:rPr lang="en-GB" smtClean="0"/>
              <a:pPr/>
              <a:t>‹#›</a:t>
            </a:fld>
            <a:endParaRPr lang="en-GB"/>
          </a:p>
        </p:txBody>
      </p:sp>
      <p:sp>
        <p:nvSpPr>
          <p:cNvPr id="5" name="Title 1"/>
          <p:cNvSpPr>
            <a:spLocks noGrp="1"/>
          </p:cNvSpPr>
          <p:nvPr>
            <p:ph type="title" hasCustomPrompt="1"/>
          </p:nvPr>
        </p:nvSpPr>
        <p:spPr>
          <a:xfrm rot="16200000">
            <a:off x="-2764607" y="2981221"/>
            <a:ext cx="6312764" cy="583586"/>
          </a:xfrm>
        </p:spPr>
        <p:txBody>
          <a:bodyPr anchor="t">
            <a:normAutofit/>
          </a:bodyPr>
          <a:lstStyle>
            <a:lvl1pPr>
              <a:defRPr sz="3600">
                <a:solidFill>
                  <a:srgbClr val="06357A"/>
                </a:solidFill>
              </a:defRPr>
            </a:lvl1pPr>
          </a:lstStyle>
          <a:p>
            <a:r>
              <a:rPr kumimoji="0" lang="en-US" dirty="0"/>
              <a:t>Slide title</a:t>
            </a:r>
          </a:p>
        </p:txBody>
      </p:sp>
      <p:pic>
        <p:nvPicPr>
          <p:cNvPr id="3074" name="Picture 2" descr="C:\Users\gsadlier\AppData\Local\Microsoft\Windows\Temporary Internet Files\Content.Outlook\NKOZXTZL\LE Map V light grey (3).jpg"/>
          <p:cNvPicPr>
            <a:picLocks noChangeAspect="1" noChangeArrowheads="1"/>
          </p:cNvPicPr>
          <p:nvPr userDrawn="1"/>
        </p:nvPicPr>
        <p:blipFill>
          <a:blip r:embed="rId2" cstate="print"/>
          <a:srcRect/>
          <a:stretch>
            <a:fillRect/>
          </a:stretch>
        </p:blipFill>
        <p:spPr bwMode="auto">
          <a:xfrm>
            <a:off x="5143500" y="2180481"/>
            <a:ext cx="3981997" cy="466200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Title)">
    <p:spTree>
      <p:nvGrpSpPr>
        <p:cNvPr id="1" name=""/>
        <p:cNvGrpSpPr/>
        <p:nvPr/>
      </p:nvGrpSpPr>
      <p:grpSpPr>
        <a:xfrm>
          <a:off x="0" y="0"/>
          <a:ext cx="0" cy="0"/>
          <a:chOff x="0" y="0"/>
          <a:chExt cx="0" cy="0"/>
        </a:xfrm>
      </p:grpSpPr>
      <p:pic>
        <p:nvPicPr>
          <p:cNvPr id="7" name="Image 7" descr="LE Map V light grey.jpg"/>
          <p:cNvPicPr>
            <a:picLocks noChangeAspect="1"/>
          </p:cNvPicPr>
          <p:nvPr userDrawn="1"/>
        </p:nvPicPr>
        <p:blipFill>
          <a:blip r:embed="rId2" cstate="print"/>
          <a:stretch>
            <a:fillRect/>
          </a:stretch>
        </p:blipFill>
        <p:spPr>
          <a:xfrm>
            <a:off x="3278217" y="0"/>
            <a:ext cx="5854927" cy="6854769"/>
          </a:xfrm>
          <a:prstGeom prst="rect">
            <a:avLst/>
          </a:prstGeom>
        </p:spPr>
      </p:pic>
      <p:sp>
        <p:nvSpPr>
          <p:cNvPr id="4" name="Title 1"/>
          <p:cNvSpPr>
            <a:spLocks noGrp="1"/>
          </p:cNvSpPr>
          <p:nvPr>
            <p:ph type="title" hasCustomPrompt="1"/>
          </p:nvPr>
        </p:nvSpPr>
        <p:spPr>
          <a:xfrm rot="16200000">
            <a:off x="-2488545" y="2993191"/>
            <a:ext cx="5760640" cy="583586"/>
          </a:xfrm>
        </p:spPr>
        <p:txBody>
          <a:bodyPr anchor="t">
            <a:normAutofit/>
          </a:bodyPr>
          <a:lstStyle>
            <a:lvl1pPr>
              <a:defRPr sz="3600">
                <a:solidFill>
                  <a:srgbClr val="06357A"/>
                </a:solidFill>
              </a:defRPr>
            </a:lvl1pPr>
          </a:lstStyle>
          <a:p>
            <a:r>
              <a:rPr kumimoji="0" lang="en-US" dirty="0"/>
              <a:t>Slide title</a:t>
            </a:r>
          </a:p>
        </p:txBody>
      </p:sp>
      <p:pic>
        <p:nvPicPr>
          <p:cNvPr id="5" name="Picture 4" descr="L:\London Economics\Admin\LOGOs\LE logo\LE_Europe_artworkRGB-01.jpg"/>
          <p:cNvPicPr>
            <a:picLocks noChangeAspect="1"/>
          </p:cNvPicPr>
          <p:nvPr userDrawn="1"/>
        </p:nvPicPr>
        <p:blipFill>
          <a:blip r:embed="rId3" cstate="print"/>
          <a:srcRect l="12948" t="14395" r="11622" b="14343"/>
          <a:stretch>
            <a:fillRect/>
          </a:stretch>
        </p:blipFill>
        <p:spPr bwMode="auto">
          <a:xfrm>
            <a:off x="97979" y="6205228"/>
            <a:ext cx="1027162" cy="627198"/>
          </a:xfrm>
          <a:prstGeom prst="rect">
            <a:avLst/>
          </a:prstGeom>
          <a:noFill/>
          <a:ln w="9525">
            <a:noFill/>
            <a:miter lim="800000"/>
            <a:headEnd/>
            <a:tailEnd/>
          </a:ln>
        </p:spPr>
      </p:pic>
      <p:sp>
        <p:nvSpPr>
          <p:cNvPr id="6" name="Slide Number Placeholder 3"/>
          <p:cNvSpPr>
            <a:spLocks noGrp="1"/>
          </p:cNvSpPr>
          <p:nvPr>
            <p:ph type="sldNum" sz="quarter" idx="12"/>
          </p:nvPr>
        </p:nvSpPr>
        <p:spPr>
          <a:xfrm>
            <a:off x="134936" y="116632"/>
            <a:ext cx="476624" cy="263696"/>
          </a:xfrm>
        </p:spPr>
        <p:txBody>
          <a:bodyPr/>
          <a:lstStyle/>
          <a:p>
            <a:fld id="{5ACC0D55-315E-4238-8202-58A80C830F0F}"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282" y="3933056"/>
            <a:ext cx="5221814" cy="492443"/>
          </a:xfrm>
          <a:solidFill>
            <a:schemeClr val="bg1">
              <a:alpha val="50000"/>
            </a:schemeClr>
          </a:solidFill>
        </p:spPr>
        <p:txBody>
          <a:bodyPr vert="horz" wrap="square" anchor="b">
            <a:spAutoFit/>
          </a:bodyPr>
          <a:lstStyle>
            <a:lvl1pPr algn="l" rtl="0" eaLnBrk="1" latinLnBrk="0" hangingPunct="1">
              <a:spcBef>
                <a:spcPct val="0"/>
              </a:spcBef>
              <a:buNone/>
              <a:defRPr kumimoji="0" lang="en-US" sz="3200" b="1" kern="1200">
                <a:solidFill>
                  <a:srgbClr val="06357A"/>
                </a:solidFill>
                <a:latin typeface="Calibri" pitchFamily="34" charset="0"/>
                <a:ea typeface="+mj-ea"/>
                <a:cs typeface="+mj-cs"/>
              </a:defRPr>
            </a:lvl1pPr>
          </a:lstStyle>
          <a:p>
            <a:r>
              <a:rPr lang="en-US" dirty="0"/>
              <a:t>Contact details</a:t>
            </a:r>
            <a:endParaRPr kumimoji="0" lang="en-US" dirty="0"/>
          </a:p>
        </p:txBody>
      </p:sp>
      <p:sp>
        <p:nvSpPr>
          <p:cNvPr id="3" name="Text Placeholder 2"/>
          <p:cNvSpPr>
            <a:spLocks noGrp="1"/>
          </p:cNvSpPr>
          <p:nvPr>
            <p:ph type="body" idx="1" hasCustomPrompt="1"/>
          </p:nvPr>
        </p:nvSpPr>
        <p:spPr>
          <a:xfrm>
            <a:off x="179512" y="4667652"/>
            <a:ext cx="2736304" cy="1785684"/>
          </a:xfrm>
        </p:spPr>
        <p:txBody>
          <a:bodyPr wrap="square" anchor="t">
            <a:noAutofit/>
          </a:bodyPr>
          <a:lstStyle>
            <a:lvl1pPr marL="45720" indent="0">
              <a:buNone/>
              <a:defRPr sz="2400" b="0" baseline="0">
                <a:solidFill>
                  <a:srgbClr val="06357A"/>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marL="45720" marR="0" lvl="0" indent="0" algn="l" defTabSz="914400" rtl="0" eaLnBrk="1" fontAlgn="auto" latinLnBrk="0" hangingPunct="1">
              <a:lnSpc>
                <a:spcPct val="100000"/>
              </a:lnSpc>
              <a:spcBef>
                <a:spcPts val="300"/>
              </a:spcBef>
              <a:spcAft>
                <a:spcPts val="0"/>
              </a:spcAft>
              <a:buClr>
                <a:srgbClr val="06357A"/>
              </a:buClr>
              <a:buSzTx/>
              <a:buFont typeface="Georgia"/>
              <a:buNone/>
              <a:tabLst/>
              <a:defRPr/>
            </a:pPr>
            <a:r>
              <a:rPr lang="en-GB" sz="1600" b="1" dirty="0"/>
              <a:t>Name, Position, Phone, Email</a:t>
            </a:r>
          </a:p>
        </p:txBody>
      </p:sp>
      <p:sp>
        <p:nvSpPr>
          <p:cNvPr id="4" name="Date Placeholder 3"/>
          <p:cNvSpPr>
            <a:spLocks noGrp="1"/>
          </p:cNvSpPr>
          <p:nvPr>
            <p:ph type="dt" sz="half" idx="10"/>
          </p:nvPr>
        </p:nvSpPr>
        <p:spPr/>
        <p:txBody>
          <a:bodyPr/>
          <a:lstStyle/>
          <a:p>
            <a:fld id="{F7450C97-BD38-4FE1-9BC9-9D3B1106CE55}" type="datetime1">
              <a:rPr lang="en-GB" smtClean="0"/>
              <a:t>11/11/2021</a:t>
            </a:fld>
            <a:endParaRPr lang="en-GB"/>
          </a:p>
        </p:txBody>
      </p:sp>
      <p:sp>
        <p:nvSpPr>
          <p:cNvPr id="5" name="Footer Placeholder 4"/>
          <p:cNvSpPr>
            <a:spLocks noGrp="1"/>
          </p:cNvSpPr>
          <p:nvPr>
            <p:ph type="ftr" sz="quarter" idx="11"/>
          </p:nvPr>
        </p:nvSpPr>
        <p:spPr/>
        <p:txBody>
          <a:bodyPr/>
          <a:lstStyle/>
          <a:p>
            <a:r>
              <a:rPr lang="en-GB"/>
              <a:t>Kick-off meeting</a:t>
            </a:r>
          </a:p>
        </p:txBody>
      </p:sp>
      <p:sp>
        <p:nvSpPr>
          <p:cNvPr id="6" name="Slide Number Placeholder 5"/>
          <p:cNvSpPr>
            <a:spLocks noGrp="1"/>
          </p:cNvSpPr>
          <p:nvPr>
            <p:ph type="sldNum" sz="quarter" idx="12"/>
          </p:nvPr>
        </p:nvSpPr>
        <p:spPr/>
        <p:txBody>
          <a:bodyPr/>
          <a:lstStyle/>
          <a:p>
            <a:fld id="{5ACC0D55-315E-4238-8202-58A80C830F0F}" type="slidenum">
              <a:rPr lang="en-GB" smtClean="0"/>
              <a:pPr/>
              <a:t>‹#›</a:t>
            </a:fld>
            <a:endParaRPr lang="en-GB"/>
          </a:p>
        </p:txBody>
      </p:sp>
      <p:sp>
        <p:nvSpPr>
          <p:cNvPr id="9" name="Title 1"/>
          <p:cNvSpPr txBox="1">
            <a:spLocks/>
          </p:cNvSpPr>
          <p:nvPr userDrawn="1"/>
        </p:nvSpPr>
        <p:spPr>
          <a:xfrm>
            <a:off x="214282" y="404664"/>
            <a:ext cx="6805990" cy="1080120"/>
          </a:xfrm>
          <a:prstGeom prst="rect">
            <a:avLst/>
          </a:prstGeom>
        </p:spPr>
        <p:txBody>
          <a:bodyPr vert="horz" lIns="0" tIns="0" rIns="0" bIns="0" anchor="ctr">
            <a:normAutofit/>
          </a:bodyPr>
          <a:lstStyle>
            <a:lvl1pPr>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rgbClr val="06357A"/>
              </a:solidFill>
              <a:effectLst/>
              <a:uLnTx/>
              <a:uFillTx/>
              <a:latin typeface="Calibri" pitchFamily="34" charset="0"/>
              <a:ea typeface="+mj-ea"/>
              <a:cs typeface="+mj-cs"/>
            </a:endParaRPr>
          </a:p>
        </p:txBody>
      </p:sp>
      <p:sp>
        <p:nvSpPr>
          <p:cNvPr id="10" name="Text Placeholder 2"/>
          <p:cNvSpPr>
            <a:spLocks noGrp="1"/>
          </p:cNvSpPr>
          <p:nvPr>
            <p:ph type="body" idx="13" hasCustomPrompt="1"/>
          </p:nvPr>
        </p:nvSpPr>
        <p:spPr>
          <a:xfrm>
            <a:off x="3131840" y="4662661"/>
            <a:ext cx="2736304" cy="1785684"/>
          </a:xfrm>
        </p:spPr>
        <p:txBody>
          <a:bodyPr wrap="square" anchor="t">
            <a:noAutofit/>
          </a:bodyPr>
          <a:lstStyle>
            <a:lvl1pPr marL="45720" marR="0" indent="0" algn="l" defTabSz="914400" rtl="0" eaLnBrk="1" fontAlgn="auto" latinLnBrk="0" hangingPunct="1">
              <a:lnSpc>
                <a:spcPct val="100000"/>
              </a:lnSpc>
              <a:spcBef>
                <a:spcPts val="300"/>
              </a:spcBef>
              <a:spcAft>
                <a:spcPts val="0"/>
              </a:spcAft>
              <a:buClr>
                <a:srgbClr val="06357A"/>
              </a:buClr>
              <a:buSzTx/>
              <a:buFont typeface="Georgia"/>
              <a:buNone/>
              <a:tabLst/>
              <a:defRPr sz="2400" b="0" baseline="0">
                <a:solidFill>
                  <a:srgbClr val="06357A"/>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marL="45720" marR="0" lvl="0" indent="0" algn="l" defTabSz="914400" rtl="0" eaLnBrk="1" fontAlgn="auto" latinLnBrk="0" hangingPunct="1">
              <a:lnSpc>
                <a:spcPct val="100000"/>
              </a:lnSpc>
              <a:spcBef>
                <a:spcPts val="300"/>
              </a:spcBef>
              <a:spcAft>
                <a:spcPts val="0"/>
              </a:spcAft>
              <a:buClr>
                <a:srgbClr val="06357A"/>
              </a:buClr>
              <a:buSzTx/>
              <a:buFont typeface="Georgia"/>
              <a:buNone/>
              <a:tabLst/>
              <a:defRPr/>
            </a:pPr>
            <a:r>
              <a:rPr lang="en-GB" sz="1600" b="1" dirty="0"/>
              <a:t>Name, Position, Phone, Email</a:t>
            </a:r>
          </a:p>
        </p:txBody>
      </p:sp>
      <p:sp>
        <p:nvSpPr>
          <p:cNvPr id="11" name="Text Placeholder 2"/>
          <p:cNvSpPr>
            <a:spLocks noGrp="1"/>
          </p:cNvSpPr>
          <p:nvPr>
            <p:ph type="body" idx="14" hasCustomPrompt="1"/>
          </p:nvPr>
        </p:nvSpPr>
        <p:spPr>
          <a:xfrm>
            <a:off x="6084168" y="4667652"/>
            <a:ext cx="2736304" cy="1785684"/>
          </a:xfrm>
        </p:spPr>
        <p:txBody>
          <a:bodyPr wrap="square" anchor="t">
            <a:noAutofit/>
          </a:bodyPr>
          <a:lstStyle>
            <a:lvl1pPr marL="45720" marR="0" indent="0" algn="l" defTabSz="914400" rtl="0" eaLnBrk="1" fontAlgn="auto" latinLnBrk="0" hangingPunct="1">
              <a:lnSpc>
                <a:spcPct val="100000"/>
              </a:lnSpc>
              <a:spcBef>
                <a:spcPts val="300"/>
              </a:spcBef>
              <a:spcAft>
                <a:spcPts val="0"/>
              </a:spcAft>
              <a:buClr>
                <a:srgbClr val="06357A"/>
              </a:buClr>
              <a:buSzTx/>
              <a:buFont typeface="Georgia"/>
              <a:buNone/>
              <a:tabLst/>
              <a:defRPr sz="2400" b="0" baseline="0">
                <a:solidFill>
                  <a:srgbClr val="06357A"/>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marL="45720" marR="0" lvl="0" indent="0" algn="l" defTabSz="914400" rtl="0" eaLnBrk="1" fontAlgn="auto" latinLnBrk="0" hangingPunct="1">
              <a:lnSpc>
                <a:spcPct val="100000"/>
              </a:lnSpc>
              <a:spcBef>
                <a:spcPts val="300"/>
              </a:spcBef>
              <a:spcAft>
                <a:spcPts val="0"/>
              </a:spcAft>
              <a:buClr>
                <a:srgbClr val="06357A"/>
              </a:buClr>
              <a:buSzTx/>
              <a:buFont typeface="Georgia"/>
              <a:buNone/>
              <a:tabLst/>
              <a:defRPr/>
            </a:pPr>
            <a:r>
              <a:rPr lang="en-GB" sz="1600" b="1" dirty="0"/>
              <a:t>Name, Position, Phone, Email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Navy)">
    <p:bg>
      <p:bgPr>
        <a:solidFill>
          <a:srgbClr val="06357A"/>
        </a:solidFill>
        <a:effectLst/>
      </p:bgPr>
    </p:bg>
    <p:spTree>
      <p:nvGrpSpPr>
        <p:cNvPr id="1" name=""/>
        <p:cNvGrpSpPr/>
        <p:nvPr/>
      </p:nvGrpSpPr>
      <p:grpSpPr>
        <a:xfrm>
          <a:off x="0" y="0"/>
          <a:ext cx="0" cy="0"/>
          <a:chOff x="0" y="0"/>
          <a:chExt cx="0" cy="0"/>
        </a:xfrm>
      </p:grpSpPr>
      <p:pic>
        <p:nvPicPr>
          <p:cNvPr id="1029" name="Picture 5" descr="C:\Users\gsadlier\Desktop\Logo &amp; Templates\Maps\LE-Map-White-L.png"/>
          <p:cNvPicPr>
            <a:picLocks noChangeAspect="1" noChangeArrowheads="1"/>
          </p:cNvPicPr>
          <p:nvPr userDrawn="1"/>
        </p:nvPicPr>
        <p:blipFill>
          <a:blip r:embed="rId2" cstate="print">
            <a:duotone>
              <a:prstClr val="black"/>
              <a:schemeClr val="accent2">
                <a:tint val="45000"/>
                <a:satMod val="400000"/>
              </a:schemeClr>
            </a:duotone>
            <a:lum bright="-41000" contrast="-15000"/>
          </a:blip>
          <a:srcRect/>
          <a:stretch>
            <a:fillRect/>
          </a:stretch>
        </p:blipFill>
        <p:spPr bwMode="auto">
          <a:xfrm>
            <a:off x="3275856" y="0"/>
            <a:ext cx="5862068" cy="6858000"/>
          </a:xfrm>
          <a:prstGeom prst="rect">
            <a:avLst/>
          </a:prstGeom>
          <a:noFill/>
        </p:spPr>
      </p:pic>
      <p:sp>
        <p:nvSpPr>
          <p:cNvPr id="12" name="Title 1"/>
          <p:cNvSpPr>
            <a:spLocks noGrp="1"/>
          </p:cNvSpPr>
          <p:nvPr userDrawn="1">
            <p:ph type="title" hasCustomPrompt="1"/>
          </p:nvPr>
        </p:nvSpPr>
        <p:spPr>
          <a:xfrm>
            <a:off x="1144194" y="260648"/>
            <a:ext cx="6912768" cy="3382059"/>
          </a:xfrm>
          <a:noFill/>
        </p:spPr>
        <p:txBody>
          <a:bodyPr vert="horz" wrap="square" anchor="b">
            <a:noAutofit/>
          </a:bodyPr>
          <a:lstStyle>
            <a:lvl1pPr algn="l" rtl="0" eaLnBrk="1" latinLnBrk="0" hangingPunct="1">
              <a:spcBef>
                <a:spcPct val="0"/>
              </a:spcBef>
              <a:buNone/>
              <a:defRPr kumimoji="0" lang="en-US" sz="3600" b="1" kern="1200" baseline="0">
                <a:solidFill>
                  <a:schemeClr val="bg1"/>
                </a:solidFill>
                <a:latin typeface="+mn-lt"/>
                <a:ea typeface="+mj-ea"/>
                <a:cs typeface="+mj-cs"/>
              </a:defRPr>
            </a:lvl1pPr>
          </a:lstStyle>
          <a:p>
            <a:r>
              <a:rPr kumimoji="0" lang="en-US" dirty="0"/>
              <a:t>Presentation title</a:t>
            </a:r>
          </a:p>
        </p:txBody>
      </p:sp>
      <p:sp>
        <p:nvSpPr>
          <p:cNvPr id="13" name="Text Placeholder 2"/>
          <p:cNvSpPr>
            <a:spLocks noGrp="1"/>
          </p:cNvSpPr>
          <p:nvPr>
            <p:ph type="body" idx="1" hasCustomPrompt="1"/>
          </p:nvPr>
        </p:nvSpPr>
        <p:spPr>
          <a:xfrm>
            <a:off x="1113019" y="3661757"/>
            <a:ext cx="6943943" cy="1994728"/>
          </a:xfrm>
          <a:noFill/>
        </p:spPr>
        <p:txBody>
          <a:bodyPr wrap="square" anchor="t">
            <a:noAutofit/>
          </a:bodyPr>
          <a:lstStyle>
            <a:lvl1pPr marL="45720" indent="0">
              <a:buNone/>
              <a:defRPr sz="2400" b="0" baseline="0">
                <a:solidFill>
                  <a:srgbClr val="A6A6A6"/>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Subtitle, Client, Location, Date</a:t>
            </a:r>
          </a:p>
        </p:txBody>
      </p:sp>
      <p:sp>
        <p:nvSpPr>
          <p:cNvPr id="14" name="Date Placeholder 3"/>
          <p:cNvSpPr>
            <a:spLocks noGrp="1"/>
          </p:cNvSpPr>
          <p:nvPr userDrawn="1">
            <p:ph type="dt" sz="half" idx="10"/>
          </p:nvPr>
        </p:nvSpPr>
        <p:spPr>
          <a:xfrm>
            <a:off x="1115616" y="0"/>
            <a:ext cx="1043608" cy="263803"/>
          </a:xfrm>
          <a:noFill/>
        </p:spPr>
        <p:txBody>
          <a:bodyPr/>
          <a:lstStyle>
            <a:lvl1pPr algn="l">
              <a:defRPr/>
            </a:lvl1pPr>
          </a:lstStyle>
          <a:p>
            <a:fld id="{D5A08F7C-5BED-4136-BB39-7F490ACC3884}" type="datetime1">
              <a:rPr lang="en-GB" smtClean="0"/>
              <a:t>11/11/2021</a:t>
            </a:fld>
            <a:endParaRPr lang="en-GB" dirty="0"/>
          </a:p>
        </p:txBody>
      </p:sp>
      <p:pic>
        <p:nvPicPr>
          <p:cNvPr id="7" name="Picture 6" descr="L:\London Economics\Admin\LOGOs\LE logo\LE_Europe_artworkRGB-01.jpg"/>
          <p:cNvPicPr>
            <a:picLocks noChangeAspect="1"/>
          </p:cNvPicPr>
          <p:nvPr userDrawn="1"/>
        </p:nvPicPr>
        <p:blipFill>
          <a:blip r:embed="rId3" cstate="print"/>
          <a:srcRect l="12948" t="14395" r="11622" b="14343"/>
          <a:stretch>
            <a:fillRect/>
          </a:stretch>
        </p:blipFill>
        <p:spPr bwMode="auto">
          <a:xfrm>
            <a:off x="263954" y="5704801"/>
            <a:ext cx="1768716" cy="1080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Grey)">
    <p:bg>
      <p:bgPr>
        <a:solidFill>
          <a:srgbClr val="A6A6A6"/>
        </a:solidFill>
        <a:effectLst/>
      </p:bgPr>
    </p:bg>
    <p:spTree>
      <p:nvGrpSpPr>
        <p:cNvPr id="1" name=""/>
        <p:cNvGrpSpPr/>
        <p:nvPr/>
      </p:nvGrpSpPr>
      <p:grpSpPr>
        <a:xfrm>
          <a:off x="0" y="0"/>
          <a:ext cx="0" cy="0"/>
          <a:chOff x="0" y="0"/>
          <a:chExt cx="0" cy="0"/>
        </a:xfrm>
      </p:grpSpPr>
      <p:pic>
        <p:nvPicPr>
          <p:cNvPr id="6" name="Picture 5" descr="C:\Users\gsadlier\Desktop\Logo &amp; Templates\Maps\LE-Map-White-L.png"/>
          <p:cNvPicPr>
            <a:picLocks noChangeAspect="1" noChangeArrowheads="1"/>
          </p:cNvPicPr>
          <p:nvPr userDrawn="1"/>
        </p:nvPicPr>
        <p:blipFill>
          <a:blip r:embed="rId2" cstate="print">
            <a:grayscl/>
            <a:lum bright="-43000"/>
          </a:blip>
          <a:srcRect/>
          <a:stretch>
            <a:fillRect/>
          </a:stretch>
        </p:blipFill>
        <p:spPr bwMode="auto">
          <a:xfrm>
            <a:off x="3275856" y="0"/>
            <a:ext cx="5862068" cy="6858000"/>
          </a:xfrm>
          <a:prstGeom prst="rect">
            <a:avLst/>
          </a:prstGeom>
          <a:noFill/>
        </p:spPr>
      </p:pic>
      <p:sp>
        <p:nvSpPr>
          <p:cNvPr id="12" name="Title 1"/>
          <p:cNvSpPr>
            <a:spLocks noGrp="1"/>
          </p:cNvSpPr>
          <p:nvPr userDrawn="1">
            <p:ph type="title" hasCustomPrompt="1"/>
          </p:nvPr>
        </p:nvSpPr>
        <p:spPr>
          <a:xfrm>
            <a:off x="1144194" y="260648"/>
            <a:ext cx="6912768" cy="3382059"/>
          </a:xfrm>
          <a:noFill/>
        </p:spPr>
        <p:txBody>
          <a:bodyPr vert="horz" wrap="square" anchor="b">
            <a:noAutofit/>
          </a:bodyPr>
          <a:lstStyle>
            <a:lvl1pPr algn="l" rtl="0" eaLnBrk="1" latinLnBrk="0" hangingPunct="1">
              <a:spcBef>
                <a:spcPct val="0"/>
              </a:spcBef>
              <a:buNone/>
              <a:defRPr kumimoji="0" lang="en-US" sz="3600" b="1" kern="1200" baseline="0">
                <a:solidFill>
                  <a:srgbClr val="06357A"/>
                </a:solidFill>
                <a:latin typeface="+mn-lt"/>
                <a:ea typeface="+mj-ea"/>
                <a:cs typeface="+mj-cs"/>
              </a:defRPr>
            </a:lvl1pPr>
          </a:lstStyle>
          <a:p>
            <a:r>
              <a:rPr kumimoji="0" lang="en-US" dirty="0"/>
              <a:t>Presentation title</a:t>
            </a:r>
          </a:p>
        </p:txBody>
      </p:sp>
      <p:sp>
        <p:nvSpPr>
          <p:cNvPr id="13" name="Text Placeholder 2"/>
          <p:cNvSpPr>
            <a:spLocks noGrp="1"/>
          </p:cNvSpPr>
          <p:nvPr>
            <p:ph type="body" idx="1" hasCustomPrompt="1"/>
          </p:nvPr>
        </p:nvSpPr>
        <p:spPr>
          <a:xfrm>
            <a:off x="1113019" y="3661757"/>
            <a:ext cx="6943943" cy="1994728"/>
          </a:xfrm>
          <a:noFill/>
        </p:spPr>
        <p:txBody>
          <a:bodyPr wrap="square" anchor="t">
            <a:noAutofit/>
          </a:bodyPr>
          <a:lstStyle>
            <a:lvl1pPr marL="45720" indent="0">
              <a:buNone/>
              <a:defRPr sz="2400" b="0" baseline="0">
                <a:solidFill>
                  <a:schemeClr val="bg1"/>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Subtitle, Client, Location, Date</a:t>
            </a:r>
          </a:p>
        </p:txBody>
      </p:sp>
      <p:sp>
        <p:nvSpPr>
          <p:cNvPr id="14" name="Date Placeholder 3"/>
          <p:cNvSpPr>
            <a:spLocks noGrp="1"/>
          </p:cNvSpPr>
          <p:nvPr userDrawn="1">
            <p:ph type="dt" sz="half" idx="10"/>
          </p:nvPr>
        </p:nvSpPr>
        <p:spPr>
          <a:xfrm>
            <a:off x="1115616" y="0"/>
            <a:ext cx="1043608" cy="263803"/>
          </a:xfrm>
          <a:noFill/>
        </p:spPr>
        <p:txBody>
          <a:bodyPr/>
          <a:lstStyle>
            <a:lvl1pPr algn="l">
              <a:defRPr>
                <a:solidFill>
                  <a:schemeClr val="bg1"/>
                </a:solidFill>
              </a:defRPr>
            </a:lvl1pPr>
          </a:lstStyle>
          <a:p>
            <a:fld id="{E8233494-C76D-425D-909C-421894AC6CD1}" type="datetime1">
              <a:rPr lang="en-GB" smtClean="0"/>
              <a:t>11/11/2021</a:t>
            </a:fld>
            <a:endParaRPr lang="en-GB" dirty="0"/>
          </a:p>
        </p:txBody>
      </p:sp>
      <p:pic>
        <p:nvPicPr>
          <p:cNvPr id="8" name="Picture 7" descr="L:\London Economics\Admin\LOGOs\LE logo\LE_Europe_artworkRGB-01.jpg"/>
          <p:cNvPicPr>
            <a:picLocks noChangeAspect="1"/>
          </p:cNvPicPr>
          <p:nvPr userDrawn="1"/>
        </p:nvPicPr>
        <p:blipFill>
          <a:blip r:embed="rId3" cstate="print"/>
          <a:srcRect l="12948" t="14395" r="11622" b="14343"/>
          <a:stretch>
            <a:fillRect/>
          </a:stretch>
        </p:blipFill>
        <p:spPr bwMode="auto">
          <a:xfrm>
            <a:off x="263954" y="5704801"/>
            <a:ext cx="1768716" cy="10800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282" y="4351031"/>
            <a:ext cx="5293822" cy="492443"/>
          </a:xfrm>
          <a:solidFill>
            <a:schemeClr val="bg1">
              <a:alpha val="50000"/>
            </a:schemeClr>
          </a:solidFill>
        </p:spPr>
        <p:txBody>
          <a:bodyPr vert="horz" anchor="b">
            <a:spAutoFit/>
          </a:bodyPr>
          <a:lstStyle>
            <a:lvl1pPr algn="l" rtl="0" eaLnBrk="1" latinLnBrk="0" hangingPunct="1">
              <a:spcBef>
                <a:spcPct val="0"/>
              </a:spcBef>
              <a:buNone/>
              <a:defRPr kumimoji="0" lang="en-US" sz="3200" b="1" kern="1200">
                <a:solidFill>
                  <a:srgbClr val="06357A"/>
                </a:solidFill>
                <a:latin typeface="Calibri" pitchFamily="34" charset="0"/>
                <a:ea typeface="+mj-ea"/>
                <a:cs typeface="+mj-cs"/>
              </a:defRPr>
            </a:lvl1pPr>
          </a:lstStyle>
          <a:p>
            <a:r>
              <a:rPr kumimoji="0" lang="en-US" dirty="0"/>
              <a:t>Section title</a:t>
            </a:r>
          </a:p>
        </p:txBody>
      </p:sp>
      <p:sp>
        <p:nvSpPr>
          <p:cNvPr id="3" name="Text Placeholder 2"/>
          <p:cNvSpPr>
            <a:spLocks noGrp="1"/>
          </p:cNvSpPr>
          <p:nvPr>
            <p:ph type="body" idx="1" hasCustomPrompt="1"/>
          </p:nvPr>
        </p:nvSpPr>
        <p:spPr>
          <a:xfrm>
            <a:off x="179512" y="4867286"/>
            <a:ext cx="5328592" cy="323165"/>
          </a:xfrm>
        </p:spPr>
        <p:txBody>
          <a:bodyPr wrap="square" anchor="t">
            <a:spAutoFit/>
          </a:bodyPr>
          <a:lstStyle>
            <a:lvl1pPr marL="45720" indent="0">
              <a:buNone/>
              <a:defRPr sz="2100" b="0">
                <a:solidFill>
                  <a:schemeClr val="bg1">
                    <a:lumMod val="6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Subtitle</a:t>
            </a:r>
          </a:p>
        </p:txBody>
      </p:sp>
      <p:sp>
        <p:nvSpPr>
          <p:cNvPr id="4" name="Date Placeholder 3"/>
          <p:cNvSpPr>
            <a:spLocks noGrp="1"/>
          </p:cNvSpPr>
          <p:nvPr>
            <p:ph type="dt" sz="half" idx="10"/>
          </p:nvPr>
        </p:nvSpPr>
        <p:spPr/>
        <p:txBody>
          <a:bodyPr/>
          <a:lstStyle/>
          <a:p>
            <a:fld id="{3CDBC1BD-28D8-4A6E-A95A-45D17B39B414}" type="datetime1">
              <a:rPr lang="en-GB" smtClean="0"/>
              <a:t>11/11/2021</a:t>
            </a:fld>
            <a:endParaRPr lang="en-GB"/>
          </a:p>
        </p:txBody>
      </p:sp>
      <p:sp>
        <p:nvSpPr>
          <p:cNvPr id="5" name="Footer Placeholder 4"/>
          <p:cNvSpPr>
            <a:spLocks noGrp="1"/>
          </p:cNvSpPr>
          <p:nvPr>
            <p:ph type="ftr" sz="quarter" idx="11"/>
          </p:nvPr>
        </p:nvSpPr>
        <p:spPr/>
        <p:txBody>
          <a:bodyPr/>
          <a:lstStyle/>
          <a:p>
            <a:r>
              <a:rPr lang="en-GB"/>
              <a:t>Kick-off meeting</a:t>
            </a:r>
          </a:p>
        </p:txBody>
      </p:sp>
      <p:sp>
        <p:nvSpPr>
          <p:cNvPr id="6" name="Slide Number Placeholder 5"/>
          <p:cNvSpPr>
            <a:spLocks noGrp="1"/>
          </p:cNvSpPr>
          <p:nvPr>
            <p:ph type="sldNum" sz="quarter" idx="12"/>
          </p:nvPr>
        </p:nvSpPr>
        <p:spPr/>
        <p:txBody>
          <a:bodyPr/>
          <a:lstStyle/>
          <a:p>
            <a:fld id="{5ACC0D55-315E-4238-8202-58A80C830F0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kumimoji="0" lang="en-US" dirty="0"/>
              <a:t>Slide title</a:t>
            </a:r>
          </a:p>
        </p:txBody>
      </p:sp>
      <p:sp>
        <p:nvSpPr>
          <p:cNvPr id="3" name="Content Placeholder 2"/>
          <p:cNvSpPr>
            <a:spLocks noGrp="1"/>
          </p:cNvSpPr>
          <p:nvPr>
            <p:ph idx="1" hasCustomPrompt="1"/>
          </p:nvPr>
        </p:nvSpPr>
        <p:spPr/>
        <p:txBody>
          <a:bodyPr/>
          <a:lstStyle>
            <a:lvl1pPr eaLnBrk="1" latinLnBrk="0" hangingPunct="1">
              <a:defRPr/>
            </a:lvl1pPr>
          </a:lstStyle>
          <a:p>
            <a:pPr lvl="0" eaLnBrk="1" latinLnBrk="0" hangingPunct="1"/>
            <a:r>
              <a:rPr lang="en-US" dirty="0"/>
              <a:t>Click to add text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B33869F6-DD46-4BD2-A2FA-DD9DDEADE217}" type="datetime1">
              <a:rPr lang="en-GB" smtClean="0"/>
              <a:t>11/11/2021</a:t>
            </a:fld>
            <a:endParaRPr lang="en-GB"/>
          </a:p>
        </p:txBody>
      </p:sp>
      <p:sp>
        <p:nvSpPr>
          <p:cNvPr id="5" name="Footer Placeholder 4"/>
          <p:cNvSpPr>
            <a:spLocks noGrp="1"/>
          </p:cNvSpPr>
          <p:nvPr>
            <p:ph type="ftr" sz="quarter" idx="11"/>
          </p:nvPr>
        </p:nvSpPr>
        <p:spPr/>
        <p:txBody>
          <a:bodyPr/>
          <a:lstStyle/>
          <a:p>
            <a:r>
              <a:rPr lang="en-GB"/>
              <a:t>Kick-off meeting</a:t>
            </a:r>
          </a:p>
        </p:txBody>
      </p:sp>
      <p:sp>
        <p:nvSpPr>
          <p:cNvPr id="6" name="Slide Number Placeholder 5"/>
          <p:cNvSpPr>
            <a:spLocks noGrp="1"/>
          </p:cNvSpPr>
          <p:nvPr>
            <p:ph type="sldNum" sz="quarter" idx="12"/>
          </p:nvPr>
        </p:nvSpPr>
        <p:spPr/>
        <p:txBody>
          <a:bodyPr/>
          <a:lstStyle/>
          <a:p>
            <a:fld id="{5ACC0D55-315E-4238-8202-58A80C830F0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 &amp;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kumimoji="0" lang="en-US" dirty="0"/>
              <a:t>Slide title</a:t>
            </a:r>
          </a:p>
        </p:txBody>
      </p:sp>
      <p:sp>
        <p:nvSpPr>
          <p:cNvPr id="3" name="Content Placeholder 2"/>
          <p:cNvSpPr>
            <a:spLocks noGrp="1"/>
          </p:cNvSpPr>
          <p:nvPr>
            <p:ph idx="1" hasCustomPrompt="1"/>
          </p:nvPr>
        </p:nvSpPr>
        <p:spPr>
          <a:xfrm>
            <a:off x="219045" y="990254"/>
            <a:ext cx="8678198" cy="926578"/>
          </a:xfrm>
        </p:spPr>
        <p:txBody>
          <a:bodyPr anchor="ctr"/>
          <a:lstStyle>
            <a:lvl1pPr marL="0" indent="0" algn="ctr" eaLnBrk="1" latinLnBrk="0" hangingPunct="1">
              <a:buFontTx/>
              <a:buNone/>
              <a:defRPr/>
            </a:lvl1pPr>
          </a:lstStyle>
          <a:p>
            <a:pPr lvl="0" eaLnBrk="1" latinLnBrk="0" hangingPunct="1"/>
            <a:r>
              <a:rPr lang="en-US" dirty="0"/>
              <a:t>Key point</a:t>
            </a:r>
          </a:p>
        </p:txBody>
      </p:sp>
      <p:sp>
        <p:nvSpPr>
          <p:cNvPr id="4" name="Date Placeholder 3"/>
          <p:cNvSpPr>
            <a:spLocks noGrp="1"/>
          </p:cNvSpPr>
          <p:nvPr>
            <p:ph type="dt" sz="half" idx="10"/>
          </p:nvPr>
        </p:nvSpPr>
        <p:spPr/>
        <p:txBody>
          <a:bodyPr/>
          <a:lstStyle/>
          <a:p>
            <a:fld id="{FEC4F3B1-88ED-4448-B64E-51310206CCFE}" type="datetime1">
              <a:rPr lang="en-GB" smtClean="0"/>
              <a:t>11/11/2021</a:t>
            </a:fld>
            <a:endParaRPr lang="en-GB"/>
          </a:p>
        </p:txBody>
      </p:sp>
      <p:sp>
        <p:nvSpPr>
          <p:cNvPr id="5" name="Footer Placeholder 4"/>
          <p:cNvSpPr>
            <a:spLocks noGrp="1"/>
          </p:cNvSpPr>
          <p:nvPr>
            <p:ph type="ftr" sz="quarter" idx="11"/>
          </p:nvPr>
        </p:nvSpPr>
        <p:spPr/>
        <p:txBody>
          <a:bodyPr/>
          <a:lstStyle/>
          <a:p>
            <a:r>
              <a:rPr lang="en-GB"/>
              <a:t>Kick-off meeting</a:t>
            </a:r>
          </a:p>
        </p:txBody>
      </p:sp>
      <p:sp>
        <p:nvSpPr>
          <p:cNvPr id="6" name="Slide Number Placeholder 5"/>
          <p:cNvSpPr>
            <a:spLocks noGrp="1"/>
          </p:cNvSpPr>
          <p:nvPr>
            <p:ph type="sldNum" sz="quarter" idx="12"/>
          </p:nvPr>
        </p:nvSpPr>
        <p:spPr/>
        <p:txBody>
          <a:bodyPr/>
          <a:lstStyle/>
          <a:p>
            <a:fld id="{5ACC0D55-315E-4238-8202-58A80C830F0F}" type="slidenum">
              <a:rPr lang="en-GB" smtClean="0"/>
              <a:pPr/>
              <a:t>‹#›</a:t>
            </a:fld>
            <a:endParaRPr lang="en-GB"/>
          </a:p>
        </p:txBody>
      </p:sp>
      <p:sp>
        <p:nvSpPr>
          <p:cNvPr id="7" name="Content Placeholder 2"/>
          <p:cNvSpPr>
            <a:spLocks noGrp="1"/>
          </p:cNvSpPr>
          <p:nvPr>
            <p:ph idx="13" hasCustomPrompt="1"/>
          </p:nvPr>
        </p:nvSpPr>
        <p:spPr>
          <a:xfrm>
            <a:off x="227137" y="1916832"/>
            <a:ext cx="8678198" cy="4608512"/>
          </a:xfrm>
        </p:spPr>
        <p:txBody>
          <a:bodyPr anchor="ctr"/>
          <a:lstStyle>
            <a:lvl1pPr algn="ctr">
              <a:buNone/>
              <a:defRPr baseline="0"/>
            </a:lvl1pPr>
          </a:lstStyle>
          <a:p>
            <a:pPr lvl="0" eaLnBrk="1" latinLnBrk="0" hangingPunct="1"/>
            <a:r>
              <a:rPr kumimoji="0" lang="en-US" dirty="0"/>
              <a:t>Paste in or click to add Object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l bullet li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214282" y="980728"/>
            <a:ext cx="4281518" cy="5544616"/>
          </a:xfrm>
        </p:spPr>
        <p:txBody>
          <a:bodyPr/>
          <a:lstStyle>
            <a:lvl1pPr>
              <a:defRPr sz="2000"/>
            </a:lvl1pPr>
            <a:lvl2pPr>
              <a:defRPr sz="1800"/>
            </a:lvl2pPr>
            <a:lvl3pPr>
              <a:defRPr sz="1600"/>
            </a:lvl3pPr>
            <a:lvl4pPr>
              <a:defRPr sz="1400"/>
            </a:lvl4pPr>
            <a:lvl5pPr>
              <a:defRPr sz="1200"/>
            </a:lvl5pPr>
          </a:lstStyle>
          <a:p>
            <a:pPr lvl="0" eaLnBrk="1" latinLnBrk="0" hangingPunct="1"/>
            <a:r>
              <a:rPr lang="en-US" dirty="0"/>
              <a:t>Click to add text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hasCustomPrompt="1"/>
          </p:nvPr>
        </p:nvSpPr>
        <p:spPr>
          <a:xfrm>
            <a:off x="4648200" y="980728"/>
            <a:ext cx="4316288" cy="5544616"/>
          </a:xfrm>
        </p:spPr>
        <p:txBody>
          <a:bodyPr/>
          <a:lstStyle>
            <a:lvl1pPr eaLnBrk="1" latinLnBrk="0" hangingPunct="1">
              <a:defRPr sz="2000"/>
            </a:lvl1pPr>
            <a:lvl2pPr eaLnBrk="1" latinLnBrk="0" hangingPunct="1">
              <a:defRPr sz="1800"/>
            </a:lvl2pPr>
            <a:lvl3pPr eaLnBrk="1" latinLnBrk="0" hangingPunct="1">
              <a:defRPr sz="1600"/>
            </a:lvl3pPr>
            <a:lvl4pPr eaLnBrk="1" latinLnBrk="0" hangingPunct="1">
              <a:defRPr sz="1400"/>
            </a:lvl4pPr>
            <a:lvl5pPr eaLnBrk="1" latinLnBrk="0" hangingPunct="1">
              <a:defRPr sz="1200"/>
            </a:lvl5pPr>
          </a:lstStyle>
          <a:p>
            <a:pPr lvl="0" eaLnBrk="1" latinLnBrk="0" hangingPunct="1"/>
            <a:r>
              <a:rPr lang="en-US" dirty="0"/>
              <a:t>Click to add text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B0B2CD00-36DE-47FE-ACCF-88BF1A3C8D37}" type="datetime1">
              <a:rPr lang="en-GB" smtClean="0"/>
              <a:t>11/11/2021</a:t>
            </a:fld>
            <a:endParaRPr lang="en-GB"/>
          </a:p>
        </p:txBody>
      </p:sp>
      <p:sp>
        <p:nvSpPr>
          <p:cNvPr id="6" name="Footer Placeholder 5"/>
          <p:cNvSpPr>
            <a:spLocks noGrp="1"/>
          </p:cNvSpPr>
          <p:nvPr>
            <p:ph type="ftr" sz="quarter" idx="11"/>
          </p:nvPr>
        </p:nvSpPr>
        <p:spPr/>
        <p:txBody>
          <a:bodyPr/>
          <a:lstStyle/>
          <a:p>
            <a:r>
              <a:rPr lang="en-GB"/>
              <a:t>Kick-off meeting</a:t>
            </a:r>
          </a:p>
        </p:txBody>
      </p:sp>
      <p:sp>
        <p:nvSpPr>
          <p:cNvPr id="7" name="Slide Number Placeholder 6"/>
          <p:cNvSpPr>
            <a:spLocks noGrp="1"/>
          </p:cNvSpPr>
          <p:nvPr>
            <p:ph type="sldNum" sz="quarter" idx="12"/>
          </p:nvPr>
        </p:nvSpPr>
        <p:spPr/>
        <p:txBody>
          <a:bodyPr/>
          <a:lstStyle/>
          <a:p>
            <a:fld id="{5ACC0D55-315E-4238-8202-58A80C830F0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essage &amp; Dual bullet li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214282" y="1916832"/>
            <a:ext cx="4281518" cy="4608512"/>
          </a:xfrm>
        </p:spPr>
        <p:txBody>
          <a:bodyPr/>
          <a:lstStyle>
            <a:lvl1pPr eaLnBrk="1" latinLnBrk="0" hangingPunct="1">
              <a:defRPr sz="2000"/>
            </a:lvl1pPr>
            <a:lvl2pPr>
              <a:defRPr sz="1800"/>
            </a:lvl2pPr>
            <a:lvl3pPr>
              <a:defRPr sz="1600"/>
            </a:lvl3pPr>
            <a:lvl4pPr>
              <a:defRPr sz="1400"/>
            </a:lvl4pPr>
            <a:lvl5pPr>
              <a:defRPr sz="1200"/>
            </a:lvl5pPr>
          </a:lstStyle>
          <a:p>
            <a:pPr lvl="0" eaLnBrk="1" latinLnBrk="0" hangingPunct="1"/>
            <a:r>
              <a:rPr lang="en-US" dirty="0"/>
              <a:t>Click to add text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hasCustomPrompt="1"/>
          </p:nvPr>
        </p:nvSpPr>
        <p:spPr>
          <a:xfrm>
            <a:off x="4648200" y="1916832"/>
            <a:ext cx="4316288" cy="4608512"/>
          </a:xfrm>
        </p:spPr>
        <p:txBody>
          <a:bodyPr/>
          <a:lstStyle>
            <a:lvl1pPr eaLnBrk="1" latinLnBrk="0" hangingPunct="1">
              <a:defRPr sz="2000"/>
            </a:lvl1pPr>
            <a:lvl2pPr eaLnBrk="1" latinLnBrk="0" hangingPunct="1">
              <a:defRPr sz="1800"/>
            </a:lvl2pPr>
            <a:lvl3pPr eaLnBrk="1" latinLnBrk="0" hangingPunct="1">
              <a:defRPr sz="1600"/>
            </a:lvl3pPr>
            <a:lvl4pPr eaLnBrk="1" latinLnBrk="0" hangingPunct="1">
              <a:defRPr sz="1400"/>
            </a:lvl4pPr>
            <a:lvl5pPr eaLnBrk="1" latinLnBrk="0" hangingPunct="1">
              <a:defRPr sz="1200"/>
            </a:lvl5pPr>
          </a:lstStyle>
          <a:p>
            <a:pPr lvl="0" eaLnBrk="1" latinLnBrk="0" hangingPunct="1"/>
            <a:r>
              <a:rPr lang="en-US" dirty="0"/>
              <a:t>Click to add text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22258B44-EB56-44A1-BFEA-EDF4159C757F}" type="datetime1">
              <a:rPr lang="en-GB" smtClean="0"/>
              <a:t>11/11/2021</a:t>
            </a:fld>
            <a:endParaRPr lang="en-GB"/>
          </a:p>
        </p:txBody>
      </p:sp>
      <p:sp>
        <p:nvSpPr>
          <p:cNvPr id="6" name="Footer Placeholder 5"/>
          <p:cNvSpPr>
            <a:spLocks noGrp="1"/>
          </p:cNvSpPr>
          <p:nvPr>
            <p:ph type="ftr" sz="quarter" idx="11"/>
          </p:nvPr>
        </p:nvSpPr>
        <p:spPr/>
        <p:txBody>
          <a:bodyPr/>
          <a:lstStyle/>
          <a:p>
            <a:r>
              <a:rPr lang="en-GB"/>
              <a:t>Kick-off meeting</a:t>
            </a:r>
          </a:p>
        </p:txBody>
      </p:sp>
      <p:sp>
        <p:nvSpPr>
          <p:cNvPr id="7" name="Slide Number Placeholder 6"/>
          <p:cNvSpPr>
            <a:spLocks noGrp="1"/>
          </p:cNvSpPr>
          <p:nvPr>
            <p:ph type="sldNum" sz="quarter" idx="12"/>
          </p:nvPr>
        </p:nvSpPr>
        <p:spPr/>
        <p:txBody>
          <a:bodyPr/>
          <a:lstStyle/>
          <a:p>
            <a:fld id="{5ACC0D55-315E-4238-8202-58A80C830F0F}" type="slidenum">
              <a:rPr lang="en-GB" smtClean="0"/>
              <a:pPr/>
              <a:t>‹#›</a:t>
            </a:fld>
            <a:endParaRPr lang="en-GB"/>
          </a:p>
        </p:txBody>
      </p:sp>
      <p:sp>
        <p:nvSpPr>
          <p:cNvPr id="8" name="Content Placeholder 2"/>
          <p:cNvSpPr>
            <a:spLocks noGrp="1"/>
          </p:cNvSpPr>
          <p:nvPr>
            <p:ph idx="13" hasCustomPrompt="1"/>
          </p:nvPr>
        </p:nvSpPr>
        <p:spPr>
          <a:xfrm>
            <a:off x="219044" y="980728"/>
            <a:ext cx="8745443" cy="926578"/>
          </a:xfrm>
        </p:spPr>
        <p:txBody>
          <a:bodyPr anchor="ctr"/>
          <a:lstStyle>
            <a:lvl1pPr marL="0" indent="0" algn="ctr" eaLnBrk="1" latinLnBrk="0" hangingPunct="1">
              <a:buFontTx/>
              <a:buNone/>
              <a:defRPr/>
            </a:lvl1pPr>
          </a:lstStyle>
          <a:p>
            <a:pPr lvl="0" eaLnBrk="1" latinLnBrk="0" hangingPunct="1"/>
            <a:r>
              <a:rPr lang="en-US" dirty="0"/>
              <a:t>Key message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14282" y="980728"/>
            <a:ext cx="4285710" cy="516969"/>
          </a:xfrm>
          <a:solidFill>
            <a:srgbClr val="A6A6A6"/>
          </a:solidFill>
          <a:ln w="12700">
            <a:noFill/>
          </a:ln>
        </p:spPr>
        <p:txBody>
          <a:bodyPr anchor="ctr">
            <a:noAutofit/>
          </a:bodyPr>
          <a:lstStyle>
            <a:lvl1pPr marL="45720" indent="0" algn="ctr">
              <a:buNone/>
              <a:defRPr sz="1900" b="1">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Heading</a:t>
            </a:r>
          </a:p>
        </p:txBody>
      </p:sp>
      <p:sp>
        <p:nvSpPr>
          <p:cNvPr id="4" name="Text Placeholder 3"/>
          <p:cNvSpPr>
            <a:spLocks noGrp="1"/>
          </p:cNvSpPr>
          <p:nvPr>
            <p:ph type="body" sz="half" idx="3" hasCustomPrompt="1"/>
          </p:nvPr>
        </p:nvSpPr>
        <p:spPr>
          <a:xfrm>
            <a:off x="4640108" y="980728"/>
            <a:ext cx="4286280" cy="516969"/>
          </a:xfrm>
          <a:solidFill>
            <a:srgbClr val="A6A6A6"/>
          </a:solidFill>
          <a:ln w="12700">
            <a:noFill/>
          </a:ln>
        </p:spPr>
        <p:txBody>
          <a:bodyPr anchor="ctr">
            <a:noAutofit/>
          </a:bodyPr>
          <a:lstStyle>
            <a:lvl1pPr marL="45720" indent="0" algn="ctr">
              <a:buNone/>
              <a:defRPr sz="1900" b="1">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Heading</a:t>
            </a:r>
          </a:p>
        </p:txBody>
      </p:sp>
      <p:sp>
        <p:nvSpPr>
          <p:cNvPr id="5" name="Content Placeholder 4"/>
          <p:cNvSpPr>
            <a:spLocks noGrp="1"/>
          </p:cNvSpPr>
          <p:nvPr>
            <p:ph sz="quarter" idx="2"/>
          </p:nvPr>
        </p:nvSpPr>
        <p:spPr>
          <a:xfrm>
            <a:off x="214282" y="1556792"/>
            <a:ext cx="4285710" cy="4968552"/>
          </a:xfrm>
        </p:spPr>
        <p:txBody>
          <a:bodyPr/>
          <a:lstStyle>
            <a:lvl1pPr>
              <a:defRPr sz="2000"/>
            </a:lvl1pPr>
            <a:lvl2pPr>
              <a:defRPr sz="1800"/>
            </a:lvl2pPr>
            <a:lvl3pPr>
              <a:defRPr sz="1600"/>
            </a:lvl3pPr>
            <a:lvl4pPr>
              <a:defRPr sz="14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37187" y="1556792"/>
            <a:ext cx="4286280" cy="4968552"/>
          </a:xfrm>
        </p:spPr>
        <p:txBody>
          <a:bodyPr/>
          <a:lstStyle>
            <a:lvl1pPr>
              <a:defRPr sz="2000"/>
            </a:lvl1pPr>
            <a:lvl2pPr>
              <a:defRPr sz="1800"/>
            </a:lvl2pPr>
            <a:lvl3pPr>
              <a:defRPr sz="1600"/>
            </a:lvl3pPr>
            <a:lvl4pPr>
              <a:defRPr sz="14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6" name="Date Placeholder 25"/>
          <p:cNvSpPr>
            <a:spLocks noGrp="1"/>
          </p:cNvSpPr>
          <p:nvPr>
            <p:ph type="dt" sz="half" idx="10"/>
          </p:nvPr>
        </p:nvSpPr>
        <p:spPr/>
        <p:txBody>
          <a:bodyPr rtlCol="0"/>
          <a:lstStyle/>
          <a:p>
            <a:fld id="{3BFECDFF-BD71-4C65-9DCE-60308EE894EC}" type="datetime1">
              <a:rPr lang="en-GB" smtClean="0"/>
              <a:t>11/11/2021</a:t>
            </a:fld>
            <a:endParaRPr lang="en-GB"/>
          </a:p>
        </p:txBody>
      </p:sp>
      <p:sp>
        <p:nvSpPr>
          <p:cNvPr id="28" name="Footer Placeholder 27"/>
          <p:cNvSpPr>
            <a:spLocks noGrp="1"/>
          </p:cNvSpPr>
          <p:nvPr>
            <p:ph type="ftr" sz="quarter" idx="12"/>
          </p:nvPr>
        </p:nvSpPr>
        <p:spPr/>
        <p:txBody>
          <a:bodyPr rtlCol="0"/>
          <a:lstStyle/>
          <a:p>
            <a:r>
              <a:rPr lang="en-GB"/>
              <a:t>Kick-off meeting</a:t>
            </a:r>
          </a:p>
        </p:txBody>
      </p:sp>
      <p:sp>
        <p:nvSpPr>
          <p:cNvPr id="11" name="Slide Number Placeholder 5"/>
          <p:cNvSpPr>
            <a:spLocks noGrp="1"/>
          </p:cNvSpPr>
          <p:nvPr>
            <p:ph type="sldNum" sz="quarter" idx="13"/>
          </p:nvPr>
        </p:nvSpPr>
        <p:spPr>
          <a:xfrm>
            <a:off x="209600" y="6525344"/>
            <a:ext cx="473968" cy="264458"/>
          </a:xfrm>
        </p:spPr>
        <p:txBody>
          <a:bodyPr/>
          <a:lstStyle/>
          <a:p>
            <a:fld id="{5ACC0D55-315E-4238-8202-58A80C830F0F}" type="slidenum">
              <a:rPr lang="en-GB" smtClean="0"/>
              <a:pPr/>
              <a:t>‹#›</a:t>
            </a:fld>
            <a:endParaRPr lang="en-GB"/>
          </a:p>
        </p:txBody>
      </p:sp>
      <p:sp>
        <p:nvSpPr>
          <p:cNvPr id="12" name="Title 1"/>
          <p:cNvSpPr>
            <a:spLocks noGrp="1"/>
          </p:cNvSpPr>
          <p:nvPr>
            <p:ph type="title" hasCustomPrompt="1"/>
          </p:nvPr>
        </p:nvSpPr>
        <p:spPr>
          <a:xfrm>
            <a:off x="214282" y="116632"/>
            <a:ext cx="7166030" cy="792088"/>
          </a:xfrm>
        </p:spPr>
        <p:txBody>
          <a:bodyPr/>
          <a:lstStyle>
            <a:lvl1pPr>
              <a:defRPr/>
            </a:lvl1pPr>
          </a:lstStyle>
          <a:p>
            <a:r>
              <a:rPr kumimoji="0" lang="en-US" dirty="0"/>
              <a:t>Slide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 descr="C:\Users\gsadlier\AppData\Local\Microsoft\Windows\Temporary Internet Files\Content.Outlook\NKOZXTZL\LE Map V light grey (3).jpg"/>
          <p:cNvPicPr>
            <a:picLocks noChangeAspect="1" noChangeArrowheads="1"/>
          </p:cNvPicPr>
          <p:nvPr userDrawn="1"/>
        </p:nvPicPr>
        <p:blipFill>
          <a:blip r:embed="rId15" cstate="print"/>
          <a:srcRect/>
          <a:stretch>
            <a:fillRect/>
          </a:stretch>
        </p:blipFill>
        <p:spPr bwMode="auto">
          <a:xfrm>
            <a:off x="5143500" y="2180481"/>
            <a:ext cx="3981997" cy="4662000"/>
          </a:xfrm>
          <a:prstGeom prst="rect">
            <a:avLst/>
          </a:prstGeom>
          <a:noFill/>
        </p:spPr>
      </p:pic>
      <p:sp>
        <p:nvSpPr>
          <p:cNvPr id="22" name="Title Placeholder 21"/>
          <p:cNvSpPr>
            <a:spLocks noGrp="1"/>
          </p:cNvSpPr>
          <p:nvPr>
            <p:ph type="title"/>
          </p:nvPr>
        </p:nvSpPr>
        <p:spPr>
          <a:xfrm>
            <a:off x="214282" y="116632"/>
            <a:ext cx="7166030" cy="792088"/>
          </a:xfrm>
          <a:prstGeom prst="rect">
            <a:avLst/>
          </a:prstGeom>
        </p:spPr>
        <p:txBody>
          <a:bodyPr vert="horz" lIns="0" tIns="0" rIns="0" bIns="0" anchor="ctr">
            <a:normAutofit/>
          </a:bodyPr>
          <a:lstStyle/>
          <a:p>
            <a:r>
              <a:rPr kumimoji="0" lang="en-US" dirty="0"/>
              <a:t>Slide title</a:t>
            </a:r>
          </a:p>
        </p:txBody>
      </p:sp>
      <p:sp>
        <p:nvSpPr>
          <p:cNvPr id="13" name="Text Placeholder 12"/>
          <p:cNvSpPr>
            <a:spLocks noGrp="1"/>
          </p:cNvSpPr>
          <p:nvPr>
            <p:ph type="body" idx="1"/>
          </p:nvPr>
        </p:nvSpPr>
        <p:spPr>
          <a:xfrm>
            <a:off x="219045" y="980728"/>
            <a:ext cx="8678198" cy="5544616"/>
          </a:xfrm>
          <a:prstGeom prst="rect">
            <a:avLst/>
          </a:prstGeom>
          <a:noFill/>
        </p:spPr>
        <p:txBody>
          <a:bodyPr vert="horz" lIns="0" tIns="0" rIns="0" bIns="0">
            <a:noAutofit/>
          </a:bodyPr>
          <a:lstStyle/>
          <a:p>
            <a:pPr lvl="0" eaLnBrk="1" latinLnBrk="0" hangingPunct="1"/>
            <a:r>
              <a:rPr kumimoji="0" lang="en-US" dirty="0"/>
              <a:t>First level</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bwMode="gray">
          <a:xfrm>
            <a:off x="689918" y="6525343"/>
            <a:ext cx="792088" cy="263803"/>
          </a:xfrm>
          <a:prstGeom prst="rect">
            <a:avLst/>
          </a:prstGeom>
          <a:solidFill>
            <a:schemeClr val="bg1">
              <a:alpha val="50000"/>
            </a:schemeClr>
          </a:solidFill>
        </p:spPr>
        <p:txBody>
          <a:bodyPr vert="horz" wrap="none" lIns="0" tIns="0" rIns="0" bIns="0" anchor="b"/>
          <a:lstStyle>
            <a:lvl1pPr algn="ctr" eaLnBrk="1" latinLnBrk="0" hangingPunct="1">
              <a:defRPr kumimoji="0" sz="1000">
                <a:solidFill>
                  <a:schemeClr val="bg1">
                    <a:lumMod val="65000"/>
                  </a:schemeClr>
                </a:solidFill>
                <a:latin typeface="Calibri" pitchFamily="34" charset="0"/>
              </a:defRPr>
            </a:lvl1pPr>
          </a:lstStyle>
          <a:p>
            <a:fld id="{0182EC0F-6ACB-406B-ADC6-FD3AE1FBBCDD}" type="datetime1">
              <a:rPr lang="en-GB" smtClean="0"/>
              <a:t>11/11/2021</a:t>
            </a:fld>
            <a:endParaRPr lang="en-GB" dirty="0"/>
          </a:p>
        </p:txBody>
      </p:sp>
      <p:sp>
        <p:nvSpPr>
          <p:cNvPr id="3" name="Footer Placeholder 2"/>
          <p:cNvSpPr>
            <a:spLocks noGrp="1"/>
          </p:cNvSpPr>
          <p:nvPr>
            <p:ph type="ftr" sz="quarter" idx="3"/>
          </p:nvPr>
        </p:nvSpPr>
        <p:spPr bwMode="gray">
          <a:xfrm>
            <a:off x="1482006" y="6634412"/>
            <a:ext cx="1846659" cy="153888"/>
          </a:xfrm>
          <a:prstGeom prst="rect">
            <a:avLst/>
          </a:prstGeom>
          <a:solidFill>
            <a:schemeClr val="bg1">
              <a:alpha val="50000"/>
            </a:schemeClr>
          </a:solidFill>
        </p:spPr>
        <p:txBody>
          <a:bodyPr vert="horz" wrap="none" lIns="0" tIns="0" rIns="0" bIns="0" anchor="b">
            <a:spAutoFit/>
          </a:bodyPr>
          <a:lstStyle>
            <a:lvl1pPr algn="l" eaLnBrk="1" latinLnBrk="0" hangingPunct="1">
              <a:defRPr kumimoji="0" sz="1000">
                <a:solidFill>
                  <a:schemeClr val="bg1">
                    <a:lumMod val="65000"/>
                  </a:schemeClr>
                </a:solidFill>
                <a:latin typeface="Calibri" pitchFamily="34" charset="0"/>
              </a:defRPr>
            </a:lvl1pPr>
          </a:lstStyle>
          <a:p>
            <a:r>
              <a:rPr lang="en-GB"/>
              <a:t>Kick-off meeting</a:t>
            </a:r>
            <a:endParaRPr lang="en-GB" dirty="0"/>
          </a:p>
        </p:txBody>
      </p:sp>
      <p:sp>
        <p:nvSpPr>
          <p:cNvPr id="23" name="Slide Number Placeholder 22"/>
          <p:cNvSpPr>
            <a:spLocks noGrp="1"/>
          </p:cNvSpPr>
          <p:nvPr>
            <p:ph type="sldNum" sz="quarter" idx="4"/>
          </p:nvPr>
        </p:nvSpPr>
        <p:spPr bwMode="gray">
          <a:xfrm>
            <a:off x="213294" y="6525344"/>
            <a:ext cx="476624" cy="263696"/>
          </a:xfrm>
          <a:prstGeom prst="rect">
            <a:avLst/>
          </a:prstGeom>
          <a:solidFill>
            <a:schemeClr val="bg1">
              <a:alpha val="50000"/>
            </a:schemeClr>
          </a:solidFill>
        </p:spPr>
        <p:txBody>
          <a:bodyPr vert="horz" wrap="none" lIns="0" tIns="0" rIns="0" bIns="0" anchor="b"/>
          <a:lstStyle>
            <a:lvl1pPr marL="0" algn="l" defTabSz="914400" rtl="0" eaLnBrk="1" latinLnBrk="0" hangingPunct="1">
              <a:defRPr kumimoji="0" lang="en-GB" sz="1400" b="1" kern="1200" smtClean="0">
                <a:solidFill>
                  <a:schemeClr val="bg1">
                    <a:lumMod val="65000"/>
                  </a:schemeClr>
                </a:solidFill>
                <a:latin typeface="Calibri" pitchFamily="34" charset="0"/>
                <a:ea typeface="+mn-ea"/>
                <a:cs typeface="+mn-cs"/>
              </a:defRPr>
            </a:lvl1pPr>
          </a:lstStyle>
          <a:p>
            <a:fld id="{5ACC0D55-315E-4238-8202-58A80C830F0F}" type="slidenum">
              <a:rPr lang="en-GB" smtClean="0"/>
              <a:pPr/>
              <a:t>‹#›</a:t>
            </a:fld>
            <a:endParaRPr lang="en-GB" dirty="0"/>
          </a:p>
        </p:txBody>
      </p:sp>
      <p:pic>
        <p:nvPicPr>
          <p:cNvPr id="9" name="Picture 8" descr="L:\London Economics\Admin\LOGOs\LE logo\LE_Europe_artworkRGB-01.jpg"/>
          <p:cNvPicPr>
            <a:picLocks noChangeAspect="1"/>
          </p:cNvPicPr>
          <p:nvPr userDrawn="1"/>
        </p:nvPicPr>
        <p:blipFill>
          <a:blip r:embed="rId16" cstate="print"/>
          <a:srcRect l="12948" t="14395" r="11622" b="14343"/>
          <a:stretch>
            <a:fillRect/>
          </a:stretch>
        </p:blipFill>
        <p:spPr bwMode="auto">
          <a:xfrm>
            <a:off x="7452320" y="78532"/>
            <a:ext cx="1478017" cy="90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78" r:id="rId4"/>
    <p:sldLayoutId id="2147483679" r:id="rId5"/>
    <p:sldLayoutId id="2147483690" r:id="rId6"/>
    <p:sldLayoutId id="2147483680" r:id="rId7"/>
    <p:sldLayoutId id="2147483692" r:id="rId8"/>
    <p:sldLayoutId id="2147483681" r:id="rId9"/>
    <p:sldLayoutId id="2147483691" r:id="rId10"/>
    <p:sldLayoutId id="2147483682" r:id="rId11"/>
    <p:sldLayoutId id="2147483693" r:id="rId12"/>
    <p:sldLayoutId id="2147483686" r:id="rId13"/>
  </p:sldLayoutIdLst>
  <p:hf hdr="0" dt="0"/>
  <p:txStyles>
    <p:titleStyle>
      <a:lvl1pPr algn="l" rtl="0" eaLnBrk="1" latinLnBrk="0" hangingPunct="1">
        <a:spcBef>
          <a:spcPct val="0"/>
        </a:spcBef>
        <a:buNone/>
        <a:defRPr kumimoji="0" sz="3000" b="1" kern="1200">
          <a:solidFill>
            <a:srgbClr val="06357A"/>
          </a:solidFill>
          <a:latin typeface="Calibri" pitchFamily="34" charset="0"/>
          <a:ea typeface="+mj-ea"/>
          <a:cs typeface="+mj-cs"/>
        </a:defRPr>
      </a:lvl1pPr>
    </p:titleStyle>
    <p:body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CC0D-70A3-438D-A550-8BD5E81BFF7B}"/>
              </a:ext>
            </a:extLst>
          </p:cNvPr>
          <p:cNvSpPr>
            <a:spLocks noGrp="1"/>
          </p:cNvSpPr>
          <p:nvPr>
            <p:ph type="title"/>
          </p:nvPr>
        </p:nvSpPr>
        <p:spPr/>
        <p:txBody>
          <a:bodyPr/>
          <a:lstStyle/>
          <a:p>
            <a:r>
              <a:rPr lang="en-GB" dirty="0"/>
              <a:t>Study on the implementation of the Concessions Directive </a:t>
            </a:r>
            <a:br>
              <a:rPr lang="en-GB" dirty="0"/>
            </a:br>
            <a:r>
              <a:rPr lang="en-GB" dirty="0"/>
              <a:t>(Directive 2014/23/EU)</a:t>
            </a:r>
          </a:p>
        </p:txBody>
      </p:sp>
      <p:sp>
        <p:nvSpPr>
          <p:cNvPr id="3" name="Text Placeholder 2">
            <a:extLst>
              <a:ext uri="{FF2B5EF4-FFF2-40B4-BE49-F238E27FC236}">
                <a16:creationId xmlns:a16="http://schemas.microsoft.com/office/drawing/2014/main" id="{5C7B5245-40F0-411F-9BF5-B142A30BA5B8}"/>
              </a:ext>
            </a:extLst>
          </p:cNvPr>
          <p:cNvSpPr>
            <a:spLocks noGrp="1"/>
          </p:cNvSpPr>
          <p:nvPr>
            <p:ph type="body" idx="1"/>
          </p:nvPr>
        </p:nvSpPr>
        <p:spPr/>
        <p:txBody>
          <a:bodyPr/>
          <a:lstStyle/>
          <a:p>
            <a:r>
              <a:rPr lang="en-US" dirty="0"/>
              <a:t>Stakeholders’ workshop</a:t>
            </a:r>
          </a:p>
          <a:p>
            <a:r>
              <a:rPr lang="en-US" dirty="0"/>
              <a:t>15 Nov 2021</a:t>
            </a:r>
            <a:endParaRPr lang="en-GB" dirty="0"/>
          </a:p>
        </p:txBody>
      </p:sp>
      <p:pic>
        <p:nvPicPr>
          <p:cNvPr id="4" name="Picture 3">
            <a:extLst>
              <a:ext uri="{FF2B5EF4-FFF2-40B4-BE49-F238E27FC236}">
                <a16:creationId xmlns:a16="http://schemas.microsoft.com/office/drawing/2014/main" id="{6190F211-32BD-4AFC-8173-70B9445483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290"/>
          <a:stretch/>
        </p:blipFill>
        <p:spPr bwMode="auto">
          <a:xfrm>
            <a:off x="6948264" y="5656485"/>
            <a:ext cx="1969884" cy="1080000"/>
          </a:xfrm>
          <a:prstGeom prst="rect">
            <a:avLst/>
          </a:prstGeom>
          <a:ln>
            <a:noFill/>
          </a:ln>
          <a:extLst>
            <a:ext uri="{53640926-AAD7-44d8-BBD7-CCE9431645EC}">
              <a14:shadowObscured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315123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17EC-0F6F-426E-B3D5-A14550A89CA0}"/>
              </a:ext>
            </a:extLst>
          </p:cNvPr>
          <p:cNvSpPr>
            <a:spLocks noGrp="1"/>
          </p:cNvSpPr>
          <p:nvPr>
            <p:ph type="title"/>
          </p:nvPr>
        </p:nvSpPr>
        <p:spPr>
          <a:xfrm>
            <a:off x="214282" y="116632"/>
            <a:ext cx="7166030" cy="792088"/>
          </a:xfrm>
        </p:spPr>
        <p:txBody>
          <a:bodyPr anchor="ctr">
            <a:normAutofit/>
          </a:bodyPr>
          <a:lstStyle/>
          <a:p>
            <a:r>
              <a:rPr lang="en-US" sz="2700" dirty="0"/>
              <a:t>Data analysis – sectoral use</a:t>
            </a:r>
            <a:endParaRPr lang="en-GB" sz="2700" dirty="0"/>
          </a:p>
        </p:txBody>
      </p:sp>
      <p:sp>
        <p:nvSpPr>
          <p:cNvPr id="3" name="Content Placeholder 2">
            <a:extLst>
              <a:ext uri="{FF2B5EF4-FFF2-40B4-BE49-F238E27FC236}">
                <a16:creationId xmlns:a16="http://schemas.microsoft.com/office/drawing/2014/main" id="{3451B599-4F21-40F5-A0B9-8E65A09156EB}"/>
              </a:ext>
            </a:extLst>
          </p:cNvPr>
          <p:cNvSpPr>
            <a:spLocks noGrp="1"/>
          </p:cNvSpPr>
          <p:nvPr>
            <p:ph sz="half" idx="1"/>
          </p:nvPr>
        </p:nvSpPr>
        <p:spPr>
          <a:xfrm>
            <a:off x="214282" y="980728"/>
            <a:ext cx="5149806" cy="5544616"/>
          </a:xfrm>
        </p:spPr>
        <p:txBody>
          <a:bodyPr>
            <a:normAutofit/>
          </a:bodyPr>
          <a:lstStyle/>
          <a:p>
            <a:endParaRPr lang="en-GB" sz="1700" dirty="0">
              <a:effectLst/>
            </a:endParaRPr>
          </a:p>
          <a:p>
            <a:pPr marL="109728" indent="0">
              <a:spcBef>
                <a:spcPts val="1200"/>
              </a:spcBef>
              <a:spcAft>
                <a:spcPts val="1200"/>
              </a:spcAft>
              <a:buNone/>
            </a:pPr>
            <a:r>
              <a:rPr lang="en-GB" sz="1700" dirty="0">
                <a:effectLst/>
              </a:rPr>
              <a:t>The </a:t>
            </a:r>
            <a:r>
              <a:rPr lang="en-GB" sz="1700" b="1" dirty="0">
                <a:effectLst/>
              </a:rPr>
              <a:t>top three sectors </a:t>
            </a:r>
            <a:r>
              <a:rPr lang="en-GB" sz="1700" dirty="0">
                <a:effectLst/>
              </a:rPr>
              <a:t>with the largest number of concessions in the post-Directive period represent </a:t>
            </a:r>
            <a:r>
              <a:rPr lang="en-GB" sz="1700" b="1" dirty="0">
                <a:effectLst/>
              </a:rPr>
              <a:t>37% of all post-Directive </a:t>
            </a:r>
            <a:r>
              <a:rPr lang="en-GB" sz="1700" dirty="0">
                <a:effectLst/>
              </a:rPr>
              <a:t>concessions:</a:t>
            </a:r>
          </a:p>
          <a:p>
            <a:pPr>
              <a:spcBef>
                <a:spcPts val="600"/>
              </a:spcBef>
              <a:spcAft>
                <a:spcPts val="600"/>
              </a:spcAft>
            </a:pPr>
            <a:r>
              <a:rPr lang="en-GB" sz="1700" dirty="0">
                <a:effectLst/>
              </a:rPr>
              <a:t>‘Hotel, restaurant and retail trade services’, </a:t>
            </a:r>
          </a:p>
          <a:p>
            <a:pPr>
              <a:spcBef>
                <a:spcPts val="600"/>
              </a:spcBef>
              <a:spcAft>
                <a:spcPts val="600"/>
              </a:spcAft>
            </a:pPr>
            <a:r>
              <a:rPr lang="en-GB" sz="1700" dirty="0">
                <a:effectLst/>
              </a:rPr>
              <a:t>‘Construction work’, and </a:t>
            </a:r>
          </a:p>
          <a:p>
            <a:pPr>
              <a:spcBef>
                <a:spcPts val="600"/>
              </a:spcBef>
              <a:spcAft>
                <a:spcPts val="600"/>
              </a:spcAft>
            </a:pPr>
            <a:r>
              <a:rPr lang="en-GB" sz="1700" dirty="0">
                <a:effectLst/>
              </a:rPr>
              <a:t>‘Recreational, cultural and sporting services’</a:t>
            </a:r>
          </a:p>
          <a:p>
            <a:pPr marL="109728" indent="0">
              <a:spcBef>
                <a:spcPts val="600"/>
              </a:spcBef>
              <a:spcAft>
                <a:spcPts val="600"/>
              </a:spcAft>
              <a:buNone/>
            </a:pPr>
            <a:r>
              <a:rPr lang="en-GB" sz="1700" dirty="0">
                <a:effectLst/>
              </a:rPr>
              <a:t> </a:t>
            </a:r>
          </a:p>
          <a:p>
            <a:pPr marL="109728" indent="0">
              <a:spcBef>
                <a:spcPts val="1200"/>
              </a:spcBef>
              <a:spcAft>
                <a:spcPts val="1200"/>
              </a:spcAft>
              <a:buNone/>
            </a:pPr>
            <a:r>
              <a:rPr lang="en-GB" sz="1700" i="1" dirty="0">
                <a:effectLst/>
              </a:rPr>
              <a:t>‘</a:t>
            </a:r>
            <a:r>
              <a:rPr lang="en-GB" sz="1700" dirty="0">
                <a:effectLst/>
              </a:rPr>
              <a:t>Construction work’ is the only major sector that </a:t>
            </a:r>
            <a:r>
              <a:rPr lang="en-GB" sz="1700" b="1" dirty="0">
                <a:effectLst/>
              </a:rPr>
              <a:t>registered a decrease </a:t>
            </a:r>
            <a:r>
              <a:rPr lang="en-GB" sz="1700" dirty="0">
                <a:effectLst/>
              </a:rPr>
              <a:t>in the average number of concessions per year in the post-Directive period</a:t>
            </a:r>
          </a:p>
          <a:p>
            <a:pPr marL="109728" indent="0">
              <a:spcBef>
                <a:spcPts val="1200"/>
              </a:spcBef>
              <a:spcAft>
                <a:spcPts val="1200"/>
              </a:spcAft>
              <a:buNone/>
            </a:pPr>
            <a:r>
              <a:rPr lang="en-GB" sz="1700" dirty="0">
                <a:effectLst/>
              </a:rPr>
              <a:t>The sectoral use of concession contracts and growth thereof is </a:t>
            </a:r>
            <a:r>
              <a:rPr lang="en-GB" sz="1700" b="1" dirty="0">
                <a:effectLst/>
              </a:rPr>
              <a:t>extremely asymmetric </a:t>
            </a:r>
            <a:r>
              <a:rPr lang="en-GB" sz="1700" dirty="0">
                <a:effectLst/>
              </a:rPr>
              <a:t>across sectors and countries</a:t>
            </a:r>
          </a:p>
        </p:txBody>
      </p:sp>
      <p:sp>
        <p:nvSpPr>
          <p:cNvPr id="5" name="Slide Number Placeholder 4">
            <a:extLst>
              <a:ext uri="{FF2B5EF4-FFF2-40B4-BE49-F238E27FC236}">
                <a16:creationId xmlns:a16="http://schemas.microsoft.com/office/drawing/2014/main" id="{4EE7BBD7-89B7-48D2-8A8F-95F232B94964}"/>
              </a:ext>
            </a:extLst>
          </p:cNvPr>
          <p:cNvSpPr>
            <a:spLocks noGrp="1"/>
          </p:cNvSpPr>
          <p:nvPr>
            <p:ph type="sldNum" sz="quarter" idx="12"/>
          </p:nvPr>
        </p:nvSpPr>
        <p:spPr>
          <a:xfrm>
            <a:off x="213294" y="6525344"/>
            <a:ext cx="476624" cy="263696"/>
          </a:xfrm>
        </p:spPr>
        <p:txBody>
          <a:bodyPr wrap="none" anchor="b">
            <a:normAutofit/>
          </a:bodyPr>
          <a:lstStyle/>
          <a:p>
            <a:pPr>
              <a:spcAft>
                <a:spcPts val="600"/>
              </a:spcAft>
            </a:pPr>
            <a:fld id="{5ACC0D55-315E-4238-8202-58A80C830F0F}" type="slidenum">
              <a:rPr lang="en-GB" smtClean="0"/>
              <a:pPr>
                <a:spcAft>
                  <a:spcPts val="600"/>
                </a:spcAft>
              </a:pPr>
              <a:t>10</a:t>
            </a:fld>
            <a:endParaRPr lang="en-GB"/>
          </a:p>
        </p:txBody>
      </p:sp>
      <p:pic>
        <p:nvPicPr>
          <p:cNvPr id="3074" name="Picture 2" descr="SSE and Acciona team up for Iberian offshore wind | Windpower Monthly">
            <a:extLst>
              <a:ext uri="{FF2B5EF4-FFF2-40B4-BE49-F238E27FC236}">
                <a16:creationId xmlns:a16="http://schemas.microsoft.com/office/drawing/2014/main" id="{8692DBE9-7D17-4720-A42B-820528E6C778}"/>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913065" y="2924944"/>
            <a:ext cx="2934493" cy="1953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hool Caterer - BCG Catering">
            <a:extLst>
              <a:ext uri="{FF2B5EF4-FFF2-40B4-BE49-F238E27FC236}">
                <a16:creationId xmlns:a16="http://schemas.microsoft.com/office/drawing/2014/main" id="{4DEF381F-9928-4F6A-9DD3-CF41ADDE2C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3065" y="1052736"/>
            <a:ext cx="293449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29 Best Public Swimming Pools in Chicago">
            <a:extLst>
              <a:ext uri="{FF2B5EF4-FFF2-40B4-BE49-F238E27FC236}">
                <a16:creationId xmlns:a16="http://schemas.microsoft.com/office/drawing/2014/main" id="{64997D3C-0F82-4939-98EC-0FAA0A1509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3065" y="4941168"/>
            <a:ext cx="293449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29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8919-D5E1-464C-82A3-5BC771114340}"/>
              </a:ext>
            </a:extLst>
          </p:cNvPr>
          <p:cNvSpPr>
            <a:spLocks noGrp="1"/>
          </p:cNvSpPr>
          <p:nvPr>
            <p:ph type="title"/>
          </p:nvPr>
        </p:nvSpPr>
        <p:spPr>
          <a:xfrm>
            <a:off x="214282" y="116632"/>
            <a:ext cx="7166030" cy="792088"/>
          </a:xfrm>
        </p:spPr>
        <p:txBody>
          <a:bodyPr anchor="ctr">
            <a:normAutofit/>
          </a:bodyPr>
          <a:lstStyle/>
          <a:p>
            <a:r>
              <a:rPr lang="en-US" sz="2700" dirty="0"/>
              <a:t>Data analysis – sectoral use</a:t>
            </a:r>
            <a:endParaRPr lang="en-GB" sz="2700" dirty="0"/>
          </a:p>
        </p:txBody>
      </p:sp>
      <p:pic>
        <p:nvPicPr>
          <p:cNvPr id="7" name="Picture 6">
            <a:extLst>
              <a:ext uri="{FF2B5EF4-FFF2-40B4-BE49-F238E27FC236}">
                <a16:creationId xmlns:a16="http://schemas.microsoft.com/office/drawing/2014/main" id="{A1B11C6D-E164-49DA-8942-CB6971F83495}"/>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14282" y="1196752"/>
            <a:ext cx="5493945" cy="5267920"/>
          </a:xfrm>
          <a:prstGeom prst="rect">
            <a:avLst/>
          </a:prstGeom>
          <a:noFill/>
        </p:spPr>
      </p:pic>
      <p:sp>
        <p:nvSpPr>
          <p:cNvPr id="5" name="Slide Number Placeholder 4">
            <a:extLst>
              <a:ext uri="{FF2B5EF4-FFF2-40B4-BE49-F238E27FC236}">
                <a16:creationId xmlns:a16="http://schemas.microsoft.com/office/drawing/2014/main" id="{3B078408-8BDE-4627-B6B2-0B233CBEEF62}"/>
              </a:ext>
            </a:extLst>
          </p:cNvPr>
          <p:cNvSpPr>
            <a:spLocks noGrp="1"/>
          </p:cNvSpPr>
          <p:nvPr>
            <p:ph type="sldNum" sz="quarter" idx="12"/>
          </p:nvPr>
        </p:nvSpPr>
        <p:spPr>
          <a:xfrm>
            <a:off x="213294" y="6525344"/>
            <a:ext cx="476624" cy="263696"/>
          </a:xfrm>
        </p:spPr>
        <p:txBody>
          <a:bodyPr wrap="none" anchor="b">
            <a:normAutofit/>
          </a:bodyPr>
          <a:lstStyle/>
          <a:p>
            <a:pPr>
              <a:spcAft>
                <a:spcPts val="600"/>
              </a:spcAft>
            </a:pPr>
            <a:fld id="{5ACC0D55-315E-4238-8202-58A80C830F0F}" type="slidenum">
              <a:rPr lang="en-GB" smtClean="0"/>
              <a:pPr>
                <a:spcAft>
                  <a:spcPts val="600"/>
                </a:spcAft>
              </a:pPr>
              <a:t>11</a:t>
            </a:fld>
            <a:endParaRPr lang="en-GB"/>
          </a:p>
        </p:txBody>
      </p:sp>
      <p:sp>
        <p:nvSpPr>
          <p:cNvPr id="6" name="TextBox 5">
            <a:extLst>
              <a:ext uri="{FF2B5EF4-FFF2-40B4-BE49-F238E27FC236}">
                <a16:creationId xmlns:a16="http://schemas.microsoft.com/office/drawing/2014/main" id="{1AC279C3-A432-4BB2-BE2B-D127F76F065F}"/>
              </a:ext>
            </a:extLst>
          </p:cNvPr>
          <p:cNvSpPr txBox="1"/>
          <p:nvPr/>
        </p:nvSpPr>
        <p:spPr>
          <a:xfrm>
            <a:off x="5923264" y="1142275"/>
            <a:ext cx="2990553" cy="1710661"/>
          </a:xfrm>
          <a:prstGeom prst="rect">
            <a:avLst/>
          </a:prstGeom>
          <a:ln>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a:lnSpc>
                <a:spcPts val="1400"/>
              </a:lnSpc>
            </a:pPr>
            <a:r>
              <a:rPr lang="en-US" sz="1400" dirty="0"/>
              <a:t>A </a:t>
            </a:r>
            <a:r>
              <a:rPr lang="en-US" sz="1400" u="sng" dirty="0"/>
              <a:t>small number of sectors </a:t>
            </a:r>
            <a:r>
              <a:rPr lang="en-US" sz="1400" dirty="0"/>
              <a:t>make up the </a:t>
            </a:r>
            <a:r>
              <a:rPr lang="en-US" sz="1400" u="sng" dirty="0"/>
              <a:t>vast majority </a:t>
            </a:r>
            <a:r>
              <a:rPr lang="en-US" sz="1400" dirty="0"/>
              <a:t>of concessions</a:t>
            </a:r>
          </a:p>
          <a:p>
            <a:pPr marL="109728" indent="0" algn="just">
              <a:lnSpc>
                <a:spcPts val="1400"/>
              </a:lnSpc>
              <a:buNone/>
            </a:pPr>
            <a:r>
              <a:rPr lang="en-US" sz="1400" dirty="0"/>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‘Hotel, restaurant and retail trade services’</a:t>
            </a:r>
          </a:p>
          <a:p>
            <a:pPr algn="just">
              <a:lnSpc>
                <a:spcPts val="1400"/>
              </a:lnSpc>
            </a:pPr>
            <a:r>
              <a:rPr lang="en-GB" sz="1400" dirty="0">
                <a:effectLst/>
                <a:latin typeface="Calibri" panose="020F0502020204030204" pitchFamily="34" charset="0"/>
                <a:ea typeface="Calibri" panose="020F0502020204030204" pitchFamily="34" charset="0"/>
                <a:cs typeface="Times New Roman" panose="02020603050405020304" pitchFamily="18" charset="0"/>
              </a:rPr>
              <a:t>- ‘Construction work’</a:t>
            </a:r>
          </a:p>
          <a:p>
            <a:pPr algn="just">
              <a:lnSpc>
                <a:spcPts val="1400"/>
              </a:lnSpc>
            </a:pPr>
            <a:r>
              <a:rPr lang="en-GB" sz="1400" dirty="0">
                <a:effectLst/>
                <a:latin typeface="Calibri" panose="020F0502020204030204" pitchFamily="34" charset="0"/>
                <a:ea typeface="Calibri" panose="020F0502020204030204" pitchFamily="34" charset="0"/>
                <a:cs typeface="Times New Roman" panose="02020603050405020304" pitchFamily="18" charset="0"/>
              </a:rPr>
              <a:t>- ‘Recreational, cultural and sporting services’</a:t>
            </a:r>
          </a:p>
          <a:p>
            <a:pPr algn="just">
              <a:lnSpc>
                <a:spcPts val="1400"/>
              </a:lnSpc>
            </a:pPr>
            <a:r>
              <a:rPr lang="en-GB" sz="1400" dirty="0">
                <a:effectLst/>
                <a:latin typeface="Calibri" panose="020F0502020204030204" pitchFamily="34" charset="0"/>
                <a:ea typeface="Calibri" panose="020F0502020204030204" pitchFamily="34" charset="0"/>
                <a:cs typeface="Times New Roman" panose="02020603050405020304" pitchFamily="18" charset="0"/>
              </a:rPr>
              <a:t>Together, they represent 37% of all post-Directive concessions. </a:t>
            </a:r>
          </a:p>
        </p:txBody>
      </p:sp>
      <p:sp>
        <p:nvSpPr>
          <p:cNvPr id="8" name="TextBox 7">
            <a:extLst>
              <a:ext uri="{FF2B5EF4-FFF2-40B4-BE49-F238E27FC236}">
                <a16:creationId xmlns:a16="http://schemas.microsoft.com/office/drawing/2014/main" id="{3C3E96FD-5EA8-47C3-99A5-144CEBA108B6}"/>
              </a:ext>
            </a:extLst>
          </p:cNvPr>
          <p:cNvSpPr txBox="1"/>
          <p:nvPr/>
        </p:nvSpPr>
        <p:spPr>
          <a:xfrm>
            <a:off x="5922196" y="5532828"/>
            <a:ext cx="3008510" cy="99251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just">
              <a:lnSpc>
                <a:spcPts val="1400"/>
              </a:lnSpc>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400"/>
              </a:lnSpc>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use of concession contracts and growth thereof is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fairly asymmetric across sectors and countries</a:t>
            </a:r>
          </a:p>
          <a:p>
            <a:pPr>
              <a:lnSpc>
                <a:spcPts val="1400"/>
              </a:lnSpc>
            </a:pPr>
            <a:endParaRPr lang="en-US" sz="1400" dirty="0"/>
          </a:p>
        </p:txBody>
      </p:sp>
      <p:sp>
        <p:nvSpPr>
          <p:cNvPr id="9" name="TextBox 8">
            <a:extLst>
              <a:ext uri="{FF2B5EF4-FFF2-40B4-BE49-F238E27FC236}">
                <a16:creationId xmlns:a16="http://schemas.microsoft.com/office/drawing/2014/main" id="{8A8C61E7-72C5-4FDE-8AE7-7FBFB74F7CD4}"/>
              </a:ext>
            </a:extLst>
          </p:cNvPr>
          <p:cNvSpPr txBox="1"/>
          <p:nvPr/>
        </p:nvSpPr>
        <p:spPr>
          <a:xfrm>
            <a:off x="5940152" y="4248847"/>
            <a:ext cx="2990553" cy="992516"/>
          </a:xfrm>
          <a:prstGeom prst="rect">
            <a:avLst/>
          </a:prstGeom>
          <a:ln>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a:lnSpc>
                <a:spcPts val="1400"/>
              </a:lnSpc>
            </a:pPr>
            <a:r>
              <a:rPr lang="en-US" sz="1400" u="sng" dirty="0"/>
              <a:t>Sharpest increases </a:t>
            </a:r>
            <a:r>
              <a:rPr lang="en-US" sz="1400" dirty="0"/>
              <a:t>were observed in</a:t>
            </a:r>
          </a:p>
          <a:p>
            <a:pPr marL="109728" indent="0" algn="just">
              <a:lnSpc>
                <a:spcPts val="1400"/>
              </a:lnSpc>
              <a:buNone/>
            </a:pPr>
            <a:r>
              <a:rPr lang="en-US" sz="1400" dirty="0"/>
              <a:t>-</a:t>
            </a:r>
            <a:r>
              <a:rPr lang="en-GB" sz="1400" dirty="0">
                <a:effectLst/>
                <a:latin typeface="Calibri" panose="020F0502020204030204" pitchFamily="34" charset="0"/>
                <a:ea typeface="Calibri" panose="020F0502020204030204" pitchFamily="34" charset="0"/>
                <a:cs typeface="Times New Roman" panose="02020603050405020304" pitchFamily="18" charset="0"/>
              </a:rPr>
              <a:t>Hotel, restaurant and retail trade services’</a:t>
            </a:r>
          </a:p>
          <a:p>
            <a:pPr algn="just">
              <a:lnSpc>
                <a:spcPts val="1400"/>
              </a:lnSpc>
            </a:pPr>
            <a:r>
              <a:rPr lang="en-GB" sz="1400" dirty="0">
                <a:effectLst/>
                <a:latin typeface="Calibri" panose="020F0502020204030204" pitchFamily="34" charset="0"/>
                <a:ea typeface="Calibri" panose="020F0502020204030204" pitchFamily="34" charset="0"/>
                <a:cs typeface="Times New Roman" panose="02020603050405020304" pitchFamily="18" charset="0"/>
              </a:rPr>
              <a:t>- ‘Recreational, cultural and sporting services’</a:t>
            </a:r>
          </a:p>
        </p:txBody>
      </p:sp>
      <p:sp>
        <p:nvSpPr>
          <p:cNvPr id="10" name="TextBox 9">
            <a:extLst>
              <a:ext uri="{FF2B5EF4-FFF2-40B4-BE49-F238E27FC236}">
                <a16:creationId xmlns:a16="http://schemas.microsoft.com/office/drawing/2014/main" id="{9E488815-CE87-4CDB-A1FD-D8F016EBFB1F}"/>
              </a:ext>
            </a:extLst>
          </p:cNvPr>
          <p:cNvSpPr txBox="1"/>
          <p:nvPr/>
        </p:nvSpPr>
        <p:spPr>
          <a:xfrm>
            <a:off x="5923263" y="3144402"/>
            <a:ext cx="2990553" cy="812979"/>
          </a:xfrm>
          <a:prstGeom prst="rect">
            <a:avLst/>
          </a:prstGeom>
          <a:ln>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just">
              <a:lnSpc>
                <a:spcPts val="1400"/>
              </a:lnSpc>
            </a:pPr>
            <a:r>
              <a:rPr lang="en-GB" sz="1400" i="1" u="sng" dirty="0">
                <a:effectLst/>
                <a:latin typeface="Calibri" panose="020F0502020204030204" pitchFamily="34" charset="0"/>
                <a:ea typeface="Calibri" panose="020F0502020204030204" pitchFamily="34" charset="0"/>
                <a:cs typeface="Times New Roman" panose="02020603050405020304" pitchFamily="18" charset="0"/>
              </a:rPr>
              <a:t>‘</a:t>
            </a:r>
            <a:r>
              <a:rPr lang="en-GB" sz="1400" u="sng" dirty="0">
                <a:effectLst/>
                <a:latin typeface="Calibri" panose="020F0502020204030204" pitchFamily="34" charset="0"/>
                <a:ea typeface="Calibri" panose="020F0502020204030204" pitchFamily="34" charset="0"/>
                <a:cs typeface="Times New Roman" panose="02020603050405020304" pitchFamily="18" charset="0"/>
              </a:rPr>
              <a:t>Construction work’</a:t>
            </a:r>
            <a:r>
              <a:rPr lang="en-GB" sz="1400" dirty="0">
                <a:effectLst/>
                <a:latin typeface="Calibri" panose="020F0502020204030204" pitchFamily="34" charset="0"/>
                <a:ea typeface="Calibri" panose="020F0502020204030204" pitchFamily="34" charset="0"/>
                <a:cs typeface="Times New Roman" panose="02020603050405020304" pitchFamily="18" charset="0"/>
              </a:rPr>
              <a:t> is the only major sector that registered a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decrease</a:t>
            </a:r>
            <a:r>
              <a:rPr lang="en-GB" sz="1400" dirty="0">
                <a:effectLst/>
                <a:latin typeface="Calibri" panose="020F0502020204030204" pitchFamily="34" charset="0"/>
                <a:ea typeface="Calibri" panose="020F0502020204030204" pitchFamily="34" charset="0"/>
                <a:cs typeface="Times New Roman" panose="02020603050405020304" pitchFamily="18" charset="0"/>
              </a:rPr>
              <a:t> in the average number of concessions per year in the post-Directive period</a:t>
            </a:r>
          </a:p>
        </p:txBody>
      </p:sp>
    </p:spTree>
    <p:extLst>
      <p:ext uri="{BB962C8B-B14F-4D97-AF65-F5344CB8AC3E}">
        <p14:creationId xmlns:p14="http://schemas.microsoft.com/office/powerpoint/2010/main" val="45879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C231C97-4FE1-47C4-928F-28FF60DEF3A7}"/>
              </a:ext>
            </a:extLst>
          </p:cNvPr>
          <p:cNvSpPr txBox="1">
            <a:spLocks/>
          </p:cNvSpPr>
          <p:nvPr/>
        </p:nvSpPr>
        <p:spPr>
          <a:xfrm>
            <a:off x="214282" y="116632"/>
            <a:ext cx="7166030" cy="792088"/>
          </a:xfrm>
          <a:prstGeom prst="rect">
            <a:avLst/>
          </a:prstGeom>
        </p:spPr>
        <p:txBody>
          <a:bodyPr vert="horz" lIns="0" tIns="0" rIns="0" bIns="0" anchor="ctr">
            <a:normAutofit/>
          </a:bodyPr>
          <a:lstStyle>
            <a:lvl1pPr algn="l" rtl="0" eaLnBrk="1" latinLnBrk="0" hangingPunct="1">
              <a:spcBef>
                <a:spcPct val="0"/>
              </a:spcBef>
              <a:buNone/>
              <a:defRPr kumimoji="0" sz="3000" b="1" kern="1200">
                <a:solidFill>
                  <a:srgbClr val="06357A"/>
                </a:solidFill>
                <a:latin typeface="Calibri" pitchFamily="34" charset="0"/>
                <a:ea typeface="+mj-ea"/>
                <a:cs typeface="+mj-cs"/>
              </a:defRPr>
            </a:lvl1pPr>
          </a:lstStyle>
          <a:p>
            <a:pPr>
              <a:spcAft>
                <a:spcPts val="600"/>
              </a:spcAft>
            </a:pPr>
            <a:r>
              <a:rPr lang="en-US" sz="2700" dirty="0"/>
              <a:t>Data analysis – competition and transparency</a:t>
            </a:r>
            <a:endParaRPr kumimoji="0" lang="en-US" sz="2700" b="1" kern="1200" dirty="0">
              <a:latin typeface="Calibri" pitchFamily="34" charset="0"/>
              <a:ea typeface="+mj-ea"/>
              <a:cs typeface="+mj-cs"/>
            </a:endParaRPr>
          </a:p>
        </p:txBody>
      </p:sp>
      <p:pic>
        <p:nvPicPr>
          <p:cNvPr id="3" name="Picture 2">
            <a:extLst>
              <a:ext uri="{FF2B5EF4-FFF2-40B4-BE49-F238E27FC236}">
                <a16:creationId xmlns:a16="http://schemas.microsoft.com/office/drawing/2014/main" id="{02ECAD6C-CEA2-4CE5-BA3F-DAD21E682CD7}"/>
              </a:ext>
            </a:extLst>
          </p:cNvPr>
          <p:cNvPicPr>
            <a:picLocks noChangeAspect="1"/>
          </p:cNvPicPr>
          <p:nvPr/>
        </p:nvPicPr>
        <p:blipFill>
          <a:blip r:embed="rId2"/>
          <a:stretch>
            <a:fillRect/>
          </a:stretch>
        </p:blipFill>
        <p:spPr>
          <a:xfrm>
            <a:off x="250857" y="4515504"/>
            <a:ext cx="5352877" cy="2199001"/>
          </a:xfrm>
          <a:prstGeom prst="rect">
            <a:avLst/>
          </a:prstGeom>
          <a:noFill/>
        </p:spPr>
      </p:pic>
      <p:sp>
        <p:nvSpPr>
          <p:cNvPr id="5" name="Slide Number Placeholder 4">
            <a:extLst>
              <a:ext uri="{FF2B5EF4-FFF2-40B4-BE49-F238E27FC236}">
                <a16:creationId xmlns:a16="http://schemas.microsoft.com/office/drawing/2014/main" id="{3B078408-8BDE-4627-B6B2-0B233CBEEF62}"/>
              </a:ext>
            </a:extLst>
          </p:cNvPr>
          <p:cNvSpPr>
            <a:spLocks noGrp="1"/>
          </p:cNvSpPr>
          <p:nvPr>
            <p:ph type="sldNum" sz="quarter" idx="12"/>
          </p:nvPr>
        </p:nvSpPr>
        <p:spPr>
          <a:xfrm>
            <a:off x="213294" y="6525344"/>
            <a:ext cx="476624" cy="263696"/>
          </a:xfrm>
        </p:spPr>
        <p:txBody>
          <a:bodyPr vert="horz" wrap="none" lIns="0" tIns="0" rIns="0" bIns="0" anchor="b">
            <a:normAutofit/>
          </a:bodyPr>
          <a:lstStyle/>
          <a:p>
            <a:pPr>
              <a:spcAft>
                <a:spcPts val="600"/>
              </a:spcAft>
            </a:pPr>
            <a:fld id="{5ACC0D55-315E-4238-8202-58A80C830F0F}" type="slidenum">
              <a:rPr lang="en-GB" smtClean="0"/>
              <a:pPr>
                <a:spcAft>
                  <a:spcPts val="600"/>
                </a:spcAft>
              </a:pPr>
              <a:t>12</a:t>
            </a:fld>
            <a:endParaRPr lang="en-GB"/>
          </a:p>
        </p:txBody>
      </p:sp>
      <p:sp>
        <p:nvSpPr>
          <p:cNvPr id="7" name="TextBox 6">
            <a:extLst>
              <a:ext uri="{FF2B5EF4-FFF2-40B4-BE49-F238E27FC236}">
                <a16:creationId xmlns:a16="http://schemas.microsoft.com/office/drawing/2014/main" id="{51FB5E96-AB47-472A-A686-55B91765E241}"/>
              </a:ext>
            </a:extLst>
          </p:cNvPr>
          <p:cNvSpPr txBox="1"/>
          <p:nvPr/>
        </p:nvSpPr>
        <p:spPr>
          <a:xfrm>
            <a:off x="5882065" y="1972850"/>
            <a:ext cx="2664296" cy="1355994"/>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tIns="72000" bIns="72000" rtlCol="0">
            <a:spAutoFit/>
          </a:bodyPr>
          <a:lstStyle/>
          <a:p>
            <a:pPr>
              <a:lnSpc>
                <a:spcPts val="1600"/>
              </a:lnSpc>
            </a:pPr>
            <a:r>
              <a:rPr lang="en-US" sz="1600" dirty="0"/>
              <a:t>Only 6 countries registered an increase in the average number of tenderers: Czechia, Finland, Romania, Slovakia, Spain and Norway</a:t>
            </a:r>
          </a:p>
          <a:p>
            <a:r>
              <a:rPr lang="en-US" sz="1200" dirty="0"/>
              <a:t>(note: information is somewhat sparse) </a:t>
            </a:r>
            <a:endParaRPr lang="en-GB" sz="1200" dirty="0"/>
          </a:p>
        </p:txBody>
      </p:sp>
      <p:pic>
        <p:nvPicPr>
          <p:cNvPr id="9" name="Picture 8">
            <a:extLst>
              <a:ext uri="{FF2B5EF4-FFF2-40B4-BE49-F238E27FC236}">
                <a16:creationId xmlns:a16="http://schemas.microsoft.com/office/drawing/2014/main" id="{EF699302-DDA4-47B3-B300-C2B3EF1F427D}"/>
              </a:ext>
            </a:extLst>
          </p:cNvPr>
          <p:cNvPicPr>
            <a:picLocks noChangeAspect="1"/>
          </p:cNvPicPr>
          <p:nvPr/>
        </p:nvPicPr>
        <p:blipFill>
          <a:blip r:embed="rId3"/>
          <a:stretch>
            <a:fillRect/>
          </a:stretch>
        </p:blipFill>
        <p:spPr>
          <a:xfrm>
            <a:off x="250858" y="1185719"/>
            <a:ext cx="5352877" cy="2930256"/>
          </a:xfrm>
          <a:prstGeom prst="rect">
            <a:avLst/>
          </a:prstGeom>
        </p:spPr>
      </p:pic>
      <p:sp>
        <p:nvSpPr>
          <p:cNvPr id="10" name="TextBox 9">
            <a:extLst>
              <a:ext uri="{FF2B5EF4-FFF2-40B4-BE49-F238E27FC236}">
                <a16:creationId xmlns:a16="http://schemas.microsoft.com/office/drawing/2014/main" id="{476AE200-9EED-4D8D-B61A-BE57226E4873}"/>
              </a:ext>
            </a:extLst>
          </p:cNvPr>
          <p:cNvSpPr txBox="1"/>
          <p:nvPr/>
        </p:nvSpPr>
        <p:spPr>
          <a:xfrm>
            <a:off x="213294" y="908720"/>
            <a:ext cx="1919821" cy="276999"/>
          </a:xfrm>
          <a:prstGeom prst="rect">
            <a:avLst/>
          </a:prstGeom>
          <a:noFill/>
        </p:spPr>
        <p:txBody>
          <a:bodyPr wrap="none" rtlCol="0">
            <a:spAutoFit/>
          </a:bodyPr>
          <a:lstStyle/>
          <a:p>
            <a:r>
              <a:rPr lang="en-US" sz="1200" b="1" dirty="0"/>
              <a:t>Average number of bidders</a:t>
            </a:r>
            <a:endParaRPr lang="en-GB" sz="1200" b="1" dirty="0"/>
          </a:p>
        </p:txBody>
      </p:sp>
      <p:sp>
        <p:nvSpPr>
          <p:cNvPr id="13" name="TextBox 12">
            <a:extLst>
              <a:ext uri="{FF2B5EF4-FFF2-40B4-BE49-F238E27FC236}">
                <a16:creationId xmlns:a16="http://schemas.microsoft.com/office/drawing/2014/main" id="{EEDC8A94-3B08-442C-961B-BE9B82E4C2FD}"/>
              </a:ext>
            </a:extLst>
          </p:cNvPr>
          <p:cNvSpPr txBox="1"/>
          <p:nvPr/>
        </p:nvSpPr>
        <p:spPr>
          <a:xfrm>
            <a:off x="5882065" y="4752341"/>
            <a:ext cx="2866399" cy="1725326"/>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tIns="72000" bIns="72000" rtlCol="0">
            <a:spAutoFit/>
          </a:bodyPr>
          <a:lstStyle/>
          <a:p>
            <a:pPr>
              <a:lnSpc>
                <a:spcPts val="1600"/>
              </a:lnSpc>
            </a:pPr>
            <a:r>
              <a:rPr lang="en-US" sz="1600" dirty="0"/>
              <a:t>In five countries SMEs were among the winning bidders on over 50% of tenders: Malta, Finland, Estonia, Sweden, and Slovenia  </a:t>
            </a:r>
          </a:p>
          <a:p>
            <a:r>
              <a:rPr lang="en-US" sz="1200" dirty="0"/>
              <a:t>(note: samples restricted to countries where SME participation covered 10 contracts or more) </a:t>
            </a:r>
            <a:endParaRPr lang="en-GB" sz="1200" dirty="0"/>
          </a:p>
        </p:txBody>
      </p:sp>
      <p:sp>
        <p:nvSpPr>
          <p:cNvPr id="14" name="TextBox 13">
            <a:extLst>
              <a:ext uri="{FF2B5EF4-FFF2-40B4-BE49-F238E27FC236}">
                <a16:creationId xmlns:a16="http://schemas.microsoft.com/office/drawing/2014/main" id="{5AC2449B-2B01-4704-81DD-5C5B9479CB19}"/>
              </a:ext>
            </a:extLst>
          </p:cNvPr>
          <p:cNvSpPr txBox="1"/>
          <p:nvPr/>
        </p:nvSpPr>
        <p:spPr>
          <a:xfrm>
            <a:off x="250858" y="4221088"/>
            <a:ext cx="1324593" cy="276999"/>
          </a:xfrm>
          <a:prstGeom prst="rect">
            <a:avLst/>
          </a:prstGeom>
          <a:noFill/>
        </p:spPr>
        <p:txBody>
          <a:bodyPr wrap="none" rtlCol="0">
            <a:spAutoFit/>
          </a:bodyPr>
          <a:lstStyle/>
          <a:p>
            <a:r>
              <a:rPr lang="en-US" sz="1200" b="1" dirty="0"/>
              <a:t>SME participation</a:t>
            </a:r>
            <a:endParaRPr lang="en-GB" sz="1200" b="1" dirty="0"/>
          </a:p>
        </p:txBody>
      </p:sp>
    </p:spTree>
    <p:extLst>
      <p:ext uri="{BB962C8B-B14F-4D97-AF65-F5344CB8AC3E}">
        <p14:creationId xmlns:p14="http://schemas.microsoft.com/office/powerpoint/2010/main" val="422334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9E50D1C-C0B4-449B-9D1E-08C43A2BA673}"/>
              </a:ext>
            </a:extLst>
          </p:cNvPr>
          <p:cNvSpPr>
            <a:spLocks noGrp="1"/>
          </p:cNvSpPr>
          <p:nvPr>
            <p:ph type="sldNum" sz="quarter" idx="12"/>
          </p:nvPr>
        </p:nvSpPr>
        <p:spPr>
          <a:xfrm>
            <a:off x="213294" y="6525344"/>
            <a:ext cx="476624" cy="263696"/>
          </a:xfrm>
        </p:spPr>
        <p:txBody>
          <a:bodyPr wrap="none" anchor="b">
            <a:normAutofit/>
          </a:bodyPr>
          <a:lstStyle/>
          <a:p>
            <a:pPr>
              <a:spcAft>
                <a:spcPts val="600"/>
              </a:spcAft>
            </a:pPr>
            <a:fld id="{5ACC0D55-315E-4238-8202-58A80C830F0F}" type="slidenum">
              <a:rPr lang="en-GB" smtClean="0"/>
              <a:pPr>
                <a:spcAft>
                  <a:spcPts val="600"/>
                </a:spcAft>
              </a:pPr>
              <a:t>13</a:t>
            </a:fld>
            <a:endParaRPr lang="en-GB"/>
          </a:p>
        </p:txBody>
      </p:sp>
      <p:sp>
        <p:nvSpPr>
          <p:cNvPr id="17" name="TextBox 16">
            <a:extLst>
              <a:ext uri="{FF2B5EF4-FFF2-40B4-BE49-F238E27FC236}">
                <a16:creationId xmlns:a16="http://schemas.microsoft.com/office/drawing/2014/main" id="{50523C7D-C083-42F1-AC67-9B4DA0A07358}"/>
              </a:ext>
            </a:extLst>
          </p:cNvPr>
          <p:cNvSpPr txBox="1"/>
          <p:nvPr/>
        </p:nvSpPr>
        <p:spPr>
          <a:xfrm>
            <a:off x="628451" y="1032062"/>
            <a:ext cx="7887098" cy="784830"/>
          </a:xfrm>
          <a:prstGeom prst="rect">
            <a:avLst/>
          </a:prstGeom>
          <a:gradFill>
            <a:gsLst>
              <a:gs pos="0">
                <a:schemeClr val="accent2">
                  <a:hueOff val="0"/>
                  <a:satOff val="0"/>
                  <a:lumOff val="0"/>
                  <a:alphaOff val="0"/>
                  <a:tint val="43000"/>
                  <a:satMod val="165000"/>
                </a:schemeClr>
              </a:gs>
              <a:gs pos="55000">
                <a:schemeClr val="tx1">
                  <a:lumMod val="20000"/>
                  <a:lumOff val="80000"/>
                </a:schemeClr>
              </a:gs>
              <a:gs pos="100000">
                <a:schemeClr val="accent2">
                  <a:lumMod val="40000"/>
                  <a:lumOff val="60000"/>
                </a:schemeClr>
              </a:gs>
            </a:gsLst>
            <a:path path="circle">
              <a:fillToRect l="-40000" t="-90000" r="140000" b="190000"/>
            </a:path>
          </a:gradFill>
        </p:spPr>
        <p:txBody>
          <a:bodyPr wrap="square">
            <a:spAutoFit/>
          </a:bodyPr>
          <a:lstStyle/>
          <a:p>
            <a:pPr>
              <a:lnSpc>
                <a:spcPts val="1800"/>
              </a:lnSpc>
            </a:pPr>
            <a:r>
              <a:rPr lang="en-GB" sz="1600" dirty="0"/>
              <a:t>Objective: </a:t>
            </a:r>
            <a:r>
              <a:rPr lang="en-GB" sz="1600" b="1" dirty="0"/>
              <a:t>illustrate the use </a:t>
            </a:r>
            <a:r>
              <a:rPr lang="en-GB" sz="1600" dirty="0"/>
              <a:t>of the Concessions Directive and </a:t>
            </a:r>
            <a:r>
              <a:rPr lang="en-GB" sz="1600" b="1" dirty="0"/>
              <a:t>associated instruments</a:t>
            </a:r>
            <a:r>
              <a:rPr lang="en-GB" sz="1600" dirty="0"/>
              <a:t>, </a:t>
            </a:r>
            <a:r>
              <a:rPr lang="en-GB" sz="1600" b="1" dirty="0"/>
              <a:t>supporting procedures </a:t>
            </a:r>
            <a:r>
              <a:rPr lang="en-GB" sz="1600" dirty="0"/>
              <a:t>for awarding of concession contracts and </a:t>
            </a:r>
            <a:r>
              <a:rPr lang="en-GB" sz="1600" b="1" dirty="0"/>
              <a:t>specific examples </a:t>
            </a:r>
            <a:r>
              <a:rPr lang="en-GB" sz="1600" dirty="0"/>
              <a:t>of good and bad practices</a:t>
            </a:r>
          </a:p>
        </p:txBody>
      </p:sp>
      <p:sp>
        <p:nvSpPr>
          <p:cNvPr id="18" name="TextBox 17">
            <a:extLst>
              <a:ext uri="{FF2B5EF4-FFF2-40B4-BE49-F238E27FC236}">
                <a16:creationId xmlns:a16="http://schemas.microsoft.com/office/drawing/2014/main" id="{41F9B8D0-292A-4A42-B0CD-7AEAD24F150A}"/>
              </a:ext>
            </a:extLst>
          </p:cNvPr>
          <p:cNvSpPr txBox="1"/>
          <p:nvPr/>
        </p:nvSpPr>
        <p:spPr>
          <a:xfrm>
            <a:off x="3644877" y="2254133"/>
            <a:ext cx="5325124" cy="1326261"/>
          </a:xfrm>
          <a:prstGeom prst="rect">
            <a:avLst/>
          </a:prstGeom>
          <a:solidFill>
            <a:schemeClr val="accent5">
              <a:lumMod val="20000"/>
              <a:lumOff val="80000"/>
            </a:schemeClr>
          </a:solidFill>
          <a:effectLst/>
        </p:spPr>
        <p:txBody>
          <a:bodyPr wrap="square">
            <a:spAutoFit/>
          </a:bodyPr>
          <a:lstStyle/>
          <a:p>
            <a:pPr marL="342900" lvl="0" indent="-342900">
              <a:lnSpc>
                <a:spcPts val="1600"/>
              </a:lnSpc>
              <a:buFont typeface="+mj-lt"/>
              <a:buAutoNum type="arabicPeriod"/>
            </a:pPr>
            <a:r>
              <a:rPr lang="en-GB" sz="1600" dirty="0"/>
              <a:t>Guidance accompanying the national implementations</a:t>
            </a:r>
            <a:endParaRPr lang="en-US" sz="1600" dirty="0"/>
          </a:p>
          <a:p>
            <a:pPr marL="342900" lvl="0" indent="-342900">
              <a:lnSpc>
                <a:spcPts val="1600"/>
              </a:lnSpc>
              <a:buFont typeface="+mj-lt"/>
              <a:buAutoNum type="arabicPeriod"/>
            </a:pPr>
            <a:r>
              <a:rPr lang="en-GB" sz="1600" dirty="0"/>
              <a:t>The role of specialised entities</a:t>
            </a:r>
            <a:endParaRPr lang="en-US" sz="1600" dirty="0"/>
          </a:p>
          <a:p>
            <a:pPr marL="342900" lvl="0" indent="-342900">
              <a:lnSpc>
                <a:spcPts val="1600"/>
              </a:lnSpc>
              <a:buFont typeface="+mj-lt"/>
              <a:buAutoNum type="arabicPeriod"/>
            </a:pPr>
            <a:r>
              <a:rPr lang="en-GB" sz="1600" dirty="0"/>
              <a:t>The practice of ‘market sounding’ </a:t>
            </a:r>
            <a:endParaRPr lang="en-US" sz="1600" dirty="0"/>
          </a:p>
          <a:p>
            <a:pPr marL="342900" lvl="0" indent="-342900">
              <a:lnSpc>
                <a:spcPts val="1600"/>
              </a:lnSpc>
              <a:buFont typeface="+mj-lt"/>
              <a:buAutoNum type="arabicPeriod"/>
            </a:pPr>
            <a:r>
              <a:rPr lang="en-GB" sz="1600" dirty="0"/>
              <a:t>Online publication initiatives </a:t>
            </a:r>
            <a:endParaRPr lang="en-US" sz="1600" dirty="0"/>
          </a:p>
          <a:p>
            <a:pPr marL="342900" lvl="0" indent="-342900">
              <a:lnSpc>
                <a:spcPts val="1600"/>
              </a:lnSpc>
              <a:buFont typeface="+mj-lt"/>
              <a:buAutoNum type="arabicPeriod"/>
            </a:pPr>
            <a:r>
              <a:rPr lang="en-GB" sz="1600" dirty="0"/>
              <a:t>Risk identification, assessment and allocation</a:t>
            </a:r>
            <a:endParaRPr lang="en-US" sz="1600" dirty="0"/>
          </a:p>
          <a:p>
            <a:pPr marL="342900" lvl="0" indent="-342900">
              <a:lnSpc>
                <a:spcPts val="1600"/>
              </a:lnSpc>
              <a:buFont typeface="+mj-lt"/>
              <a:buAutoNum type="arabicPeriod"/>
            </a:pPr>
            <a:r>
              <a:rPr lang="en-GB" sz="1600" dirty="0"/>
              <a:t>Rules and guidance on the use of contract modifications</a:t>
            </a:r>
          </a:p>
        </p:txBody>
      </p:sp>
      <p:grpSp>
        <p:nvGrpSpPr>
          <p:cNvPr id="19" name="Group 18">
            <a:extLst>
              <a:ext uri="{FF2B5EF4-FFF2-40B4-BE49-F238E27FC236}">
                <a16:creationId xmlns:a16="http://schemas.microsoft.com/office/drawing/2014/main" id="{AB6388CA-1E66-4387-877E-F6ECFB427A38}"/>
              </a:ext>
            </a:extLst>
          </p:cNvPr>
          <p:cNvGrpSpPr/>
          <p:nvPr/>
        </p:nvGrpSpPr>
        <p:grpSpPr>
          <a:xfrm>
            <a:off x="68655" y="2151254"/>
            <a:ext cx="3480691" cy="1637786"/>
            <a:chOff x="0" y="220401"/>
            <a:chExt cx="4284712" cy="1521627"/>
          </a:xfrm>
        </p:grpSpPr>
        <p:sp>
          <p:nvSpPr>
            <p:cNvPr id="20" name="Rectangle: Rounded Corners 19">
              <a:extLst>
                <a:ext uri="{FF2B5EF4-FFF2-40B4-BE49-F238E27FC236}">
                  <a16:creationId xmlns:a16="http://schemas.microsoft.com/office/drawing/2014/main" id="{3CCE6058-2661-402B-91D0-386CC74469D5}"/>
                </a:ext>
              </a:extLst>
            </p:cNvPr>
            <p:cNvSpPr/>
            <p:nvPr/>
          </p:nvSpPr>
          <p:spPr>
            <a:xfrm>
              <a:off x="0" y="220401"/>
              <a:ext cx="4284712" cy="152162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F15BCED2-50F3-4DC7-B70D-95FCF18AA06E}"/>
                </a:ext>
              </a:extLst>
            </p:cNvPr>
            <p:cNvSpPr txBox="1"/>
            <p:nvPr/>
          </p:nvSpPr>
          <p:spPr>
            <a:xfrm>
              <a:off x="148560" y="310334"/>
              <a:ext cx="4136152" cy="1431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ts val="1400"/>
                </a:lnSpc>
                <a:spcBef>
                  <a:spcPct val="0"/>
                </a:spcBef>
                <a:buNone/>
              </a:pPr>
              <a:r>
                <a:rPr lang="en-GB" sz="1400" kern="1200" dirty="0"/>
                <a:t>6 case studies illustrate ways in which national authorities have sought to </a:t>
              </a:r>
            </a:p>
            <a:p>
              <a:pPr marL="285750" lvl="0" indent="-285750" algn="l" defTabSz="666750">
                <a:lnSpc>
                  <a:spcPts val="1400"/>
                </a:lnSpc>
                <a:spcBef>
                  <a:spcPct val="0"/>
                </a:spcBef>
                <a:buFontTx/>
                <a:buChar char="-"/>
              </a:pPr>
              <a:r>
                <a:rPr lang="en-GB" sz="1400" u="sng" kern="1200" dirty="0"/>
                <a:t>support the objectives </a:t>
              </a:r>
              <a:r>
                <a:rPr lang="en-GB" sz="1400" kern="1200" dirty="0"/>
                <a:t>of the Concessions Directive </a:t>
              </a:r>
              <a:r>
                <a:rPr lang="en-GB" sz="1400" dirty="0"/>
                <a:t>and</a:t>
              </a:r>
              <a:r>
                <a:rPr lang="en-GB" sz="1400" kern="1200" dirty="0"/>
                <a:t> </a:t>
              </a:r>
            </a:p>
            <a:p>
              <a:pPr marL="285750" lvl="0" indent="-285750" defTabSz="666750">
                <a:lnSpc>
                  <a:spcPts val="1400"/>
                </a:lnSpc>
                <a:spcBef>
                  <a:spcPct val="0"/>
                </a:spcBef>
                <a:buFontTx/>
                <a:buChar char="-"/>
              </a:pPr>
              <a:r>
                <a:rPr lang="en-GB" sz="1400" u="sng" kern="1200" dirty="0"/>
                <a:t>strengthen the institutional and knowledge base </a:t>
              </a:r>
              <a:r>
                <a:rPr lang="en-GB" sz="1400" kern="1200" dirty="0"/>
                <a:t>required to achieve them.   </a:t>
              </a:r>
              <a:endParaRPr lang="en-US" sz="1400" kern="1200" dirty="0"/>
            </a:p>
          </p:txBody>
        </p:sp>
      </p:grpSp>
      <p:grpSp>
        <p:nvGrpSpPr>
          <p:cNvPr id="23" name="Group 22">
            <a:extLst>
              <a:ext uri="{FF2B5EF4-FFF2-40B4-BE49-F238E27FC236}">
                <a16:creationId xmlns:a16="http://schemas.microsoft.com/office/drawing/2014/main" id="{57C2C8C9-3F33-4C5D-9452-810BC98912A1}"/>
              </a:ext>
            </a:extLst>
          </p:cNvPr>
          <p:cNvGrpSpPr/>
          <p:nvPr/>
        </p:nvGrpSpPr>
        <p:grpSpPr>
          <a:xfrm>
            <a:off x="59031" y="4038373"/>
            <a:ext cx="3480691" cy="1293181"/>
            <a:chOff x="0" y="220401"/>
            <a:chExt cx="4284712" cy="1548764"/>
          </a:xfrm>
        </p:grpSpPr>
        <p:sp>
          <p:nvSpPr>
            <p:cNvPr id="24" name="Rectangle: Rounded Corners 23">
              <a:extLst>
                <a:ext uri="{FF2B5EF4-FFF2-40B4-BE49-F238E27FC236}">
                  <a16:creationId xmlns:a16="http://schemas.microsoft.com/office/drawing/2014/main" id="{0BEEFA34-179E-484E-BDFE-9CF670D6B1F3}"/>
                </a:ext>
              </a:extLst>
            </p:cNvPr>
            <p:cNvSpPr/>
            <p:nvPr/>
          </p:nvSpPr>
          <p:spPr>
            <a:xfrm>
              <a:off x="0" y="220401"/>
              <a:ext cx="4284712" cy="152162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angle: Rounded Corners 4">
              <a:extLst>
                <a:ext uri="{FF2B5EF4-FFF2-40B4-BE49-F238E27FC236}">
                  <a16:creationId xmlns:a16="http://schemas.microsoft.com/office/drawing/2014/main" id="{A5933DCF-FB2D-4262-B940-9D35A671C035}"/>
                </a:ext>
              </a:extLst>
            </p:cNvPr>
            <p:cNvSpPr txBox="1"/>
            <p:nvPr/>
          </p:nvSpPr>
          <p:spPr>
            <a:xfrm>
              <a:off x="112694" y="247540"/>
              <a:ext cx="4136152" cy="1521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just">
                <a:lnSpc>
                  <a:spcPts val="1400"/>
                </a:lnSpc>
                <a:spcBef>
                  <a:spcPts val="1200"/>
                </a:spcBef>
                <a:spcAft>
                  <a:spcPts val="12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2 </a:t>
              </a:r>
              <a:r>
                <a:rPr lang="en-GB" sz="1400" dirty="0"/>
                <a:t>case studies draw on </a:t>
              </a:r>
              <a:r>
                <a:rPr lang="en-GB" sz="1400" u="sng" dirty="0"/>
                <a:t>recent jurisprudence </a:t>
              </a:r>
              <a:r>
                <a:rPr lang="en-GB" sz="1400" dirty="0"/>
                <a:t>to reflect the challenges associated with the interpretation of the Directive</a:t>
              </a:r>
            </a:p>
          </p:txBody>
        </p:sp>
      </p:grpSp>
      <p:grpSp>
        <p:nvGrpSpPr>
          <p:cNvPr id="28" name="Group 27">
            <a:extLst>
              <a:ext uri="{FF2B5EF4-FFF2-40B4-BE49-F238E27FC236}">
                <a16:creationId xmlns:a16="http://schemas.microsoft.com/office/drawing/2014/main" id="{5AD4F5C5-EB8D-4EED-B558-4650493E4726}"/>
              </a:ext>
            </a:extLst>
          </p:cNvPr>
          <p:cNvGrpSpPr/>
          <p:nvPr/>
        </p:nvGrpSpPr>
        <p:grpSpPr>
          <a:xfrm>
            <a:off x="68655" y="5593315"/>
            <a:ext cx="3471067" cy="1004037"/>
            <a:chOff x="-217899" y="1013020"/>
            <a:chExt cx="4284712" cy="1808484"/>
          </a:xfrm>
        </p:grpSpPr>
        <p:sp>
          <p:nvSpPr>
            <p:cNvPr id="29" name="Rectangle: Rounded Corners 28">
              <a:extLst>
                <a:ext uri="{FF2B5EF4-FFF2-40B4-BE49-F238E27FC236}">
                  <a16:creationId xmlns:a16="http://schemas.microsoft.com/office/drawing/2014/main" id="{3AAE86F2-4A68-4D6E-AA1A-F3AC5B0EABCF}"/>
                </a:ext>
              </a:extLst>
            </p:cNvPr>
            <p:cNvSpPr/>
            <p:nvPr/>
          </p:nvSpPr>
          <p:spPr>
            <a:xfrm>
              <a:off x="-217899" y="1074150"/>
              <a:ext cx="4284712" cy="15216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ACC2322A-5E4F-4673-B55D-0FAA13D3DBF6}"/>
                </a:ext>
              </a:extLst>
            </p:cNvPr>
            <p:cNvSpPr txBox="1"/>
            <p:nvPr/>
          </p:nvSpPr>
          <p:spPr>
            <a:xfrm>
              <a:off x="-144950" y="1013020"/>
              <a:ext cx="4136152" cy="18084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just">
                <a:lnSpc>
                  <a:spcPts val="1400"/>
                </a:lnSpc>
                <a:spcBef>
                  <a:spcPts val="1200"/>
                </a:spcBef>
                <a:spcAft>
                  <a:spcPts val="1200"/>
                </a:spcAft>
              </a:pPr>
              <a:r>
                <a:rPr lang="en-GB" sz="1400" dirty="0"/>
                <a:t>2 cases look at the use of concession contracts in two particular sectors</a:t>
              </a:r>
            </a:p>
          </p:txBody>
        </p:sp>
      </p:grpSp>
      <p:sp>
        <p:nvSpPr>
          <p:cNvPr id="32" name="Title 31">
            <a:extLst>
              <a:ext uri="{FF2B5EF4-FFF2-40B4-BE49-F238E27FC236}">
                <a16:creationId xmlns:a16="http://schemas.microsoft.com/office/drawing/2014/main" id="{2081776F-BB1C-4A62-BC45-12E81C183E32}"/>
              </a:ext>
            </a:extLst>
          </p:cNvPr>
          <p:cNvSpPr>
            <a:spLocks noGrp="1"/>
          </p:cNvSpPr>
          <p:nvPr>
            <p:ph type="title"/>
          </p:nvPr>
        </p:nvSpPr>
        <p:spPr/>
        <p:txBody>
          <a:bodyPr>
            <a:normAutofit/>
          </a:bodyPr>
          <a:lstStyle/>
          <a:p>
            <a:r>
              <a:rPr lang="en-US" sz="2700" dirty="0"/>
              <a:t>Case studies - overview</a:t>
            </a:r>
            <a:endParaRPr lang="en-GB" sz="2700" dirty="0"/>
          </a:p>
        </p:txBody>
      </p:sp>
      <p:sp>
        <p:nvSpPr>
          <p:cNvPr id="15" name="TextBox 14">
            <a:extLst>
              <a:ext uri="{FF2B5EF4-FFF2-40B4-BE49-F238E27FC236}">
                <a16:creationId xmlns:a16="http://schemas.microsoft.com/office/drawing/2014/main" id="{B5AF7280-53AA-494A-8E5D-F667C7E99FE1}"/>
              </a:ext>
            </a:extLst>
          </p:cNvPr>
          <p:cNvSpPr txBox="1"/>
          <p:nvPr/>
        </p:nvSpPr>
        <p:spPr>
          <a:xfrm>
            <a:off x="3643366" y="4129107"/>
            <a:ext cx="5378552" cy="903068"/>
          </a:xfrm>
          <a:prstGeom prst="rect">
            <a:avLst/>
          </a:prstGeom>
          <a:solidFill>
            <a:schemeClr val="accent5">
              <a:lumMod val="20000"/>
              <a:lumOff val="80000"/>
            </a:schemeClr>
          </a:solidFill>
          <a:effectLst/>
        </p:spPr>
        <p:txBody>
          <a:bodyPr wrap="square">
            <a:spAutoFit/>
          </a:bodyPr>
          <a:lstStyle/>
          <a:p>
            <a:pPr>
              <a:lnSpc>
                <a:spcPts val="1500"/>
              </a:lnSpc>
              <a:tabLst>
                <a:tab pos="228600" algn="l"/>
                <a:tab pos="683895" algn="l"/>
              </a:tabLst>
            </a:pPr>
            <a:endParaRPr lang="en-GB" sz="1700" dirty="0"/>
          </a:p>
          <a:p>
            <a:pPr marL="342900" indent="-342900">
              <a:lnSpc>
                <a:spcPts val="1600"/>
              </a:lnSpc>
              <a:buFont typeface="+mj-lt"/>
              <a:buAutoNum type="arabicPeriod" startAt="7"/>
              <a:tabLst>
                <a:tab pos="228600" algn="l"/>
                <a:tab pos="683895" algn="l"/>
              </a:tabLst>
            </a:pPr>
            <a:r>
              <a:rPr lang="en-GB" sz="1600" dirty="0"/>
              <a:t>Case law examples: the definition of concession contracts</a:t>
            </a:r>
          </a:p>
          <a:p>
            <a:pPr marL="342900" indent="-342900">
              <a:lnSpc>
                <a:spcPts val="1600"/>
              </a:lnSpc>
              <a:buFont typeface="+mj-lt"/>
              <a:buAutoNum type="arabicPeriod" startAt="7"/>
              <a:tabLst>
                <a:tab pos="228600" algn="l"/>
                <a:tab pos="683895" algn="l"/>
              </a:tabLst>
            </a:pPr>
            <a:r>
              <a:rPr lang="en-GB" sz="1600" dirty="0"/>
              <a:t>Case law examples: calculation of the value of concession contracts</a:t>
            </a:r>
          </a:p>
        </p:txBody>
      </p:sp>
      <p:sp>
        <p:nvSpPr>
          <p:cNvPr id="16" name="TextBox 15">
            <a:extLst>
              <a:ext uri="{FF2B5EF4-FFF2-40B4-BE49-F238E27FC236}">
                <a16:creationId xmlns:a16="http://schemas.microsoft.com/office/drawing/2014/main" id="{287982D0-F3B4-4831-A074-C2B74FC3CA80}"/>
              </a:ext>
            </a:extLst>
          </p:cNvPr>
          <p:cNvSpPr txBox="1"/>
          <p:nvPr/>
        </p:nvSpPr>
        <p:spPr>
          <a:xfrm>
            <a:off x="3634900" y="5701430"/>
            <a:ext cx="5395484" cy="714170"/>
          </a:xfrm>
          <a:prstGeom prst="rect">
            <a:avLst/>
          </a:prstGeom>
          <a:solidFill>
            <a:schemeClr val="accent5">
              <a:lumMod val="20000"/>
              <a:lumOff val="80000"/>
            </a:schemeClr>
          </a:solidFill>
          <a:effectLst/>
        </p:spPr>
        <p:txBody>
          <a:bodyPr wrap="square">
            <a:spAutoFit/>
          </a:bodyPr>
          <a:lstStyle/>
          <a:p>
            <a:pPr marL="342900" indent="-342900">
              <a:lnSpc>
                <a:spcPts val="1600"/>
              </a:lnSpc>
              <a:buFont typeface="+mj-lt"/>
              <a:buAutoNum type="arabicPeriod" startAt="9"/>
              <a:tabLst>
                <a:tab pos="228600" algn="l"/>
                <a:tab pos="683895" algn="l"/>
              </a:tabLst>
            </a:pPr>
            <a:r>
              <a:rPr lang="en-GB" sz="1600" dirty="0"/>
              <a:t>The use of concession contracts in road concessions</a:t>
            </a:r>
          </a:p>
          <a:p>
            <a:pPr marL="342900" indent="-342900">
              <a:lnSpc>
                <a:spcPts val="1600"/>
              </a:lnSpc>
              <a:buFont typeface="+mj-lt"/>
              <a:buAutoNum type="arabicPeriod" startAt="9"/>
              <a:tabLst>
                <a:tab pos="228600" algn="l"/>
                <a:tab pos="683895" algn="l"/>
              </a:tabLst>
            </a:pPr>
            <a:r>
              <a:rPr lang="en-GB" sz="1600" dirty="0"/>
              <a:t>The use of concession contracts in the sector of offshore wind </a:t>
            </a:r>
            <a:endParaRPr lang="en-US" sz="1600" dirty="0"/>
          </a:p>
        </p:txBody>
      </p:sp>
    </p:spTree>
    <p:extLst>
      <p:ext uri="{BB962C8B-B14F-4D97-AF65-F5344CB8AC3E}">
        <p14:creationId xmlns:p14="http://schemas.microsoft.com/office/powerpoint/2010/main" val="4180837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3BA5C97-09B4-4336-9966-A0314C42175F}"/>
              </a:ext>
            </a:extLst>
          </p:cNvPr>
          <p:cNvSpPr>
            <a:spLocks noGrp="1"/>
          </p:cNvSpPr>
          <p:nvPr>
            <p:ph type="body" idx="1"/>
          </p:nvPr>
        </p:nvSpPr>
        <p:spPr>
          <a:xfrm>
            <a:off x="214282" y="980728"/>
            <a:ext cx="4285710" cy="864096"/>
          </a:xfrm>
        </p:spPr>
        <p:txBody>
          <a:bodyPr/>
          <a:lstStyle/>
          <a:p>
            <a:r>
              <a:rPr lang="en-US" dirty="0"/>
              <a:t>Measures supporting the objectives of the Directive</a:t>
            </a:r>
          </a:p>
        </p:txBody>
      </p:sp>
      <p:sp>
        <p:nvSpPr>
          <p:cNvPr id="13" name="Text Placeholder 2">
            <a:extLst>
              <a:ext uri="{FF2B5EF4-FFF2-40B4-BE49-F238E27FC236}">
                <a16:creationId xmlns:a16="http://schemas.microsoft.com/office/drawing/2014/main" id="{826FA603-2E7A-41B1-B705-9A8E5FA84A77}"/>
              </a:ext>
            </a:extLst>
          </p:cNvPr>
          <p:cNvSpPr>
            <a:spLocks noGrp="1"/>
          </p:cNvSpPr>
          <p:nvPr>
            <p:ph type="body" sz="half" idx="3"/>
          </p:nvPr>
        </p:nvSpPr>
        <p:spPr>
          <a:xfrm>
            <a:off x="4640108" y="980728"/>
            <a:ext cx="4286280" cy="864096"/>
          </a:xfrm>
        </p:spPr>
        <p:txBody>
          <a:bodyPr/>
          <a:lstStyle/>
          <a:p>
            <a:r>
              <a:rPr lang="en-US" sz="2000" dirty="0">
                <a:effectLst/>
              </a:rPr>
              <a:t>Some limitations</a:t>
            </a:r>
          </a:p>
          <a:p>
            <a:endParaRPr lang="en-US" dirty="0"/>
          </a:p>
        </p:txBody>
      </p:sp>
      <p:sp>
        <p:nvSpPr>
          <p:cNvPr id="3" name="Content Placeholder 2">
            <a:extLst>
              <a:ext uri="{FF2B5EF4-FFF2-40B4-BE49-F238E27FC236}">
                <a16:creationId xmlns:a16="http://schemas.microsoft.com/office/drawing/2014/main" id="{F02ADEF6-759C-4737-BD8B-F1606A75E413}"/>
              </a:ext>
            </a:extLst>
          </p:cNvPr>
          <p:cNvSpPr>
            <a:spLocks noGrp="1"/>
          </p:cNvSpPr>
          <p:nvPr>
            <p:ph sz="quarter" idx="2"/>
          </p:nvPr>
        </p:nvSpPr>
        <p:spPr>
          <a:xfrm>
            <a:off x="4648690" y="1860972"/>
            <a:ext cx="4277698" cy="4968552"/>
          </a:xfrm>
          <a:solidFill>
            <a:srgbClr val="F9F5DB"/>
          </a:solidFill>
        </p:spPr>
        <p:txBody>
          <a:bodyPr vert="horz" lIns="0" tIns="0" rIns="108000" bIns="0">
            <a:normAutofit/>
          </a:bodyPr>
          <a:lstStyle/>
          <a:p>
            <a:pPr marL="342900" lvl="0" indent="-342900" algn="just">
              <a:lnSpc>
                <a:spcPct val="90000"/>
              </a:lnSpc>
              <a:spcBef>
                <a:spcPts val="300"/>
              </a:spcBef>
              <a:spcAft>
                <a:spcPts val="300"/>
              </a:spcAft>
              <a:buSzPct val="120000"/>
              <a:tabLst>
                <a:tab pos="504190" algn="l"/>
              </a:tabLst>
            </a:pPr>
            <a:endParaRPr lang="en-GB" sz="1600" dirty="0"/>
          </a:p>
          <a:p>
            <a:pPr marL="342900" lvl="0" indent="-342900" algn="just">
              <a:lnSpc>
                <a:spcPct val="90000"/>
              </a:lnSpc>
              <a:spcBef>
                <a:spcPts val="300"/>
              </a:spcBef>
              <a:spcAft>
                <a:spcPts val="300"/>
              </a:spcAft>
              <a:buSzPct val="120000"/>
              <a:tabLst>
                <a:tab pos="504190" algn="l"/>
              </a:tabLst>
            </a:pPr>
            <a:r>
              <a:rPr lang="en-GB" sz="1500" dirty="0"/>
              <a:t>The Specialised entities, for the most part, have quite narrow mandates. Their responsibilities generally exclude provision of technical support in implementation of concession projects and oversight responsibility over the implementation of these contracts </a:t>
            </a:r>
          </a:p>
          <a:p>
            <a:pPr marL="342900" lvl="0" indent="-342900" algn="just">
              <a:lnSpc>
                <a:spcPct val="90000"/>
              </a:lnSpc>
              <a:spcBef>
                <a:spcPts val="300"/>
              </a:spcBef>
              <a:spcAft>
                <a:spcPts val="300"/>
              </a:spcAft>
              <a:buSzPct val="120000"/>
              <a:tabLst>
                <a:tab pos="504190" algn="l"/>
              </a:tabLst>
            </a:pPr>
            <a:r>
              <a:rPr lang="en-GB" sz="1500" dirty="0"/>
              <a:t>The practice market sounding is rarely ‘recommended’ nor, for the most part, is any detailed guidance provided on how to perform it.</a:t>
            </a:r>
          </a:p>
          <a:p>
            <a:pPr marL="342900" lvl="0" indent="-342900" algn="just">
              <a:lnSpc>
                <a:spcPct val="90000"/>
              </a:lnSpc>
              <a:spcBef>
                <a:spcPts val="300"/>
              </a:spcBef>
              <a:spcAft>
                <a:spcPts val="300"/>
              </a:spcAft>
              <a:buSzPct val="120000"/>
              <a:tabLst>
                <a:tab pos="504190" algn="l"/>
              </a:tabLst>
            </a:pPr>
            <a:r>
              <a:rPr lang="en-GB" sz="1500" dirty="0"/>
              <a:t>On the aspect of risk, only very few countries have concrete requirements and methodological guidance such as on developing a risk matrix. Even fewer countries have any requirements or guidance on risk management/prevention/mitigation measures. </a:t>
            </a:r>
          </a:p>
          <a:p>
            <a:pPr marL="342900" lvl="0" indent="-342900" algn="just">
              <a:lnSpc>
                <a:spcPct val="90000"/>
              </a:lnSpc>
              <a:spcBef>
                <a:spcPts val="300"/>
              </a:spcBef>
              <a:spcAft>
                <a:spcPts val="300"/>
              </a:spcAft>
              <a:buSzPct val="120000"/>
              <a:tabLst>
                <a:tab pos="504190" algn="l"/>
              </a:tabLst>
            </a:pPr>
            <a:r>
              <a:rPr lang="en-GB" sz="1500" dirty="0"/>
              <a:t>On the use of modifications, detailed guidance and practical examples ought to be more widespread.</a:t>
            </a:r>
          </a:p>
        </p:txBody>
      </p:sp>
      <p:sp>
        <p:nvSpPr>
          <p:cNvPr id="6" name="Content Placeholder 2">
            <a:extLst>
              <a:ext uri="{FF2B5EF4-FFF2-40B4-BE49-F238E27FC236}">
                <a16:creationId xmlns:a16="http://schemas.microsoft.com/office/drawing/2014/main" id="{0248326F-853E-4B8B-A1AA-01C0E5287B9F}"/>
              </a:ext>
            </a:extLst>
          </p:cNvPr>
          <p:cNvSpPr txBox="1">
            <a:spLocks/>
          </p:cNvSpPr>
          <p:nvPr/>
        </p:nvSpPr>
        <p:spPr>
          <a:xfrm>
            <a:off x="209600" y="1840260"/>
            <a:ext cx="4286280" cy="4968552"/>
          </a:xfrm>
          <a:prstGeom prst="rect">
            <a:avLst/>
          </a:prstGeom>
          <a:solidFill>
            <a:srgbClr val="C3E1AD"/>
          </a:solidFill>
        </p:spPr>
        <p:txBody>
          <a:bodyPr vert="horz" lIns="0" tIns="0" rIns="108000" bIns="0">
            <a:normAutofit fontScale="92500" lnSpcReduction="20000"/>
          </a:bodyPr>
          <a:lst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90000"/>
              </a:lnSpc>
              <a:spcAft>
                <a:spcPts val="600"/>
              </a:spcAft>
              <a:buSzPct val="126000"/>
            </a:pPr>
            <a:endParaRPr lang="en-GB" sz="1700" dirty="0"/>
          </a:p>
          <a:p>
            <a:pPr marL="285750" lvl="0" indent="-285750" algn="just">
              <a:spcBef>
                <a:spcPts val="300"/>
              </a:spcBef>
              <a:spcAft>
                <a:spcPts val="300"/>
              </a:spcAft>
              <a:buClr>
                <a:srgbClr val="06357A"/>
              </a:buClr>
              <a:buSzPct val="120000"/>
              <a:tabLst>
                <a:tab pos="504190" algn="l"/>
              </a:tabLst>
            </a:pPr>
            <a:r>
              <a:rPr lang="en-GB" sz="1600" dirty="0">
                <a:effectLst/>
                <a:latin typeface="Calibri" panose="020F0502020204030204" pitchFamily="34" charset="0"/>
                <a:ea typeface="Calibri" panose="020F0502020204030204" pitchFamily="34" charset="0"/>
                <a:cs typeface="Times New Roman" panose="02020603050405020304" pitchFamily="18" charset="0"/>
              </a:rPr>
              <a:t>National authorities providing very detailed guidelines covering multiple aspects of procurement of concession contracts, in an array of formats, including concrete examples </a:t>
            </a:r>
          </a:p>
          <a:p>
            <a:pPr marL="285750" lvl="0" indent="-285750" algn="just">
              <a:spcBef>
                <a:spcPts val="300"/>
              </a:spcBef>
              <a:spcAft>
                <a:spcPts val="300"/>
              </a:spcAft>
              <a:buClr>
                <a:srgbClr val="06357A"/>
              </a:buClr>
              <a:buSzPct val="120000"/>
              <a:tabLst>
                <a:tab pos="504190" algn="l"/>
              </a:tabLst>
            </a:pPr>
            <a:r>
              <a:rPr lang="en-GB" sz="1600" dirty="0">
                <a:effectLst/>
                <a:latin typeface="Calibri" panose="020F0502020204030204" pitchFamily="34" charset="0"/>
                <a:ea typeface="Calibri" panose="020F0502020204030204" pitchFamily="34" charset="0"/>
                <a:cs typeface="Times New Roman" panose="02020603050405020304" pitchFamily="18" charset="0"/>
              </a:rPr>
              <a:t>Widespread establishment of specialised entities with responsibilities over concessions regulation and policy guidance and over concessions capacity building</a:t>
            </a:r>
          </a:p>
          <a:p>
            <a:pPr marL="285750" lvl="0" indent="-285750" algn="just">
              <a:spcBef>
                <a:spcPts val="300"/>
              </a:spcBef>
              <a:spcAft>
                <a:spcPts val="300"/>
              </a:spcAft>
              <a:buClr>
                <a:srgbClr val="06357A"/>
              </a:buClr>
              <a:buSzPct val="120000"/>
              <a:tabLst>
                <a:tab pos="504190" algn="l"/>
              </a:tabLst>
            </a:pPr>
            <a:r>
              <a:rPr lang="en-GB" sz="1600" dirty="0">
                <a:effectLst/>
                <a:latin typeface="Calibri" panose="020F0502020204030204" pitchFamily="34" charset="0"/>
                <a:ea typeface="Calibri" panose="020F0502020204030204" pitchFamily="34" charset="0"/>
                <a:cs typeface="Times New Roman" panose="02020603050405020304" pitchFamily="18" charset="0"/>
              </a:rPr>
              <a:t>Guidance </a:t>
            </a:r>
            <a:r>
              <a:rPr lang="en-GB" sz="1600" dirty="0">
                <a:cs typeface="Times New Roman" panose="02020603050405020304" pitchFamily="18" charset="0"/>
              </a:rPr>
              <a:t>on the performance of market analyses (‘market sounding’), to assess private sector’s potential interest and capacity, prior to initiation of the awarding procedure?</a:t>
            </a:r>
          </a:p>
          <a:p>
            <a:pPr marL="285750" lvl="0" indent="-285750" algn="just">
              <a:spcBef>
                <a:spcPts val="300"/>
              </a:spcBef>
              <a:spcAft>
                <a:spcPts val="300"/>
              </a:spcAft>
              <a:buClr>
                <a:srgbClr val="06357A"/>
              </a:buClr>
              <a:buSzPct val="120000"/>
              <a:tabLst>
                <a:tab pos="504190" algn="l"/>
              </a:tabLst>
            </a:pPr>
            <a:r>
              <a:rPr lang="en-GB" sz="1600" dirty="0">
                <a:effectLst/>
                <a:latin typeface="Calibri" panose="020F0502020204030204" pitchFamily="34" charset="0"/>
                <a:ea typeface="Calibri" panose="020F0502020204030204" pitchFamily="34" charset="0"/>
                <a:cs typeface="Times New Roman" panose="02020603050405020304" pitchFamily="18" charset="0"/>
              </a:rPr>
              <a:t>A wealth of transparency and publication initiatives across most countries, with national online platforms where concession notices and documentation can be viewed consistently offered</a:t>
            </a:r>
          </a:p>
          <a:p>
            <a:pPr marL="285750" lvl="0" indent="-285750" algn="just">
              <a:spcBef>
                <a:spcPts val="300"/>
              </a:spcBef>
              <a:spcAft>
                <a:spcPts val="300"/>
              </a:spcAft>
              <a:buClr>
                <a:srgbClr val="06357A"/>
              </a:buClr>
              <a:buSzPct val="120000"/>
              <a:tabLst>
                <a:tab pos="504190" algn="l"/>
              </a:tabLst>
            </a:pPr>
            <a:r>
              <a:rPr lang="en-GB" sz="1600" dirty="0">
                <a:effectLst/>
                <a:latin typeface="Calibri" panose="020F0502020204030204" pitchFamily="34" charset="0"/>
                <a:ea typeface="Calibri" panose="020F0502020204030204" pitchFamily="34" charset="0"/>
                <a:cs typeface="Times New Roman" panose="02020603050405020304" pitchFamily="18" charset="0"/>
              </a:rPr>
              <a:t>Explicit requirements as well as methodology guidance on risk identification, assessment and allocation</a:t>
            </a:r>
          </a:p>
          <a:p>
            <a:pPr marL="285750" lvl="0" indent="-285750" algn="just">
              <a:spcBef>
                <a:spcPts val="300"/>
              </a:spcBef>
              <a:spcAft>
                <a:spcPts val="300"/>
              </a:spcAft>
              <a:buClr>
                <a:srgbClr val="06357A"/>
              </a:buClr>
              <a:buSzPct val="120000"/>
              <a:tabLst>
                <a:tab pos="504190" algn="l"/>
              </a:tabLst>
            </a:pPr>
            <a:r>
              <a:rPr lang="en-GB" sz="1600" dirty="0">
                <a:effectLst/>
                <a:latin typeface="Calibri" panose="020F0502020204030204" pitchFamily="34" charset="0"/>
                <a:ea typeface="Calibri" panose="020F0502020204030204" pitchFamily="34" charset="0"/>
                <a:cs typeface="Times New Roman" panose="02020603050405020304" pitchFamily="18" charset="0"/>
              </a:rPr>
              <a:t>Additional scrutiny on the use of contract modifications</a:t>
            </a:r>
          </a:p>
        </p:txBody>
      </p:sp>
      <p:sp>
        <p:nvSpPr>
          <p:cNvPr id="5" name="Slide Number Placeholder 4">
            <a:extLst>
              <a:ext uri="{FF2B5EF4-FFF2-40B4-BE49-F238E27FC236}">
                <a16:creationId xmlns:a16="http://schemas.microsoft.com/office/drawing/2014/main" id="{79E50D1C-C0B4-449B-9D1E-08C43A2BA673}"/>
              </a:ext>
            </a:extLst>
          </p:cNvPr>
          <p:cNvSpPr>
            <a:spLocks noGrp="1"/>
          </p:cNvSpPr>
          <p:nvPr>
            <p:ph type="sldNum" sz="quarter" idx="13"/>
          </p:nvPr>
        </p:nvSpPr>
        <p:spPr>
          <a:xfrm>
            <a:off x="209600" y="6525344"/>
            <a:ext cx="473968" cy="264458"/>
          </a:xfrm>
        </p:spPr>
        <p:txBody>
          <a:bodyPr vert="horz" wrap="none" lIns="0" tIns="0" rIns="0" bIns="0" anchor="b">
            <a:normAutofit/>
          </a:bodyPr>
          <a:lstStyle/>
          <a:p>
            <a:pPr>
              <a:spcAft>
                <a:spcPts val="600"/>
              </a:spcAft>
            </a:pPr>
            <a:fld id="{5ACC0D55-315E-4238-8202-58A80C830F0F}" type="slidenum">
              <a:rPr lang="en-GB" smtClean="0"/>
              <a:pPr>
                <a:spcAft>
                  <a:spcPts val="600"/>
                </a:spcAft>
              </a:pPr>
              <a:t>14</a:t>
            </a:fld>
            <a:endParaRPr lang="en-GB"/>
          </a:p>
        </p:txBody>
      </p:sp>
      <p:sp>
        <p:nvSpPr>
          <p:cNvPr id="2" name="Title 1">
            <a:extLst>
              <a:ext uri="{FF2B5EF4-FFF2-40B4-BE49-F238E27FC236}">
                <a16:creationId xmlns:a16="http://schemas.microsoft.com/office/drawing/2014/main" id="{0AB5F974-51F3-46CC-A15E-F288EB9ADD54}"/>
              </a:ext>
            </a:extLst>
          </p:cNvPr>
          <p:cNvSpPr>
            <a:spLocks noGrp="1"/>
          </p:cNvSpPr>
          <p:nvPr>
            <p:ph type="title"/>
          </p:nvPr>
        </p:nvSpPr>
        <p:spPr>
          <a:xfrm>
            <a:off x="214282" y="116632"/>
            <a:ext cx="7166030" cy="792088"/>
          </a:xfrm>
        </p:spPr>
        <p:txBody>
          <a:bodyPr vert="horz" lIns="0" tIns="0" rIns="0" bIns="0" anchor="ctr">
            <a:normAutofit fontScale="90000"/>
          </a:bodyPr>
          <a:lstStyle/>
          <a:p>
            <a:r>
              <a:rPr kumimoji="0" lang="en-US" b="1" kern="1200" dirty="0">
                <a:latin typeface="Calibri" pitchFamily="34" charset="0"/>
                <a:ea typeface="+mj-ea"/>
                <a:cs typeface="+mj-cs"/>
              </a:rPr>
              <a:t>Case studies – conclusions – support measures</a:t>
            </a:r>
          </a:p>
        </p:txBody>
      </p:sp>
    </p:spTree>
    <p:extLst>
      <p:ext uri="{BB962C8B-B14F-4D97-AF65-F5344CB8AC3E}">
        <p14:creationId xmlns:p14="http://schemas.microsoft.com/office/powerpoint/2010/main" val="4102184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F974-51F3-46CC-A15E-F288EB9ADD54}"/>
              </a:ext>
            </a:extLst>
          </p:cNvPr>
          <p:cNvSpPr>
            <a:spLocks noGrp="1"/>
          </p:cNvSpPr>
          <p:nvPr>
            <p:ph type="title"/>
          </p:nvPr>
        </p:nvSpPr>
        <p:spPr>
          <a:xfrm>
            <a:off x="214282" y="116632"/>
            <a:ext cx="7166030" cy="792088"/>
          </a:xfrm>
        </p:spPr>
        <p:txBody>
          <a:bodyPr anchor="ctr">
            <a:normAutofit/>
          </a:bodyPr>
          <a:lstStyle/>
          <a:p>
            <a:r>
              <a:rPr lang="en-US" sz="2700" dirty="0"/>
              <a:t>Case studies – conclusions – case law </a:t>
            </a:r>
            <a:endParaRPr lang="en-GB" sz="2700" dirty="0"/>
          </a:p>
        </p:txBody>
      </p:sp>
      <p:sp>
        <p:nvSpPr>
          <p:cNvPr id="5" name="Slide Number Placeholder 4">
            <a:extLst>
              <a:ext uri="{FF2B5EF4-FFF2-40B4-BE49-F238E27FC236}">
                <a16:creationId xmlns:a16="http://schemas.microsoft.com/office/drawing/2014/main" id="{79E50D1C-C0B4-449B-9D1E-08C43A2BA673}"/>
              </a:ext>
            </a:extLst>
          </p:cNvPr>
          <p:cNvSpPr>
            <a:spLocks noGrp="1"/>
          </p:cNvSpPr>
          <p:nvPr>
            <p:ph type="sldNum" sz="quarter" idx="12"/>
          </p:nvPr>
        </p:nvSpPr>
        <p:spPr>
          <a:xfrm>
            <a:off x="213294" y="6525344"/>
            <a:ext cx="476624" cy="263696"/>
          </a:xfrm>
        </p:spPr>
        <p:txBody>
          <a:bodyPr wrap="none" anchor="b">
            <a:normAutofit/>
          </a:bodyPr>
          <a:lstStyle/>
          <a:p>
            <a:pPr>
              <a:spcAft>
                <a:spcPts val="600"/>
              </a:spcAft>
            </a:pPr>
            <a:fld id="{5ACC0D55-315E-4238-8202-58A80C830F0F}" type="slidenum">
              <a:rPr lang="en-GB" smtClean="0"/>
              <a:pPr>
                <a:spcAft>
                  <a:spcPts val="600"/>
                </a:spcAft>
              </a:pPr>
              <a:t>15</a:t>
            </a:fld>
            <a:endParaRPr lang="en-GB"/>
          </a:p>
        </p:txBody>
      </p:sp>
      <p:graphicFrame>
        <p:nvGraphicFramePr>
          <p:cNvPr id="7" name="Content Placeholder 2">
            <a:extLst>
              <a:ext uri="{FF2B5EF4-FFF2-40B4-BE49-F238E27FC236}">
                <a16:creationId xmlns:a16="http://schemas.microsoft.com/office/drawing/2014/main" id="{585D9F32-4930-4534-9512-8321865CA97B}"/>
              </a:ext>
            </a:extLst>
          </p:cNvPr>
          <p:cNvGraphicFramePr>
            <a:graphicFrameLocks noGrp="1"/>
          </p:cNvGraphicFramePr>
          <p:nvPr>
            <p:ph idx="1"/>
            <p:extLst>
              <p:ext uri="{D42A27DB-BD31-4B8C-83A1-F6EECF244321}">
                <p14:modId xmlns:p14="http://schemas.microsoft.com/office/powerpoint/2010/main" val="3387560296"/>
              </p:ext>
            </p:extLst>
          </p:nvPr>
        </p:nvGraphicFramePr>
        <p:xfrm>
          <a:off x="264340" y="1158964"/>
          <a:ext cx="867819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835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3BA5C97-09B4-4336-9966-A0314C42175F}"/>
              </a:ext>
            </a:extLst>
          </p:cNvPr>
          <p:cNvSpPr>
            <a:spLocks noGrp="1"/>
          </p:cNvSpPr>
          <p:nvPr>
            <p:ph type="body" idx="1"/>
          </p:nvPr>
        </p:nvSpPr>
        <p:spPr>
          <a:xfrm>
            <a:off x="214282" y="980728"/>
            <a:ext cx="4285710" cy="792088"/>
          </a:xfrm>
        </p:spPr>
        <p:txBody>
          <a:bodyPr/>
          <a:lstStyle/>
          <a:p>
            <a:r>
              <a:rPr lang="en-US" dirty="0">
                <a:effectLst/>
              </a:rPr>
              <a:t>Road sector case study – </a:t>
            </a:r>
          </a:p>
          <a:p>
            <a:r>
              <a:rPr lang="en-US" dirty="0">
                <a:effectLst/>
              </a:rPr>
              <a:t>early contracts</a:t>
            </a:r>
          </a:p>
          <a:p>
            <a:endParaRPr lang="en-US" dirty="0"/>
          </a:p>
        </p:txBody>
      </p:sp>
      <p:sp>
        <p:nvSpPr>
          <p:cNvPr id="13" name="Text Placeholder 2">
            <a:extLst>
              <a:ext uri="{FF2B5EF4-FFF2-40B4-BE49-F238E27FC236}">
                <a16:creationId xmlns:a16="http://schemas.microsoft.com/office/drawing/2014/main" id="{826FA603-2E7A-41B1-B705-9A8E5FA84A77}"/>
              </a:ext>
            </a:extLst>
          </p:cNvPr>
          <p:cNvSpPr>
            <a:spLocks noGrp="1"/>
          </p:cNvSpPr>
          <p:nvPr>
            <p:ph type="body" sz="half" idx="3"/>
          </p:nvPr>
        </p:nvSpPr>
        <p:spPr>
          <a:xfrm>
            <a:off x="4640108" y="980728"/>
            <a:ext cx="4286280" cy="864096"/>
          </a:xfrm>
        </p:spPr>
        <p:txBody>
          <a:bodyPr/>
          <a:lstStyle/>
          <a:p>
            <a:r>
              <a:rPr lang="en-US" dirty="0">
                <a:effectLst/>
              </a:rPr>
              <a:t>Road sector case study – recent example from Norway</a:t>
            </a:r>
          </a:p>
          <a:p>
            <a:endParaRPr lang="en-US" dirty="0"/>
          </a:p>
        </p:txBody>
      </p:sp>
      <p:sp>
        <p:nvSpPr>
          <p:cNvPr id="3" name="Content Placeholder 2">
            <a:extLst>
              <a:ext uri="{FF2B5EF4-FFF2-40B4-BE49-F238E27FC236}">
                <a16:creationId xmlns:a16="http://schemas.microsoft.com/office/drawing/2014/main" id="{F02ADEF6-759C-4737-BD8B-F1606A75E413}"/>
              </a:ext>
            </a:extLst>
          </p:cNvPr>
          <p:cNvSpPr>
            <a:spLocks noGrp="1"/>
          </p:cNvSpPr>
          <p:nvPr>
            <p:ph sz="quarter" idx="2"/>
          </p:nvPr>
        </p:nvSpPr>
        <p:spPr>
          <a:xfrm>
            <a:off x="214282" y="1556792"/>
            <a:ext cx="4285710" cy="4968552"/>
          </a:xfrm>
          <a:solidFill>
            <a:srgbClr val="F9F5DB"/>
          </a:solidFill>
        </p:spPr>
        <p:txBody>
          <a:bodyPr vert="horz" lIns="0" tIns="0" rIns="72000" bIns="0">
            <a:normAutofit/>
          </a:bodyPr>
          <a:lstStyle/>
          <a:p>
            <a:pPr>
              <a:lnSpc>
                <a:spcPct val="90000"/>
              </a:lnSpc>
              <a:spcAft>
                <a:spcPts val="600"/>
              </a:spcAft>
            </a:pPr>
            <a:endParaRPr lang="en-US" sz="1600" dirty="0">
              <a:effectLst/>
            </a:endParaRPr>
          </a:p>
          <a:p>
            <a:pPr>
              <a:lnSpc>
                <a:spcPct val="90000"/>
              </a:lnSpc>
              <a:spcAft>
                <a:spcPts val="600"/>
              </a:spcAft>
            </a:pPr>
            <a:r>
              <a:rPr lang="en-US" sz="1600" dirty="0">
                <a:effectLst/>
              </a:rPr>
              <a:t>many years before the entry into force of the Concessions Directive</a:t>
            </a:r>
          </a:p>
          <a:p>
            <a:pPr>
              <a:lnSpc>
                <a:spcPct val="90000"/>
              </a:lnSpc>
              <a:spcAft>
                <a:spcPts val="600"/>
              </a:spcAft>
            </a:pPr>
            <a:r>
              <a:rPr lang="en-US" sz="1600" dirty="0"/>
              <a:t>illustrates</a:t>
            </a:r>
            <a:r>
              <a:rPr lang="en-US" sz="1600" dirty="0">
                <a:effectLst/>
              </a:rPr>
              <a:t> failings of implementation that used to be commonplace at that time. </a:t>
            </a:r>
          </a:p>
          <a:p>
            <a:pPr lvl="1">
              <a:lnSpc>
                <a:spcPct val="90000"/>
              </a:lnSpc>
              <a:spcAft>
                <a:spcPts val="600"/>
              </a:spcAft>
            </a:pPr>
            <a:r>
              <a:rPr lang="en-US" sz="1600" dirty="0">
                <a:effectLst/>
              </a:rPr>
              <a:t>inadequate sharing of risk between the public and private partners, </a:t>
            </a:r>
          </a:p>
          <a:p>
            <a:pPr lvl="1">
              <a:lnSpc>
                <a:spcPct val="90000"/>
              </a:lnSpc>
              <a:spcAft>
                <a:spcPts val="600"/>
              </a:spcAft>
            </a:pPr>
            <a:r>
              <a:rPr lang="en-US" sz="1600" dirty="0">
                <a:effectLst/>
              </a:rPr>
              <a:t>lack of technical knowledge on the part of the contracting authorities </a:t>
            </a:r>
          </a:p>
          <a:p>
            <a:pPr lvl="1">
              <a:lnSpc>
                <a:spcPct val="90000"/>
              </a:lnSpc>
              <a:spcAft>
                <a:spcPts val="600"/>
              </a:spcAft>
            </a:pPr>
            <a:r>
              <a:rPr lang="en-US" sz="1600" dirty="0">
                <a:effectLst/>
              </a:rPr>
              <a:t>resulting in poorly specified technical requirements, </a:t>
            </a:r>
          </a:p>
          <a:p>
            <a:pPr lvl="1">
              <a:lnSpc>
                <a:spcPct val="90000"/>
              </a:lnSpc>
              <a:spcAft>
                <a:spcPts val="600"/>
              </a:spcAft>
            </a:pPr>
            <a:r>
              <a:rPr lang="en-US" sz="1600" dirty="0">
                <a:effectLst/>
              </a:rPr>
              <a:t>huge variation in technical aspects of the tenders submitted, </a:t>
            </a:r>
          </a:p>
          <a:p>
            <a:pPr lvl="1">
              <a:lnSpc>
                <a:spcPct val="90000"/>
              </a:lnSpc>
              <a:spcAft>
                <a:spcPts val="600"/>
              </a:spcAft>
            </a:pPr>
            <a:r>
              <a:rPr lang="en-US" sz="1600" dirty="0">
                <a:effectLst/>
              </a:rPr>
              <a:t>inadequate contracting arrangements, </a:t>
            </a:r>
          </a:p>
          <a:p>
            <a:pPr lvl="1">
              <a:lnSpc>
                <a:spcPct val="90000"/>
              </a:lnSpc>
              <a:spcAft>
                <a:spcPts val="600"/>
              </a:spcAft>
            </a:pPr>
            <a:r>
              <a:rPr lang="en-US" sz="1600" dirty="0">
                <a:effectLst/>
              </a:rPr>
              <a:t>substantial delays, and </a:t>
            </a:r>
          </a:p>
          <a:p>
            <a:pPr lvl="1">
              <a:lnSpc>
                <a:spcPct val="90000"/>
              </a:lnSpc>
              <a:spcAft>
                <a:spcPts val="600"/>
              </a:spcAft>
            </a:pPr>
            <a:r>
              <a:rPr lang="en-US" sz="1600" dirty="0">
                <a:effectLst/>
              </a:rPr>
              <a:t>frequent renegotiations which invariably substantially increased the costs of the project to the contracting authority. </a:t>
            </a:r>
          </a:p>
          <a:p>
            <a:pPr>
              <a:lnSpc>
                <a:spcPct val="90000"/>
              </a:lnSpc>
              <a:spcAft>
                <a:spcPts val="600"/>
              </a:spcAft>
            </a:pPr>
            <a:endParaRPr lang="en-US" sz="1600" dirty="0">
              <a:effectLst/>
            </a:endParaRPr>
          </a:p>
        </p:txBody>
      </p:sp>
      <p:sp>
        <p:nvSpPr>
          <p:cNvPr id="6" name="Content Placeholder 2">
            <a:extLst>
              <a:ext uri="{FF2B5EF4-FFF2-40B4-BE49-F238E27FC236}">
                <a16:creationId xmlns:a16="http://schemas.microsoft.com/office/drawing/2014/main" id="{0248326F-853E-4B8B-A1AA-01C0E5287B9F}"/>
              </a:ext>
            </a:extLst>
          </p:cNvPr>
          <p:cNvSpPr txBox="1">
            <a:spLocks/>
          </p:cNvSpPr>
          <p:nvPr/>
        </p:nvSpPr>
        <p:spPr>
          <a:xfrm>
            <a:off x="4637187" y="1556792"/>
            <a:ext cx="4286280" cy="4968552"/>
          </a:xfrm>
          <a:prstGeom prst="rect">
            <a:avLst/>
          </a:prstGeom>
          <a:solidFill>
            <a:srgbClr val="C3E1AD"/>
          </a:solidFill>
        </p:spPr>
        <p:txBody>
          <a:bodyPr vert="horz" lIns="0" tIns="0" rIns="72000" bIns="0">
            <a:normAutofit lnSpcReduction="10000"/>
          </a:bodyPr>
          <a:lst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90000"/>
              </a:lnSpc>
              <a:spcAft>
                <a:spcPts val="600"/>
              </a:spcAft>
            </a:pPr>
            <a:endParaRPr lang="en-GB" sz="1700" dirty="0"/>
          </a:p>
          <a:p>
            <a:pPr>
              <a:lnSpc>
                <a:spcPct val="90000"/>
              </a:lnSpc>
              <a:spcAft>
                <a:spcPts val="600"/>
              </a:spcAft>
            </a:pPr>
            <a:r>
              <a:rPr lang="en-GB" sz="1600" dirty="0"/>
              <a:t>The contracting authority built significant technical capability and carefully planned the procurement over many years. </a:t>
            </a:r>
          </a:p>
          <a:p>
            <a:pPr>
              <a:lnSpc>
                <a:spcPct val="90000"/>
              </a:lnSpc>
              <a:spcAft>
                <a:spcPts val="600"/>
              </a:spcAft>
            </a:pPr>
            <a:r>
              <a:rPr lang="en-GB" sz="1600" dirty="0"/>
              <a:t>Objectives, technical requirement, and contracting arrangements were fully transparent. </a:t>
            </a:r>
          </a:p>
          <a:p>
            <a:pPr>
              <a:lnSpc>
                <a:spcPct val="90000"/>
              </a:lnSpc>
              <a:spcAft>
                <a:spcPts val="600"/>
              </a:spcAft>
            </a:pPr>
            <a:r>
              <a:rPr lang="en-GB" sz="1600" dirty="0"/>
              <a:t>Contractors did take on any of the revenue risk associated with traffic risk. </a:t>
            </a:r>
          </a:p>
          <a:p>
            <a:pPr>
              <a:lnSpc>
                <a:spcPct val="90000"/>
              </a:lnSpc>
              <a:spcAft>
                <a:spcPts val="600"/>
              </a:spcAft>
            </a:pPr>
            <a:r>
              <a:rPr lang="en-GB" sz="1600" dirty="0"/>
              <a:t>Instead, the authority pays the contractor an availability payment with is independent from realised traffic. </a:t>
            </a:r>
          </a:p>
          <a:p>
            <a:pPr>
              <a:lnSpc>
                <a:spcPct val="90000"/>
              </a:lnSpc>
              <a:spcAft>
                <a:spcPts val="600"/>
              </a:spcAft>
            </a:pPr>
            <a:r>
              <a:rPr lang="en-GB" sz="1600" dirty="0"/>
              <a:t>Recognising that contractors should be allocated only the risks that they can manage such as construction risk, and management and operation risk.</a:t>
            </a:r>
          </a:p>
          <a:p>
            <a:pPr marL="109728" indent="0">
              <a:lnSpc>
                <a:spcPct val="90000"/>
              </a:lnSpc>
              <a:spcAft>
                <a:spcPts val="600"/>
              </a:spcAft>
              <a:buNone/>
            </a:pPr>
            <a:endParaRPr lang="en-GB" sz="1600" dirty="0"/>
          </a:p>
          <a:p>
            <a:pPr>
              <a:lnSpc>
                <a:spcPct val="90000"/>
              </a:lnSpc>
              <a:spcAft>
                <a:spcPts val="6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principle that risks which the contractor cannot manage may be more effectively addressed outside the concession contract, was successfully adopted in the offshore wind case stud.</a:t>
            </a:r>
            <a:r>
              <a:rPr lang="en-GB" sz="1600" dirty="0"/>
              <a:t>  </a:t>
            </a:r>
          </a:p>
          <a:p>
            <a:pPr>
              <a:lnSpc>
                <a:spcPct val="90000"/>
              </a:lnSpc>
              <a:spcAft>
                <a:spcPts val="600"/>
              </a:spcAft>
            </a:pPr>
            <a:endParaRPr lang="en-GB" sz="1700" dirty="0"/>
          </a:p>
        </p:txBody>
      </p:sp>
      <p:sp>
        <p:nvSpPr>
          <p:cNvPr id="5" name="Slide Number Placeholder 4">
            <a:extLst>
              <a:ext uri="{FF2B5EF4-FFF2-40B4-BE49-F238E27FC236}">
                <a16:creationId xmlns:a16="http://schemas.microsoft.com/office/drawing/2014/main" id="{79E50D1C-C0B4-449B-9D1E-08C43A2BA673}"/>
              </a:ext>
            </a:extLst>
          </p:cNvPr>
          <p:cNvSpPr>
            <a:spLocks noGrp="1"/>
          </p:cNvSpPr>
          <p:nvPr>
            <p:ph type="sldNum" sz="quarter" idx="13"/>
          </p:nvPr>
        </p:nvSpPr>
        <p:spPr>
          <a:xfrm>
            <a:off x="209600" y="6525344"/>
            <a:ext cx="473968" cy="264458"/>
          </a:xfrm>
        </p:spPr>
        <p:txBody>
          <a:bodyPr vert="horz" wrap="none" lIns="0" tIns="0" rIns="0" bIns="0" anchor="b">
            <a:normAutofit/>
          </a:bodyPr>
          <a:lstStyle/>
          <a:p>
            <a:pPr>
              <a:spcAft>
                <a:spcPts val="600"/>
              </a:spcAft>
            </a:pPr>
            <a:fld id="{5ACC0D55-315E-4238-8202-58A80C830F0F}" type="slidenum">
              <a:rPr lang="en-GB" smtClean="0"/>
              <a:pPr>
                <a:spcAft>
                  <a:spcPts val="600"/>
                </a:spcAft>
              </a:pPr>
              <a:t>16</a:t>
            </a:fld>
            <a:endParaRPr lang="en-GB"/>
          </a:p>
        </p:txBody>
      </p:sp>
      <p:sp>
        <p:nvSpPr>
          <p:cNvPr id="2" name="Title 1">
            <a:extLst>
              <a:ext uri="{FF2B5EF4-FFF2-40B4-BE49-F238E27FC236}">
                <a16:creationId xmlns:a16="http://schemas.microsoft.com/office/drawing/2014/main" id="{0AB5F974-51F3-46CC-A15E-F288EB9ADD54}"/>
              </a:ext>
            </a:extLst>
          </p:cNvPr>
          <p:cNvSpPr>
            <a:spLocks noGrp="1"/>
          </p:cNvSpPr>
          <p:nvPr>
            <p:ph type="title"/>
          </p:nvPr>
        </p:nvSpPr>
        <p:spPr>
          <a:xfrm>
            <a:off x="214282" y="116632"/>
            <a:ext cx="7166030" cy="792088"/>
          </a:xfrm>
        </p:spPr>
        <p:txBody>
          <a:bodyPr vert="horz" lIns="0" tIns="0" rIns="0" bIns="0" anchor="ctr">
            <a:normAutofit/>
          </a:bodyPr>
          <a:lstStyle/>
          <a:p>
            <a:r>
              <a:rPr kumimoji="0" lang="en-US" sz="2700" b="1" kern="1200" dirty="0">
                <a:latin typeface="Calibri" pitchFamily="34" charset="0"/>
                <a:ea typeface="+mj-ea"/>
                <a:cs typeface="+mj-cs"/>
              </a:rPr>
              <a:t>Case studies – conclusions – sectoral cases </a:t>
            </a:r>
          </a:p>
        </p:txBody>
      </p:sp>
    </p:spTree>
    <p:extLst>
      <p:ext uri="{BB962C8B-B14F-4D97-AF65-F5344CB8AC3E}">
        <p14:creationId xmlns:p14="http://schemas.microsoft.com/office/powerpoint/2010/main" val="122193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051C-6D2B-430E-9591-CDDF0002B29F}"/>
              </a:ext>
            </a:extLst>
          </p:cNvPr>
          <p:cNvSpPr>
            <a:spLocks noGrp="1"/>
          </p:cNvSpPr>
          <p:nvPr>
            <p:ph type="title"/>
          </p:nvPr>
        </p:nvSpPr>
        <p:spPr/>
        <p:txBody>
          <a:bodyPr>
            <a:normAutofit/>
          </a:bodyPr>
          <a:lstStyle/>
          <a:p>
            <a:r>
              <a:rPr lang="en-US" sz="2700" dirty="0"/>
              <a:t>Overall conclusions</a:t>
            </a:r>
            <a:endParaRPr lang="en-GB" sz="2700" dirty="0"/>
          </a:p>
        </p:txBody>
      </p:sp>
      <p:sp>
        <p:nvSpPr>
          <p:cNvPr id="3" name="Content Placeholder 2">
            <a:extLst>
              <a:ext uri="{FF2B5EF4-FFF2-40B4-BE49-F238E27FC236}">
                <a16:creationId xmlns:a16="http://schemas.microsoft.com/office/drawing/2014/main" id="{0836327F-674C-4E38-9AB7-4A6E85D0CB38}"/>
              </a:ext>
            </a:extLst>
          </p:cNvPr>
          <p:cNvSpPr>
            <a:spLocks noGrp="1"/>
          </p:cNvSpPr>
          <p:nvPr>
            <p:ph idx="1"/>
          </p:nvPr>
        </p:nvSpPr>
        <p:spPr/>
        <p:txBody>
          <a:bodyPr/>
          <a:lstStyle/>
          <a:p>
            <a:endParaRPr lang="en-US" sz="1800" dirty="0"/>
          </a:p>
          <a:p>
            <a:r>
              <a:rPr lang="en-US" sz="1800" dirty="0"/>
              <a:t>At national level, we found multiple examples of </a:t>
            </a:r>
            <a:r>
              <a:rPr lang="en-US" sz="1800" b="1" dirty="0"/>
              <a:t>good practices in terms of supporting measures </a:t>
            </a:r>
          </a:p>
          <a:p>
            <a:pPr lvl="1"/>
            <a:r>
              <a:rPr lang="en-US" sz="1600" dirty="0"/>
              <a:t>but some case law suggests remaining uncertainty about application of the Directive’s concepts</a:t>
            </a:r>
          </a:p>
          <a:p>
            <a:endParaRPr lang="en-US" sz="1800" dirty="0"/>
          </a:p>
          <a:p>
            <a:r>
              <a:rPr lang="en-US" sz="1800" dirty="0"/>
              <a:t>The data shows a </a:t>
            </a:r>
            <a:r>
              <a:rPr lang="en-US" sz="1800" b="1" dirty="0"/>
              <a:t>clear association </a:t>
            </a:r>
            <a:r>
              <a:rPr lang="en-US" sz="1800" dirty="0"/>
              <a:t>between the implementation of the Directive and greater use of concessions</a:t>
            </a:r>
          </a:p>
          <a:p>
            <a:endParaRPr lang="en-US" sz="1800" dirty="0"/>
          </a:p>
          <a:p>
            <a:r>
              <a:rPr lang="en-US" sz="1800" dirty="0"/>
              <a:t>The use of concessions as well as its evolution in the post-Directive period are strikingly </a:t>
            </a:r>
            <a:r>
              <a:rPr lang="en-US" sz="1800" b="1" dirty="0"/>
              <a:t>asymmetric across countries and sectors</a:t>
            </a:r>
          </a:p>
          <a:p>
            <a:pPr lvl="1"/>
            <a:r>
              <a:rPr lang="en-US" sz="1600" dirty="0"/>
              <a:t>A small number of countries concentrate a large fraction of all concessions and of post-Directive growth in use of concessions </a:t>
            </a:r>
          </a:p>
          <a:p>
            <a:pPr lvl="1"/>
            <a:r>
              <a:rPr lang="en-US" sz="1600" dirty="0"/>
              <a:t>Works concessions are particularly concentrated in a few countries</a:t>
            </a:r>
          </a:p>
          <a:p>
            <a:pPr lvl="1"/>
            <a:r>
              <a:rPr lang="en-US" sz="1600" dirty="0"/>
              <a:t>Service concessions are concentrated in a few sectors</a:t>
            </a:r>
          </a:p>
          <a:p>
            <a:pPr lvl="1"/>
            <a:endParaRPr lang="en-US" sz="1600" dirty="0"/>
          </a:p>
          <a:p>
            <a:r>
              <a:rPr lang="en-GB" sz="1800" dirty="0"/>
              <a:t>The Directive appears to have </a:t>
            </a:r>
            <a:r>
              <a:rPr lang="en-GB" sz="1800" b="1" dirty="0"/>
              <a:t>promoted transparency </a:t>
            </a:r>
            <a:r>
              <a:rPr lang="en-GB" sz="1800" dirty="0"/>
              <a:t>in relation to very high value concessions, with a 6-fold increase in reported values, on average, in the post-Directive period</a:t>
            </a:r>
          </a:p>
          <a:p>
            <a:pPr lvl="1"/>
            <a:r>
              <a:rPr lang="en-GB" sz="1600" dirty="0"/>
              <a:t>Similarly,  recording of SME participation has improved in the post-Directive period </a:t>
            </a:r>
          </a:p>
        </p:txBody>
      </p:sp>
      <p:sp>
        <p:nvSpPr>
          <p:cNvPr id="5" name="Slide Number Placeholder 4">
            <a:extLst>
              <a:ext uri="{FF2B5EF4-FFF2-40B4-BE49-F238E27FC236}">
                <a16:creationId xmlns:a16="http://schemas.microsoft.com/office/drawing/2014/main" id="{8C595AD3-3B19-48FA-9FB1-351214EA9DE0}"/>
              </a:ext>
            </a:extLst>
          </p:cNvPr>
          <p:cNvSpPr>
            <a:spLocks noGrp="1"/>
          </p:cNvSpPr>
          <p:nvPr>
            <p:ph type="sldNum" sz="quarter" idx="12"/>
          </p:nvPr>
        </p:nvSpPr>
        <p:spPr/>
        <p:txBody>
          <a:bodyPr/>
          <a:lstStyle/>
          <a:p>
            <a:fld id="{5ACC0D55-315E-4238-8202-58A80C830F0F}" type="slidenum">
              <a:rPr lang="en-GB" smtClean="0"/>
              <a:pPr/>
              <a:t>17</a:t>
            </a:fld>
            <a:endParaRPr lang="en-GB"/>
          </a:p>
        </p:txBody>
      </p:sp>
    </p:spTree>
    <p:extLst>
      <p:ext uri="{BB962C8B-B14F-4D97-AF65-F5344CB8AC3E}">
        <p14:creationId xmlns:p14="http://schemas.microsoft.com/office/powerpoint/2010/main" val="1961946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693B-5719-4D7B-8350-92DED46B08AE}"/>
              </a:ext>
            </a:extLst>
          </p:cNvPr>
          <p:cNvSpPr>
            <a:spLocks noGrp="1"/>
          </p:cNvSpPr>
          <p:nvPr>
            <p:ph type="title"/>
          </p:nvPr>
        </p:nvSpPr>
        <p:spPr>
          <a:xfrm>
            <a:off x="1144194" y="260648"/>
            <a:ext cx="6912768" cy="2808311"/>
          </a:xfrm>
        </p:spPr>
        <p:txBody>
          <a:bodyPr/>
          <a:lstStyle/>
          <a:p>
            <a:r>
              <a:rPr lang="en-US" dirty="0"/>
              <a:t>If you have any questions, </a:t>
            </a:r>
            <a:br>
              <a:rPr lang="en-US" dirty="0"/>
            </a:br>
            <a:r>
              <a:rPr lang="en-US" dirty="0"/>
              <a:t>please get in touch</a:t>
            </a:r>
            <a:endParaRPr lang="en-GB" dirty="0"/>
          </a:p>
        </p:txBody>
      </p:sp>
      <p:sp>
        <p:nvSpPr>
          <p:cNvPr id="3" name="Text Placeholder 2">
            <a:extLst>
              <a:ext uri="{FF2B5EF4-FFF2-40B4-BE49-F238E27FC236}">
                <a16:creationId xmlns:a16="http://schemas.microsoft.com/office/drawing/2014/main" id="{4C2EE3C7-AF92-4053-9641-04A6EA3F931C}"/>
              </a:ext>
            </a:extLst>
          </p:cNvPr>
          <p:cNvSpPr>
            <a:spLocks noGrp="1"/>
          </p:cNvSpPr>
          <p:nvPr>
            <p:ph type="body" idx="1"/>
          </p:nvPr>
        </p:nvSpPr>
        <p:spPr/>
        <p:txBody>
          <a:bodyPr/>
          <a:lstStyle/>
          <a:p>
            <a:r>
              <a:rPr lang="en-US" dirty="0"/>
              <a:t>Paula Ramada 	pramada@le-europe.eu</a:t>
            </a:r>
          </a:p>
          <a:p>
            <a:r>
              <a:rPr lang="en-US" dirty="0"/>
              <a:t>Dano Meiske 		dmeiske@le-europe.eu</a:t>
            </a:r>
          </a:p>
          <a:p>
            <a:r>
              <a:rPr lang="en-US" dirty="0"/>
              <a:t>James Cannings 	jcannings@le-europe.eu</a:t>
            </a:r>
          </a:p>
          <a:p>
            <a:endParaRPr lang="en-GB" dirty="0"/>
          </a:p>
        </p:txBody>
      </p:sp>
    </p:spTree>
    <p:extLst>
      <p:ext uri="{BB962C8B-B14F-4D97-AF65-F5344CB8AC3E}">
        <p14:creationId xmlns:p14="http://schemas.microsoft.com/office/powerpoint/2010/main" val="292664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687A0E-C4A9-40F9-86D9-2FB5D85CAB46}"/>
              </a:ext>
            </a:extLst>
          </p:cNvPr>
          <p:cNvSpPr>
            <a:spLocks noGrp="1"/>
          </p:cNvSpPr>
          <p:nvPr>
            <p:ph type="sldNum" sz="quarter" idx="12"/>
          </p:nvPr>
        </p:nvSpPr>
        <p:spPr>
          <a:xfrm>
            <a:off x="213294" y="6525344"/>
            <a:ext cx="476624" cy="263696"/>
          </a:xfrm>
        </p:spPr>
        <p:txBody>
          <a:bodyPr wrap="none" anchor="b">
            <a:normAutofit/>
          </a:bodyPr>
          <a:lstStyle/>
          <a:p>
            <a:pPr>
              <a:spcAft>
                <a:spcPts val="600"/>
              </a:spcAft>
            </a:pPr>
            <a:fld id="{5ACC0D55-315E-4238-8202-58A80C830F0F}" type="slidenum">
              <a:rPr lang="en-GB" smtClean="0"/>
              <a:pPr>
                <a:spcAft>
                  <a:spcPts val="600"/>
                </a:spcAft>
              </a:pPr>
              <a:t>2</a:t>
            </a:fld>
            <a:endParaRPr lang="en-GB"/>
          </a:p>
        </p:txBody>
      </p:sp>
      <p:graphicFrame>
        <p:nvGraphicFramePr>
          <p:cNvPr id="8" name="Content Placeholder 2">
            <a:extLst>
              <a:ext uri="{FF2B5EF4-FFF2-40B4-BE49-F238E27FC236}">
                <a16:creationId xmlns:a16="http://schemas.microsoft.com/office/drawing/2014/main" id="{DC3CA4D2-003D-49E2-8A1C-3C9B4EA14222}"/>
              </a:ext>
            </a:extLst>
          </p:cNvPr>
          <p:cNvGraphicFramePr>
            <a:graphicFrameLocks noGrp="1"/>
          </p:cNvGraphicFramePr>
          <p:nvPr>
            <p:ph sz="half" idx="1"/>
            <p:extLst>
              <p:ext uri="{D42A27DB-BD31-4B8C-83A1-F6EECF244321}">
                <p14:modId xmlns:p14="http://schemas.microsoft.com/office/powerpoint/2010/main" val="2990767519"/>
              </p:ext>
            </p:extLst>
          </p:nvPr>
        </p:nvGraphicFramePr>
        <p:xfrm>
          <a:off x="214282" y="980728"/>
          <a:ext cx="450173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a:extLst>
              <a:ext uri="{FF2B5EF4-FFF2-40B4-BE49-F238E27FC236}">
                <a16:creationId xmlns:a16="http://schemas.microsoft.com/office/drawing/2014/main" id="{75F34A93-78FD-4B27-ACF0-58DECA135E4D}"/>
              </a:ext>
            </a:extLst>
          </p:cNvPr>
          <p:cNvPicPr>
            <a:picLocks noGrp="1" noChangeAspect="1" noChangeArrowheads="1"/>
          </p:cNvPicPr>
          <p:nvPr>
            <p:ph sz="half" idx="2"/>
          </p:nvPr>
        </p:nvPicPr>
        <p:blipFill rotWithShape="1">
          <a:blip r:embed="rId7" cstate="print">
            <a:extLst>
              <a:ext uri="{28A0092B-C50C-407E-A947-70E740481C1C}">
                <a14:useLocalDpi xmlns:a14="http://schemas.microsoft.com/office/drawing/2010/main" val="0"/>
              </a:ext>
            </a:extLst>
          </a:blip>
          <a:srcRect r="2" b="2052"/>
          <a:stretch/>
        </p:blipFill>
        <p:spPr bwMode="auto">
          <a:xfrm>
            <a:off x="4860031" y="1028586"/>
            <a:ext cx="4104581" cy="544852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99228EB-0996-4653-8030-B6B47ED2F2D0}"/>
              </a:ext>
            </a:extLst>
          </p:cNvPr>
          <p:cNvSpPr>
            <a:spLocks noGrp="1"/>
          </p:cNvSpPr>
          <p:nvPr>
            <p:ph type="title"/>
          </p:nvPr>
        </p:nvSpPr>
        <p:spPr>
          <a:xfrm>
            <a:off x="214282" y="116632"/>
            <a:ext cx="7166030" cy="792088"/>
          </a:xfrm>
        </p:spPr>
        <p:txBody>
          <a:bodyPr>
            <a:normAutofit/>
          </a:bodyPr>
          <a:lstStyle/>
          <a:p>
            <a:r>
              <a:rPr lang="en-GB" sz="2700" dirty="0"/>
              <a:t>Agenda</a:t>
            </a:r>
          </a:p>
        </p:txBody>
      </p:sp>
    </p:spTree>
    <p:extLst>
      <p:ext uri="{BB962C8B-B14F-4D97-AF65-F5344CB8AC3E}">
        <p14:creationId xmlns:p14="http://schemas.microsoft.com/office/powerpoint/2010/main" val="48915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561F-DDEA-49D2-A68A-EEBAD8EDD865}"/>
              </a:ext>
            </a:extLst>
          </p:cNvPr>
          <p:cNvSpPr>
            <a:spLocks noGrp="1"/>
          </p:cNvSpPr>
          <p:nvPr>
            <p:ph type="title"/>
          </p:nvPr>
        </p:nvSpPr>
        <p:spPr/>
        <p:txBody>
          <a:bodyPr>
            <a:normAutofit/>
          </a:bodyPr>
          <a:lstStyle/>
          <a:p>
            <a:r>
              <a:rPr lang="en-GB" sz="2700" dirty="0"/>
              <a:t>Objectives of the study</a:t>
            </a:r>
          </a:p>
        </p:txBody>
      </p:sp>
      <p:sp>
        <p:nvSpPr>
          <p:cNvPr id="3" name="Content Placeholder 2">
            <a:extLst>
              <a:ext uri="{FF2B5EF4-FFF2-40B4-BE49-F238E27FC236}">
                <a16:creationId xmlns:a16="http://schemas.microsoft.com/office/drawing/2014/main" id="{E0B690C6-112A-4732-B875-FDBAE3F838B1}"/>
              </a:ext>
            </a:extLst>
          </p:cNvPr>
          <p:cNvSpPr>
            <a:spLocks noGrp="1"/>
          </p:cNvSpPr>
          <p:nvPr>
            <p:ph idx="1"/>
          </p:nvPr>
        </p:nvSpPr>
        <p:spPr>
          <a:xfrm>
            <a:off x="674142" y="1628800"/>
            <a:ext cx="6306305" cy="4248472"/>
          </a:xfrm>
        </p:spPr>
        <p:txBody>
          <a:bodyPr/>
          <a:lstStyle/>
          <a:p>
            <a:pPr marL="109728" indent="0">
              <a:buNone/>
            </a:pPr>
            <a:endParaRPr lang="en-GB" sz="1800" b="1" dirty="0"/>
          </a:p>
          <a:p>
            <a:pPr marL="109728" indent="0">
              <a:buNone/>
            </a:pPr>
            <a:endParaRPr lang="en-GB" sz="1800" b="1" dirty="0"/>
          </a:p>
          <a:p>
            <a:pPr marL="109728" indent="0">
              <a:buNone/>
            </a:pPr>
            <a:r>
              <a:rPr lang="en-GB" sz="1800" b="1" dirty="0"/>
              <a:t>Evaluate the functioning </a:t>
            </a:r>
            <a:r>
              <a:rPr lang="en-GB" sz="1800" dirty="0"/>
              <a:t>of the Concessions Directive</a:t>
            </a:r>
          </a:p>
          <a:p>
            <a:pPr marL="109728" indent="0">
              <a:buNone/>
            </a:pPr>
            <a:endParaRPr lang="en-GB" sz="1800" dirty="0"/>
          </a:p>
          <a:p>
            <a:pPr marL="109728" indent="0">
              <a:buNone/>
            </a:pPr>
            <a:r>
              <a:rPr lang="en-GB" sz="1800" dirty="0"/>
              <a:t>Form an overview and understanding of </a:t>
            </a:r>
            <a:r>
              <a:rPr lang="en-GB" sz="1800" b="1" dirty="0"/>
              <a:t>how</a:t>
            </a:r>
            <a:r>
              <a:rPr lang="en-GB" sz="1800" dirty="0"/>
              <a:t> the Concessions Directive is </a:t>
            </a:r>
            <a:r>
              <a:rPr lang="en-GB" sz="1800" b="1" dirty="0"/>
              <a:t>currently applied </a:t>
            </a:r>
            <a:r>
              <a:rPr lang="en-GB" sz="1800" dirty="0"/>
              <a:t>and </a:t>
            </a:r>
            <a:r>
              <a:rPr lang="en-GB" sz="1800" b="1" dirty="0"/>
              <a:t>how much it is being used </a:t>
            </a:r>
            <a:r>
              <a:rPr lang="en-GB" sz="1800" dirty="0"/>
              <a:t>across the EU in different economic sectors:</a:t>
            </a:r>
          </a:p>
          <a:p>
            <a:pPr marL="109728" indent="0">
              <a:buNone/>
            </a:pPr>
            <a:endParaRPr lang="en-GB" sz="1800" b="1" dirty="0"/>
          </a:p>
          <a:p>
            <a:pPr marL="109728" indent="0">
              <a:buNone/>
            </a:pPr>
            <a:r>
              <a:rPr lang="en-GB" sz="1600" b="1" dirty="0"/>
              <a:t>Part 1: </a:t>
            </a:r>
            <a:r>
              <a:rPr lang="en-GB" sz="1600" dirty="0"/>
              <a:t>Mapping of the </a:t>
            </a:r>
            <a:r>
              <a:rPr lang="en-GB" sz="1600" b="1" dirty="0"/>
              <a:t>existing situation </a:t>
            </a:r>
            <a:r>
              <a:rPr lang="en-GB" sz="1600" dirty="0"/>
              <a:t>in Member States regarding the use of concessions</a:t>
            </a:r>
          </a:p>
          <a:p>
            <a:pPr marL="109728" indent="0">
              <a:buNone/>
            </a:pPr>
            <a:endParaRPr lang="en-GB" sz="1600" b="1" dirty="0"/>
          </a:p>
          <a:p>
            <a:pPr marL="109728" indent="0">
              <a:buNone/>
            </a:pPr>
            <a:r>
              <a:rPr lang="en-GB" sz="1600" b="1" dirty="0"/>
              <a:t>Part 2: </a:t>
            </a:r>
            <a:r>
              <a:rPr lang="en-GB" sz="1600" dirty="0"/>
              <a:t>Compilation of a stock of </a:t>
            </a:r>
            <a:r>
              <a:rPr lang="en-GB" sz="1600" b="1" dirty="0"/>
              <a:t>good/bad practices </a:t>
            </a:r>
            <a:r>
              <a:rPr lang="en-GB" sz="1600" dirty="0"/>
              <a:t>in the Member States and EEA countries</a:t>
            </a:r>
          </a:p>
          <a:p>
            <a:pPr marL="109728" indent="0">
              <a:buNone/>
            </a:pPr>
            <a:endParaRPr lang="en-GB" sz="1800" dirty="0"/>
          </a:p>
        </p:txBody>
      </p:sp>
      <p:sp>
        <p:nvSpPr>
          <p:cNvPr id="6" name="Slide Number Placeholder 5">
            <a:extLst>
              <a:ext uri="{FF2B5EF4-FFF2-40B4-BE49-F238E27FC236}">
                <a16:creationId xmlns:a16="http://schemas.microsoft.com/office/drawing/2014/main" id="{48E0B0ED-ADDA-40AC-85FC-7C5169C9768F}"/>
              </a:ext>
            </a:extLst>
          </p:cNvPr>
          <p:cNvSpPr>
            <a:spLocks noGrp="1"/>
          </p:cNvSpPr>
          <p:nvPr>
            <p:ph type="sldNum" sz="quarter" idx="12"/>
          </p:nvPr>
        </p:nvSpPr>
        <p:spPr/>
        <p:txBody>
          <a:bodyPr/>
          <a:lstStyle/>
          <a:p>
            <a:fld id="{5ACC0D55-315E-4238-8202-58A80C830F0F}" type="slidenum">
              <a:rPr lang="en-GB" smtClean="0"/>
              <a:pPr/>
              <a:t>3</a:t>
            </a:fld>
            <a:endParaRPr lang="en-GB"/>
          </a:p>
        </p:txBody>
      </p:sp>
    </p:spTree>
    <p:extLst>
      <p:ext uri="{BB962C8B-B14F-4D97-AF65-F5344CB8AC3E}">
        <p14:creationId xmlns:p14="http://schemas.microsoft.com/office/powerpoint/2010/main" val="74375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ABFDFE2B-2E1B-491F-A379-D2FFC2298597}"/>
              </a:ext>
            </a:extLst>
          </p:cNvPr>
          <p:cNvSpPr>
            <a:spLocks noGrp="1"/>
          </p:cNvSpPr>
          <p:nvPr>
            <p:ph type="body" idx="1"/>
          </p:nvPr>
        </p:nvSpPr>
        <p:spPr>
          <a:xfrm>
            <a:off x="214282" y="980728"/>
            <a:ext cx="2629526" cy="516969"/>
          </a:xfrm>
        </p:spPr>
        <p:txBody>
          <a:bodyPr/>
          <a:lstStyle/>
          <a:p>
            <a:r>
              <a:rPr lang="en-US" dirty="0"/>
              <a:t>Research questions</a:t>
            </a:r>
          </a:p>
        </p:txBody>
      </p:sp>
      <p:sp>
        <p:nvSpPr>
          <p:cNvPr id="12" name="Text Placeholder 2">
            <a:extLst>
              <a:ext uri="{FF2B5EF4-FFF2-40B4-BE49-F238E27FC236}">
                <a16:creationId xmlns:a16="http://schemas.microsoft.com/office/drawing/2014/main" id="{5E4E5B46-17F2-4B0F-87A3-9F4F0BB31240}"/>
              </a:ext>
            </a:extLst>
          </p:cNvPr>
          <p:cNvSpPr>
            <a:spLocks noGrp="1"/>
          </p:cNvSpPr>
          <p:nvPr>
            <p:ph type="body" sz="half" idx="3"/>
          </p:nvPr>
        </p:nvSpPr>
        <p:spPr>
          <a:xfrm>
            <a:off x="3059832" y="980728"/>
            <a:ext cx="5866556" cy="516969"/>
          </a:xfrm>
        </p:spPr>
        <p:txBody>
          <a:bodyPr/>
          <a:lstStyle/>
          <a:p>
            <a:r>
              <a:rPr lang="en-US" dirty="0"/>
              <a:t>Main findings</a:t>
            </a:r>
          </a:p>
        </p:txBody>
      </p:sp>
      <p:sp>
        <p:nvSpPr>
          <p:cNvPr id="3" name="Content Placeholder 2">
            <a:extLst>
              <a:ext uri="{FF2B5EF4-FFF2-40B4-BE49-F238E27FC236}">
                <a16:creationId xmlns:a16="http://schemas.microsoft.com/office/drawing/2014/main" id="{0E983239-307B-4DF3-A681-C5C949C08DDF}"/>
              </a:ext>
            </a:extLst>
          </p:cNvPr>
          <p:cNvSpPr>
            <a:spLocks noGrp="1"/>
          </p:cNvSpPr>
          <p:nvPr>
            <p:ph sz="quarter" idx="2"/>
          </p:nvPr>
        </p:nvSpPr>
        <p:spPr>
          <a:xfrm>
            <a:off x="214282" y="1556792"/>
            <a:ext cx="2629526" cy="4968552"/>
          </a:xfrm>
        </p:spPr>
        <p:txBody>
          <a:bodyPr>
            <a:normAutofit lnSpcReduction="10000"/>
          </a:bodyPr>
          <a:lstStyle/>
          <a:p>
            <a:pPr>
              <a:lnSpc>
                <a:spcPct val="90000"/>
              </a:lnSpc>
              <a:spcAft>
                <a:spcPts val="600"/>
              </a:spcAft>
            </a:pPr>
            <a:endParaRPr lang="en-GB" sz="1800" dirty="0">
              <a:effectLst/>
            </a:endParaRPr>
          </a:p>
          <a:p>
            <a:pPr>
              <a:lnSpc>
                <a:spcPct val="90000"/>
              </a:lnSpc>
              <a:spcAft>
                <a:spcPts val="600"/>
              </a:spcAft>
            </a:pPr>
            <a:r>
              <a:rPr lang="en-GB" sz="1800" dirty="0">
                <a:effectLst/>
              </a:rPr>
              <a:t>transposition practice</a:t>
            </a:r>
          </a:p>
          <a:p>
            <a:pPr>
              <a:lnSpc>
                <a:spcPct val="90000"/>
              </a:lnSpc>
              <a:spcAft>
                <a:spcPts val="600"/>
              </a:spcAft>
            </a:pPr>
            <a:endParaRPr lang="en-GB" sz="1800" dirty="0">
              <a:effectLst/>
            </a:endParaRPr>
          </a:p>
          <a:p>
            <a:pPr>
              <a:lnSpc>
                <a:spcPct val="90000"/>
              </a:lnSpc>
              <a:spcAft>
                <a:spcPts val="600"/>
              </a:spcAft>
            </a:pPr>
            <a:r>
              <a:rPr lang="en-GB" sz="1800" dirty="0">
                <a:effectLst/>
              </a:rPr>
              <a:t>use of concessions-related terminology </a:t>
            </a:r>
          </a:p>
          <a:p>
            <a:pPr>
              <a:lnSpc>
                <a:spcPct val="90000"/>
              </a:lnSpc>
              <a:spcAft>
                <a:spcPts val="600"/>
              </a:spcAft>
            </a:pPr>
            <a:endParaRPr lang="en-GB" sz="1800" dirty="0">
              <a:effectLst/>
            </a:endParaRPr>
          </a:p>
          <a:p>
            <a:pPr>
              <a:lnSpc>
                <a:spcPct val="90000"/>
              </a:lnSpc>
              <a:spcAft>
                <a:spcPts val="600"/>
              </a:spcAft>
            </a:pPr>
            <a:r>
              <a:rPr lang="en-GB" sz="1800" dirty="0">
                <a:effectLst/>
              </a:rPr>
              <a:t>information on the main changes to the legal frameworks since the adoption of the Directive</a:t>
            </a:r>
          </a:p>
          <a:p>
            <a:pPr>
              <a:lnSpc>
                <a:spcPct val="90000"/>
              </a:lnSpc>
              <a:spcAft>
                <a:spcPts val="600"/>
              </a:spcAft>
            </a:pPr>
            <a:endParaRPr lang="en-GB" sz="1800" dirty="0">
              <a:effectLst/>
            </a:endParaRPr>
          </a:p>
          <a:p>
            <a:pPr>
              <a:lnSpc>
                <a:spcPct val="90000"/>
              </a:lnSpc>
              <a:spcAft>
                <a:spcPts val="600"/>
              </a:spcAft>
            </a:pPr>
            <a:r>
              <a:rPr lang="en-GB" sz="1800" dirty="0">
                <a:effectLst/>
              </a:rPr>
              <a:t>case law, and good and bad practices in relation to the transposition and implementation of the legal framework for the awarding of concessions.</a:t>
            </a:r>
          </a:p>
          <a:p>
            <a:pPr>
              <a:lnSpc>
                <a:spcPct val="90000"/>
              </a:lnSpc>
              <a:spcAft>
                <a:spcPts val="600"/>
              </a:spcAft>
            </a:pPr>
            <a:endParaRPr lang="en-GB" sz="1800" dirty="0"/>
          </a:p>
        </p:txBody>
      </p:sp>
      <p:sp>
        <p:nvSpPr>
          <p:cNvPr id="14" name="Content Placeholder 4">
            <a:extLst>
              <a:ext uri="{FF2B5EF4-FFF2-40B4-BE49-F238E27FC236}">
                <a16:creationId xmlns:a16="http://schemas.microsoft.com/office/drawing/2014/main" id="{6D8FFA61-3BFC-469A-8122-8F2885A7B7B1}"/>
              </a:ext>
            </a:extLst>
          </p:cNvPr>
          <p:cNvSpPr>
            <a:spLocks noGrp="1"/>
          </p:cNvSpPr>
          <p:nvPr>
            <p:ph sz="quarter" idx="4"/>
          </p:nvPr>
        </p:nvSpPr>
        <p:spPr>
          <a:xfrm>
            <a:off x="2915816" y="1556792"/>
            <a:ext cx="6007651" cy="4968552"/>
          </a:xfrm>
        </p:spPr>
        <p:txBody>
          <a:bodyPr/>
          <a:lstStyle/>
          <a:p>
            <a:pPr>
              <a:lnSpc>
                <a:spcPct val="90000"/>
              </a:lnSpc>
              <a:spcAft>
                <a:spcPts val="600"/>
              </a:spcAft>
            </a:pPr>
            <a:endParaRPr lang="en-GB" sz="1500" dirty="0">
              <a:effectLst/>
              <a:highlight>
                <a:srgbClr val="CBD5E8"/>
              </a:highlight>
            </a:endParaRPr>
          </a:p>
          <a:p>
            <a:pPr>
              <a:lnSpc>
                <a:spcPct val="90000"/>
              </a:lnSpc>
              <a:spcAft>
                <a:spcPts val="600"/>
              </a:spcAft>
            </a:pPr>
            <a:r>
              <a:rPr lang="en-GB" sz="1500" dirty="0">
                <a:effectLst/>
                <a:highlight>
                  <a:srgbClr val="CBD5E8"/>
                </a:highlight>
              </a:rPr>
              <a:t>In a majority of countries, the Concessions Directive has been transposed through new legislation, via an Act of Parliament, and at the national level. </a:t>
            </a:r>
          </a:p>
          <a:p>
            <a:pPr>
              <a:lnSpc>
                <a:spcPct val="90000"/>
              </a:lnSpc>
              <a:spcAft>
                <a:spcPts val="600"/>
              </a:spcAft>
            </a:pPr>
            <a:r>
              <a:rPr lang="en-GB" sz="1500" dirty="0">
                <a:effectLst/>
                <a:highlight>
                  <a:srgbClr val="FFF2AE"/>
                </a:highlight>
              </a:rPr>
              <a:t>Most countries use substantively different wording in their definition of concessions</a:t>
            </a:r>
          </a:p>
          <a:p>
            <a:pPr>
              <a:lnSpc>
                <a:spcPct val="90000"/>
              </a:lnSpc>
              <a:spcAft>
                <a:spcPts val="600"/>
              </a:spcAft>
            </a:pPr>
            <a:r>
              <a:rPr lang="en-GB" sz="1500" dirty="0">
                <a:highlight>
                  <a:srgbClr val="CBD5E8"/>
                </a:highlight>
              </a:rPr>
              <a:t>Most countries </a:t>
            </a:r>
            <a:r>
              <a:rPr lang="en-GB" sz="1500" dirty="0">
                <a:effectLst/>
                <a:highlight>
                  <a:srgbClr val="CBD5E8"/>
                </a:highlight>
              </a:rPr>
              <a:t>include a reference to the operational risk element of the definition of concessions in their national transposing measures</a:t>
            </a:r>
          </a:p>
          <a:p>
            <a:pPr>
              <a:lnSpc>
                <a:spcPct val="90000"/>
              </a:lnSpc>
              <a:spcAft>
                <a:spcPts val="600"/>
              </a:spcAft>
            </a:pPr>
            <a:r>
              <a:rPr lang="en-GB" sz="1500" dirty="0">
                <a:highlight>
                  <a:srgbClr val="FFF2AE"/>
                </a:highlight>
              </a:rPr>
              <a:t>M</a:t>
            </a:r>
            <a:r>
              <a:rPr lang="en-GB" sz="1500" dirty="0">
                <a:effectLst/>
                <a:highlight>
                  <a:srgbClr val="FFF2AE"/>
                </a:highlight>
              </a:rPr>
              <a:t>ost EU and EEA countries use the term “concession” in national measures beyond transposing legislation referring to other legal concepts. </a:t>
            </a:r>
            <a:endParaRPr lang="en-GB" sz="1500" dirty="0">
              <a:highlight>
                <a:srgbClr val="FFF2AE"/>
              </a:highlight>
            </a:endParaRPr>
          </a:p>
          <a:p>
            <a:pPr>
              <a:lnSpc>
                <a:spcPct val="90000"/>
              </a:lnSpc>
              <a:spcAft>
                <a:spcPts val="600"/>
              </a:spcAft>
            </a:pPr>
            <a:r>
              <a:rPr lang="en-GB" sz="1500" dirty="0">
                <a:highlight>
                  <a:srgbClr val="FFF2AE"/>
                </a:highlight>
              </a:rPr>
              <a:t>In a small number of countries </a:t>
            </a:r>
            <a:r>
              <a:rPr lang="en-GB" sz="1500" dirty="0">
                <a:effectLst/>
                <a:highlight>
                  <a:srgbClr val="FFF2AE"/>
                </a:highlight>
              </a:rPr>
              <a:t>national legislation not transposing the Directive refers to a term other than a “concession” in order to refer to a concession within the meaning of the Directive</a:t>
            </a:r>
          </a:p>
          <a:p>
            <a:pPr>
              <a:lnSpc>
                <a:spcPct val="90000"/>
              </a:lnSpc>
              <a:spcAft>
                <a:spcPts val="600"/>
              </a:spcAft>
            </a:pPr>
            <a:r>
              <a:rPr lang="en-GB" sz="1500" dirty="0">
                <a:highlight>
                  <a:srgbClr val="FFF2AE"/>
                </a:highlight>
              </a:rPr>
              <a:t>Multiple countries have diverging definitions of the term PPP at national level and/or unclarity as to how legislation on this topic refers to the definition of and rules on concessions</a:t>
            </a:r>
          </a:p>
          <a:p>
            <a:pPr>
              <a:lnSpc>
                <a:spcPct val="90000"/>
              </a:lnSpc>
              <a:spcAft>
                <a:spcPts val="600"/>
              </a:spcAft>
            </a:pPr>
            <a:r>
              <a:rPr lang="en-GB" sz="1500" dirty="0">
                <a:highlight>
                  <a:srgbClr val="FFF2AE"/>
                </a:highlight>
              </a:rPr>
              <a:t>Case law potentially reflects legal uncertainty on the definition of concessions, concession value calculation and concessionaire obligations and remuneration </a:t>
            </a:r>
          </a:p>
          <a:p>
            <a:endParaRPr lang="en-US" sz="1500" dirty="0"/>
          </a:p>
        </p:txBody>
      </p:sp>
      <p:sp>
        <p:nvSpPr>
          <p:cNvPr id="5" name="Slide Number Placeholder 4">
            <a:extLst>
              <a:ext uri="{FF2B5EF4-FFF2-40B4-BE49-F238E27FC236}">
                <a16:creationId xmlns:a16="http://schemas.microsoft.com/office/drawing/2014/main" id="{263FCFF7-3AEF-4256-B189-D0CBC781B0B4}"/>
              </a:ext>
            </a:extLst>
          </p:cNvPr>
          <p:cNvSpPr>
            <a:spLocks noGrp="1"/>
          </p:cNvSpPr>
          <p:nvPr>
            <p:ph type="sldNum" sz="quarter" idx="13"/>
          </p:nvPr>
        </p:nvSpPr>
        <p:spPr>
          <a:xfrm>
            <a:off x="209600" y="6525344"/>
            <a:ext cx="473968" cy="264458"/>
          </a:xfrm>
        </p:spPr>
        <p:txBody>
          <a:bodyPr wrap="none" anchor="b">
            <a:normAutofit/>
          </a:bodyPr>
          <a:lstStyle/>
          <a:p>
            <a:pPr>
              <a:spcAft>
                <a:spcPts val="600"/>
              </a:spcAft>
            </a:pPr>
            <a:fld id="{5ACC0D55-315E-4238-8202-58A80C830F0F}" type="slidenum">
              <a:rPr lang="en-GB" smtClean="0"/>
              <a:pPr>
                <a:spcAft>
                  <a:spcPts val="600"/>
                </a:spcAft>
              </a:pPr>
              <a:t>4</a:t>
            </a:fld>
            <a:endParaRPr lang="en-GB"/>
          </a:p>
        </p:txBody>
      </p:sp>
      <p:sp>
        <p:nvSpPr>
          <p:cNvPr id="2" name="Title 1">
            <a:extLst>
              <a:ext uri="{FF2B5EF4-FFF2-40B4-BE49-F238E27FC236}">
                <a16:creationId xmlns:a16="http://schemas.microsoft.com/office/drawing/2014/main" id="{2E8B054C-6A67-4A59-A07F-A3D850C1D173}"/>
              </a:ext>
            </a:extLst>
          </p:cNvPr>
          <p:cNvSpPr>
            <a:spLocks noGrp="1"/>
          </p:cNvSpPr>
          <p:nvPr>
            <p:ph type="title"/>
          </p:nvPr>
        </p:nvSpPr>
        <p:spPr>
          <a:xfrm>
            <a:off x="214282" y="116632"/>
            <a:ext cx="7166030" cy="792088"/>
          </a:xfrm>
        </p:spPr>
        <p:txBody>
          <a:bodyPr anchor="ctr">
            <a:normAutofit/>
          </a:bodyPr>
          <a:lstStyle/>
          <a:p>
            <a:r>
              <a:rPr lang="en-US" sz="2700" dirty="0"/>
              <a:t>Legal analysis</a:t>
            </a:r>
            <a:endParaRPr lang="en-GB" sz="2700" dirty="0"/>
          </a:p>
        </p:txBody>
      </p:sp>
    </p:spTree>
    <p:extLst>
      <p:ext uri="{BB962C8B-B14F-4D97-AF65-F5344CB8AC3E}">
        <p14:creationId xmlns:p14="http://schemas.microsoft.com/office/powerpoint/2010/main" val="76430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17EC-0F6F-426E-B3D5-A14550A89CA0}"/>
              </a:ext>
            </a:extLst>
          </p:cNvPr>
          <p:cNvSpPr>
            <a:spLocks noGrp="1"/>
          </p:cNvSpPr>
          <p:nvPr>
            <p:ph type="title"/>
          </p:nvPr>
        </p:nvSpPr>
        <p:spPr>
          <a:xfrm>
            <a:off x="214282" y="116632"/>
            <a:ext cx="7166030" cy="792088"/>
          </a:xfrm>
        </p:spPr>
        <p:txBody>
          <a:bodyPr anchor="ctr">
            <a:normAutofit fontScale="90000"/>
          </a:bodyPr>
          <a:lstStyle/>
          <a:p>
            <a:r>
              <a:rPr lang="en-US" dirty="0"/>
              <a:t>Data analysis methodology - identification of concessions</a:t>
            </a:r>
            <a:endParaRPr lang="en-GB" dirty="0"/>
          </a:p>
        </p:txBody>
      </p:sp>
      <p:sp>
        <p:nvSpPr>
          <p:cNvPr id="3" name="Content Placeholder 2">
            <a:extLst>
              <a:ext uri="{FF2B5EF4-FFF2-40B4-BE49-F238E27FC236}">
                <a16:creationId xmlns:a16="http://schemas.microsoft.com/office/drawing/2014/main" id="{3451B599-4F21-40F5-A0B9-8E65A09156EB}"/>
              </a:ext>
            </a:extLst>
          </p:cNvPr>
          <p:cNvSpPr>
            <a:spLocks noGrp="1"/>
          </p:cNvSpPr>
          <p:nvPr>
            <p:ph sz="half" idx="1"/>
          </p:nvPr>
        </p:nvSpPr>
        <p:spPr>
          <a:xfrm>
            <a:off x="107504" y="1061120"/>
            <a:ext cx="4281518" cy="2952328"/>
          </a:xfrm>
        </p:spPr>
        <p:txBody>
          <a:bodyPr>
            <a:normAutofit fontScale="85000" lnSpcReduction="20000"/>
          </a:bodyPr>
          <a:lstStyle/>
          <a:p>
            <a:pPr>
              <a:spcAft>
                <a:spcPts val="600"/>
              </a:spcAft>
            </a:pPr>
            <a:endParaRPr lang="en-GB" dirty="0">
              <a:effectLst/>
            </a:endParaRPr>
          </a:p>
          <a:p>
            <a:pPr>
              <a:spcAft>
                <a:spcPts val="600"/>
              </a:spcAft>
            </a:pPr>
            <a:r>
              <a:rPr lang="en-GB" dirty="0">
                <a:effectLst/>
              </a:rPr>
              <a:t>The data analysis is based on concession contracts information published from </a:t>
            </a:r>
            <a:r>
              <a:rPr lang="en-GB" b="1" dirty="0">
                <a:effectLst/>
              </a:rPr>
              <a:t>2012 to 2019</a:t>
            </a:r>
          </a:p>
          <a:p>
            <a:pPr>
              <a:spcAft>
                <a:spcPts val="600"/>
              </a:spcAft>
            </a:pPr>
            <a:r>
              <a:rPr lang="en-GB" dirty="0">
                <a:effectLst/>
              </a:rPr>
              <a:t>Concession contracts have been identified in two ways:</a:t>
            </a:r>
          </a:p>
          <a:p>
            <a:pPr lvl="1">
              <a:spcAft>
                <a:spcPts val="600"/>
              </a:spcAft>
            </a:pPr>
            <a:r>
              <a:rPr lang="en-GB" dirty="0">
                <a:effectLst/>
              </a:rPr>
              <a:t>through the use of </a:t>
            </a:r>
            <a:r>
              <a:rPr lang="en-GB" b="1" dirty="0">
                <a:effectLst/>
              </a:rPr>
              <a:t>concession-specific standard forms</a:t>
            </a:r>
            <a:r>
              <a:rPr lang="en-GB" dirty="0">
                <a:effectLst/>
              </a:rPr>
              <a:t> in TED (Tenders Electronic Daily, the European public procurement journal)</a:t>
            </a:r>
          </a:p>
          <a:p>
            <a:pPr lvl="1">
              <a:spcAft>
                <a:spcPts val="600"/>
              </a:spcAft>
            </a:pPr>
            <a:r>
              <a:rPr lang="en-GB" dirty="0"/>
              <a:t>v</a:t>
            </a:r>
            <a:r>
              <a:rPr lang="en-GB" dirty="0">
                <a:effectLst/>
              </a:rPr>
              <a:t>ia a </a:t>
            </a:r>
            <a:r>
              <a:rPr lang="en-GB" b="1" dirty="0">
                <a:effectLst/>
              </a:rPr>
              <a:t>keyword-based methodology </a:t>
            </a:r>
            <a:r>
              <a:rPr lang="en-GB" dirty="0"/>
              <a:t>which </a:t>
            </a:r>
            <a:r>
              <a:rPr lang="en-GB" dirty="0">
                <a:effectLst/>
              </a:rPr>
              <a:t>searched for concessions published outside concession-specific standard forms</a:t>
            </a:r>
            <a:endParaRPr lang="en-GB" dirty="0"/>
          </a:p>
        </p:txBody>
      </p:sp>
      <p:sp>
        <p:nvSpPr>
          <p:cNvPr id="5" name="Slide Number Placeholder 4">
            <a:extLst>
              <a:ext uri="{FF2B5EF4-FFF2-40B4-BE49-F238E27FC236}">
                <a16:creationId xmlns:a16="http://schemas.microsoft.com/office/drawing/2014/main" id="{4EE7BBD7-89B7-48D2-8A8F-95F232B94964}"/>
              </a:ext>
            </a:extLst>
          </p:cNvPr>
          <p:cNvSpPr>
            <a:spLocks noGrp="1"/>
          </p:cNvSpPr>
          <p:nvPr>
            <p:ph type="sldNum" sz="quarter" idx="12"/>
          </p:nvPr>
        </p:nvSpPr>
        <p:spPr>
          <a:xfrm>
            <a:off x="213294" y="6525344"/>
            <a:ext cx="476624" cy="263696"/>
          </a:xfrm>
        </p:spPr>
        <p:txBody>
          <a:bodyPr wrap="none" anchor="b">
            <a:normAutofit/>
          </a:bodyPr>
          <a:lstStyle/>
          <a:p>
            <a:pPr>
              <a:spcAft>
                <a:spcPts val="600"/>
              </a:spcAft>
            </a:pPr>
            <a:fld id="{5ACC0D55-315E-4238-8202-58A80C830F0F}" type="slidenum">
              <a:rPr lang="en-GB" smtClean="0"/>
              <a:pPr>
                <a:spcAft>
                  <a:spcPts val="600"/>
                </a:spcAft>
              </a:pPr>
              <a:t>5</a:t>
            </a:fld>
            <a:endParaRPr lang="en-GB"/>
          </a:p>
        </p:txBody>
      </p:sp>
      <p:graphicFrame>
        <p:nvGraphicFramePr>
          <p:cNvPr id="6" name="Table 6">
            <a:extLst>
              <a:ext uri="{FF2B5EF4-FFF2-40B4-BE49-F238E27FC236}">
                <a16:creationId xmlns:a16="http://schemas.microsoft.com/office/drawing/2014/main" id="{51F6F85C-9358-4761-95D1-1B6BC986E85D}"/>
              </a:ext>
            </a:extLst>
          </p:cNvPr>
          <p:cNvGraphicFramePr>
            <a:graphicFrameLocks noGrp="1"/>
          </p:cNvGraphicFramePr>
          <p:nvPr>
            <p:extLst>
              <p:ext uri="{D42A27DB-BD31-4B8C-83A1-F6EECF244321}">
                <p14:modId xmlns:p14="http://schemas.microsoft.com/office/powerpoint/2010/main" val="2486695568"/>
              </p:ext>
            </p:extLst>
          </p:nvPr>
        </p:nvGraphicFramePr>
        <p:xfrm>
          <a:off x="4677054" y="1844824"/>
          <a:ext cx="4316290" cy="3355180"/>
        </p:xfrm>
        <a:graphic>
          <a:graphicData uri="http://schemas.openxmlformats.org/drawingml/2006/table">
            <a:tbl>
              <a:tblPr firstRow="1" bandRow="1">
                <a:noFill/>
                <a:tableStyleId>{5C22544A-7EE6-4342-B048-85BDC9FD1C3A}</a:tableStyleId>
              </a:tblPr>
              <a:tblGrid>
                <a:gridCol w="525630">
                  <a:extLst>
                    <a:ext uri="{9D8B030D-6E8A-4147-A177-3AD203B41FA5}">
                      <a16:colId xmlns:a16="http://schemas.microsoft.com/office/drawing/2014/main" val="2569285972"/>
                    </a:ext>
                  </a:extLst>
                </a:gridCol>
                <a:gridCol w="1249496">
                  <a:extLst>
                    <a:ext uri="{9D8B030D-6E8A-4147-A177-3AD203B41FA5}">
                      <a16:colId xmlns:a16="http://schemas.microsoft.com/office/drawing/2014/main" val="1637223237"/>
                    </a:ext>
                  </a:extLst>
                </a:gridCol>
                <a:gridCol w="1270582">
                  <a:extLst>
                    <a:ext uri="{9D8B030D-6E8A-4147-A177-3AD203B41FA5}">
                      <a16:colId xmlns:a16="http://schemas.microsoft.com/office/drawing/2014/main" val="2067174764"/>
                    </a:ext>
                  </a:extLst>
                </a:gridCol>
                <a:gridCol w="1270582">
                  <a:extLst>
                    <a:ext uri="{9D8B030D-6E8A-4147-A177-3AD203B41FA5}">
                      <a16:colId xmlns:a16="http://schemas.microsoft.com/office/drawing/2014/main" val="2502136566"/>
                    </a:ext>
                  </a:extLst>
                </a:gridCol>
              </a:tblGrid>
              <a:tr h="432000">
                <a:tc gridSpan="4">
                  <a:txBody>
                    <a:bodyPr/>
                    <a:lstStyle/>
                    <a:p>
                      <a:pPr algn="ctr"/>
                      <a:r>
                        <a:rPr lang="en-GB" sz="1400" b="0" cap="none" spc="150" dirty="0">
                          <a:solidFill>
                            <a:schemeClr val="accent1"/>
                          </a:solidFill>
                        </a:rPr>
                        <a:t>Concession-specific standard forms</a:t>
                      </a:r>
                    </a:p>
                  </a:txBody>
                  <a:tcPr marL="118015" marR="118015" marT="118015" marB="118015" anchor="ctr">
                    <a:lnL w="12700" cmpd="sng">
                      <a:noFill/>
                    </a:lnL>
                    <a:lnR w="12700" cmpd="sng">
                      <a:noFill/>
                    </a:lnR>
                    <a:lnT w="12700" cmpd="sng">
                      <a:noFill/>
                    </a:lnT>
                    <a:lnB w="38100" cmpd="sng">
                      <a:noFill/>
                    </a:lnB>
                    <a:solidFill>
                      <a:schemeClr val="bg1"/>
                    </a:solidFill>
                  </a:tcPr>
                </a:tc>
                <a:tc hMerge="1">
                  <a:txBody>
                    <a:bodyPr/>
                    <a:lstStyle/>
                    <a:p>
                      <a:endParaRPr lang="en-GB" sz="1400" b="0" cap="all" spc="150" dirty="0">
                        <a:solidFill>
                          <a:schemeClr val="lt1"/>
                        </a:solidFill>
                      </a:endParaRPr>
                    </a:p>
                  </a:txBody>
                  <a:tcPr marL="118015" marR="118015" marT="118015" marB="118015">
                    <a:lnL w="12700" cmpd="sng">
                      <a:noFill/>
                    </a:lnL>
                    <a:lnR w="12700" cmpd="sng">
                      <a:noFill/>
                    </a:lnR>
                    <a:lnT w="12700" cmpd="sng">
                      <a:noFill/>
                    </a:lnT>
                    <a:lnB w="38100" cmpd="sng">
                      <a:noFill/>
                    </a:lnB>
                    <a:solidFill>
                      <a:schemeClr val="accent1"/>
                    </a:solidFill>
                  </a:tcPr>
                </a:tc>
                <a:tc hMerge="1">
                  <a:txBody>
                    <a:bodyPr/>
                    <a:lstStyle/>
                    <a:p>
                      <a:endParaRPr lang="en-GB" sz="1200" b="1" cap="all" spc="150" dirty="0">
                        <a:solidFill>
                          <a:schemeClr val="lt1"/>
                        </a:solidFill>
                      </a:endParaRPr>
                    </a:p>
                  </a:txBody>
                  <a:tcPr marL="118015" marR="118015" marT="118015" marB="118015">
                    <a:lnL w="12700" cmpd="sng">
                      <a:noFill/>
                    </a:lnL>
                    <a:lnR w="12700" cmpd="sng">
                      <a:noFill/>
                    </a:lnR>
                    <a:lnT w="12700" cmpd="sng">
                      <a:noFill/>
                    </a:lnT>
                    <a:lnB w="38100" cmpd="sng">
                      <a:noFill/>
                    </a:lnB>
                    <a:solidFill>
                      <a:schemeClr val="accent1"/>
                    </a:solidFill>
                  </a:tcPr>
                </a:tc>
                <a:tc hMerge="1">
                  <a:txBody>
                    <a:bodyPr/>
                    <a:lstStyle/>
                    <a:p>
                      <a:endParaRPr lang="en-GB" sz="1200" b="1" cap="all" spc="150" dirty="0">
                        <a:solidFill>
                          <a:schemeClr val="lt1"/>
                        </a:solidFill>
                      </a:endParaRPr>
                    </a:p>
                  </a:txBody>
                  <a:tcPr marL="118015" marR="118015" marT="118015" marB="118015">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22898318"/>
                  </a:ext>
                </a:extLst>
              </a:tr>
              <a:tr h="582287">
                <a:tc>
                  <a:txBody>
                    <a:bodyPr/>
                    <a:lstStyle/>
                    <a:p>
                      <a:endParaRPr lang="en-GB" sz="1400" b="0" cap="all" spc="150" dirty="0">
                        <a:solidFill>
                          <a:schemeClr val="lt1"/>
                        </a:solidFill>
                      </a:endParaRPr>
                    </a:p>
                  </a:txBody>
                  <a:tcPr marL="118015" marR="118015" marT="118015" marB="118015">
                    <a:lnL w="12700" cmpd="sng">
                      <a:noFill/>
                    </a:lnL>
                    <a:lnR w="12700" cmpd="sng">
                      <a:noFill/>
                    </a:lnR>
                    <a:lnT w="12700" cmpd="sng">
                      <a:noFill/>
                    </a:lnT>
                    <a:lnB w="38100" cmpd="sng">
                      <a:noFill/>
                    </a:lnB>
                    <a:solidFill>
                      <a:schemeClr val="accent1"/>
                    </a:solidFill>
                  </a:tcPr>
                </a:tc>
                <a:tc>
                  <a:txBody>
                    <a:bodyPr/>
                    <a:lstStyle/>
                    <a:p>
                      <a:endParaRPr lang="en-GB" sz="1400" b="0" cap="all" spc="150" dirty="0">
                        <a:solidFill>
                          <a:schemeClr val="lt1"/>
                        </a:solidFill>
                      </a:endParaRPr>
                    </a:p>
                  </a:txBody>
                  <a:tcPr marL="118015" marR="118015" marT="118015" marB="118015">
                    <a:lnL w="12700" cmpd="sng">
                      <a:noFill/>
                    </a:lnL>
                    <a:lnR w="12700" cmpd="sng">
                      <a:noFill/>
                    </a:lnR>
                    <a:lnT w="12700" cmpd="sng">
                      <a:noFill/>
                    </a:lnT>
                    <a:lnB w="38100" cmpd="sng">
                      <a:noFill/>
                    </a:lnB>
                    <a:solidFill>
                      <a:schemeClr val="accent1"/>
                    </a:solidFill>
                  </a:tcPr>
                </a:tc>
                <a:tc>
                  <a:txBody>
                    <a:bodyPr/>
                    <a:lstStyle/>
                    <a:p>
                      <a:r>
                        <a:rPr lang="en-US" sz="1200" b="1" cap="all" spc="150" dirty="0">
                          <a:solidFill>
                            <a:schemeClr val="lt1"/>
                          </a:solidFill>
                        </a:rPr>
                        <a:t>Pre-Directive</a:t>
                      </a:r>
                      <a:endParaRPr lang="en-GB" sz="1200" b="1" cap="all" spc="150" dirty="0">
                        <a:solidFill>
                          <a:schemeClr val="lt1"/>
                        </a:solidFill>
                      </a:endParaRPr>
                    </a:p>
                  </a:txBody>
                  <a:tcPr marL="118015" marR="118015" marT="118015" marB="118015">
                    <a:lnL w="12700" cmpd="sng">
                      <a:noFill/>
                    </a:lnL>
                    <a:lnR w="12700" cmpd="sng">
                      <a:noFill/>
                    </a:lnR>
                    <a:lnT w="12700" cmpd="sng">
                      <a:noFill/>
                    </a:lnT>
                    <a:lnB w="38100" cmpd="sng">
                      <a:noFill/>
                    </a:lnB>
                    <a:solidFill>
                      <a:schemeClr val="accent1"/>
                    </a:solidFill>
                  </a:tcPr>
                </a:tc>
                <a:tc>
                  <a:txBody>
                    <a:bodyPr/>
                    <a:lstStyle/>
                    <a:p>
                      <a:r>
                        <a:rPr lang="en-US" sz="1200" b="1" cap="all" spc="150" dirty="0">
                          <a:solidFill>
                            <a:schemeClr val="lt1"/>
                          </a:solidFill>
                        </a:rPr>
                        <a:t>Post-Directive</a:t>
                      </a:r>
                      <a:endParaRPr lang="en-GB" sz="1200" b="1" cap="all" spc="150" dirty="0">
                        <a:solidFill>
                          <a:schemeClr val="lt1"/>
                        </a:solidFill>
                      </a:endParaRPr>
                    </a:p>
                  </a:txBody>
                  <a:tcPr marL="118015" marR="118015" marT="118015" marB="118015">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1134164117"/>
                  </a:ext>
                </a:extLst>
              </a:tr>
              <a:tr h="576000">
                <a:tc rowSpan="2">
                  <a:txBody>
                    <a:bodyPr/>
                    <a:lstStyle/>
                    <a:p>
                      <a:pPr algn="ctr"/>
                      <a:r>
                        <a:rPr lang="en-GB" sz="1100" b="1" cap="none" spc="0" dirty="0">
                          <a:solidFill>
                            <a:schemeClr val="bg1"/>
                          </a:solidFill>
                        </a:rPr>
                        <a:t>CONTRACT NOTICES</a:t>
                      </a:r>
                    </a:p>
                  </a:txBody>
                  <a:tcPr marL="118015" marR="118015" marT="118015" marB="118015" vert="vert270" anchor="ctr">
                    <a:lnL w="12700" cmpd="sng">
                      <a:noFill/>
                      <a:prstDash val="solid"/>
                    </a:lnL>
                    <a:lnR w="12700" cmpd="sng">
                      <a:noFill/>
                      <a:prstDash val="solid"/>
                    </a:lnR>
                    <a:lnT w="38100" cmpd="sng">
                      <a:noFill/>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100" cap="none" spc="0" dirty="0">
                          <a:solidFill>
                            <a:schemeClr val="tx1"/>
                          </a:solidFill>
                        </a:rPr>
                        <a:t>Works concessions</a:t>
                      </a:r>
                      <a:endParaRPr lang="en-GB" sz="1100" cap="none" spc="0" dirty="0">
                        <a:solidFill>
                          <a:schemeClr val="tx1"/>
                        </a:solidFill>
                      </a:endParaRPr>
                    </a:p>
                  </a:txBody>
                  <a:tcPr marL="118015" marR="118015" marT="118015" marB="118015" anchor="ctr">
                    <a:lnL w="12700" cmpd="sng">
                      <a:noFill/>
                      <a:prstDash val="solid"/>
                    </a:lnL>
                    <a:lnR w="12700" cmpd="sng">
                      <a:noFill/>
                      <a:prstDash val="solid"/>
                    </a:lnR>
                    <a:lnT w="38100" cmpd="sng">
                      <a:noFill/>
                    </a:lnT>
                    <a:lnB w="12700" cmpd="sng">
                      <a:noFill/>
                      <a:prstDash val="solid"/>
                    </a:lnB>
                    <a:solidFill>
                      <a:schemeClr val="tx2">
                        <a:lumMod val="20000"/>
                        <a:lumOff val="80000"/>
                      </a:schemeClr>
                    </a:solidFill>
                  </a:tcPr>
                </a:tc>
                <a:tc>
                  <a:txBody>
                    <a:bodyPr/>
                    <a:lstStyle/>
                    <a:p>
                      <a:pPr algn="ctr"/>
                      <a:r>
                        <a:rPr lang="en-US" sz="1100" cap="none" spc="0" dirty="0">
                          <a:solidFill>
                            <a:schemeClr val="tx1"/>
                          </a:solidFill>
                          <a:highlight>
                            <a:srgbClr val="E6F5C9"/>
                          </a:highlight>
                        </a:rPr>
                        <a:t>Yes</a:t>
                      </a:r>
                      <a:endParaRPr lang="en-GB" sz="1100" b="1" cap="none" spc="0" dirty="0">
                        <a:solidFill>
                          <a:schemeClr val="tx1"/>
                        </a:solidFill>
                        <a:highlight>
                          <a:srgbClr val="E6F5C9"/>
                        </a:highlight>
                      </a:endParaRPr>
                    </a:p>
                  </a:txBody>
                  <a:tcPr marL="118015" marR="118015" marT="118015" marB="118015" anchor="ctr">
                    <a:lnL w="12700" cmpd="sng">
                      <a:noFill/>
                      <a:prstDash val="solid"/>
                    </a:lnL>
                    <a:lnR w="12700" cmpd="sng">
                      <a:noFill/>
                      <a:prstDash val="solid"/>
                    </a:lnR>
                    <a:lnT w="38100" cmpd="sng">
                      <a:noFill/>
                    </a:lnT>
                    <a:lnB w="12700" cmpd="sng">
                      <a:noFill/>
                      <a:prstDash val="solid"/>
                    </a:lnB>
                    <a:solidFill>
                      <a:srgbClr val="E6F5C9"/>
                    </a:solidFill>
                  </a:tcPr>
                </a:tc>
                <a:tc>
                  <a:txBody>
                    <a:bodyPr/>
                    <a:lstStyle/>
                    <a:p>
                      <a:pPr algn="ctr"/>
                      <a:r>
                        <a:rPr lang="en-US" sz="1100" cap="none" spc="0" dirty="0">
                          <a:solidFill>
                            <a:schemeClr val="tx1"/>
                          </a:solidFill>
                          <a:highlight>
                            <a:srgbClr val="E6F5C9"/>
                          </a:highlight>
                        </a:rPr>
                        <a:t>Yes</a:t>
                      </a:r>
                      <a:endParaRPr lang="en-GB" sz="1100" b="1" cap="none" spc="0" dirty="0">
                        <a:solidFill>
                          <a:schemeClr val="tx1"/>
                        </a:solidFill>
                        <a:highlight>
                          <a:srgbClr val="E6F5C9"/>
                        </a:highlight>
                      </a:endParaRPr>
                    </a:p>
                  </a:txBody>
                  <a:tcPr marL="118015" marR="118015" marT="118015" marB="118015" anchor="ctr">
                    <a:lnL w="12700" cmpd="sng">
                      <a:noFill/>
                      <a:prstDash val="solid"/>
                    </a:lnL>
                    <a:lnR w="12700" cmpd="sng">
                      <a:noFill/>
                      <a:prstDash val="solid"/>
                    </a:lnR>
                    <a:lnT w="38100" cmpd="sng">
                      <a:noFill/>
                    </a:lnT>
                    <a:lnB w="12700" cmpd="sng">
                      <a:noFill/>
                      <a:prstDash val="solid"/>
                    </a:lnB>
                    <a:solidFill>
                      <a:srgbClr val="E6F5C9"/>
                    </a:solidFill>
                  </a:tcPr>
                </a:tc>
                <a:extLst>
                  <a:ext uri="{0D108BD9-81ED-4DB2-BD59-A6C34878D82A}">
                    <a16:rowId xmlns:a16="http://schemas.microsoft.com/office/drawing/2014/main" val="1534481744"/>
                  </a:ext>
                </a:extLst>
              </a:tr>
              <a:tr h="576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cap="none" spc="0" dirty="0">
                        <a:solidFill>
                          <a:schemeClr val="tx1"/>
                        </a:solidFill>
                      </a:endParaRPr>
                    </a:p>
                  </a:txBody>
                  <a:tcPr marL="118015" marR="118015" marT="118015" marB="118015" anchor="ctr">
                    <a:lnL w="12700" cmpd="sng">
                      <a:noFill/>
                      <a:prstDash val="solid"/>
                    </a:lnL>
                    <a:lnR w="12700" cmpd="sng">
                      <a:noFill/>
                      <a:prstDash val="solid"/>
                    </a:lnR>
                    <a:lnT w="12700" cmpd="sng">
                      <a:noFill/>
                      <a:prstDash val="solid"/>
                    </a:lnT>
                    <a:lnB w="12700" cmpd="sng">
                      <a:noFill/>
                      <a:prstDash val="soli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cap="none" spc="0" dirty="0">
                          <a:solidFill>
                            <a:schemeClr val="tx1"/>
                          </a:solidFill>
                        </a:rPr>
                        <a:t>Services concessions</a:t>
                      </a:r>
                      <a:endParaRPr lang="en-GB" sz="1100" cap="none" spc="0" dirty="0">
                        <a:solidFill>
                          <a:schemeClr val="tx1"/>
                        </a:solidFill>
                      </a:endParaRPr>
                    </a:p>
                  </a:txBody>
                  <a:tcPr marL="118015" marR="118015" marT="118015" marB="1180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100" cap="none" spc="0" dirty="0">
                          <a:solidFill>
                            <a:schemeClr val="tx1"/>
                          </a:solidFill>
                        </a:rPr>
                        <a:t>No</a:t>
                      </a:r>
                      <a:endParaRPr lang="en-GB" sz="1100" b="1" cap="none" spc="0" dirty="0">
                        <a:solidFill>
                          <a:schemeClr val="tx1"/>
                        </a:solidFill>
                      </a:endParaRPr>
                    </a:p>
                  </a:txBody>
                  <a:tcPr marL="118015" marR="118015" marT="118015" marB="1180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solidFill>
                      <a:srgbClr val="F9F5DB"/>
                    </a:solidFill>
                  </a:tcPr>
                </a:tc>
                <a:tc>
                  <a:txBody>
                    <a:bodyPr/>
                    <a:lstStyle/>
                    <a:p>
                      <a:pPr algn="ctr"/>
                      <a:r>
                        <a:rPr lang="en-US" sz="1100" cap="none" spc="0" dirty="0">
                          <a:solidFill>
                            <a:schemeClr val="tx1"/>
                          </a:solidFill>
                          <a:highlight>
                            <a:srgbClr val="E6F5C9"/>
                          </a:highlight>
                        </a:rPr>
                        <a:t>Yes</a:t>
                      </a:r>
                      <a:endParaRPr lang="en-GB" sz="1100" b="1" cap="none" spc="0" dirty="0">
                        <a:solidFill>
                          <a:schemeClr val="tx1"/>
                        </a:solidFill>
                        <a:highlight>
                          <a:srgbClr val="E6F5C9"/>
                        </a:highlight>
                      </a:endParaRPr>
                    </a:p>
                  </a:txBody>
                  <a:tcPr marL="118015" marR="118015" marT="118015" marB="1180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solidFill>
                      <a:srgbClr val="E6F5C9"/>
                    </a:solidFill>
                  </a:tcPr>
                </a:tc>
                <a:extLst>
                  <a:ext uri="{0D108BD9-81ED-4DB2-BD59-A6C34878D82A}">
                    <a16:rowId xmlns:a16="http://schemas.microsoft.com/office/drawing/2014/main" val="2472889185"/>
                  </a:ext>
                </a:extLst>
              </a:tr>
              <a:tr h="576000">
                <a:tc rowSpan="2">
                  <a:txBody>
                    <a:bodyPr/>
                    <a:lstStyle/>
                    <a:p>
                      <a:pPr algn="ctr"/>
                      <a:r>
                        <a:rPr lang="en-GB" sz="1100" b="1" cap="none" spc="0" dirty="0">
                          <a:solidFill>
                            <a:schemeClr val="bg1"/>
                          </a:solidFill>
                        </a:rPr>
                        <a:t>CONTRACT AAWARDS</a:t>
                      </a:r>
                      <a:endParaRPr lang="en-GB" sz="1100" cap="none" spc="0" dirty="0">
                        <a:solidFill>
                          <a:schemeClr val="bg1"/>
                        </a:solidFill>
                      </a:endParaRPr>
                    </a:p>
                  </a:txBody>
                  <a:tcPr marL="118015" marR="118015" marT="118015" marB="118015" vert="vert27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accent1"/>
                    </a:solidFill>
                  </a:tcPr>
                </a:tc>
                <a:tc>
                  <a:txBody>
                    <a:bodyPr/>
                    <a:lstStyle/>
                    <a:p>
                      <a:r>
                        <a:rPr lang="en-US" sz="1100" cap="none" spc="0" dirty="0">
                          <a:solidFill>
                            <a:schemeClr val="tx1"/>
                          </a:solidFill>
                        </a:rPr>
                        <a:t>Works concessions</a:t>
                      </a:r>
                      <a:endParaRPr lang="en-GB" sz="1100" cap="none" spc="0" dirty="0">
                        <a:solidFill>
                          <a:schemeClr val="tx1"/>
                        </a:solidFill>
                      </a:endParaRPr>
                    </a:p>
                  </a:txBody>
                  <a:tcPr marL="118015" marR="118015" marT="118015" marB="11801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tx2">
                        <a:lumMod val="20000"/>
                        <a:lumOff val="80000"/>
                      </a:schemeClr>
                    </a:solidFill>
                  </a:tcPr>
                </a:tc>
                <a:tc>
                  <a:txBody>
                    <a:bodyPr/>
                    <a:lstStyle/>
                    <a:p>
                      <a:pPr algn="ctr"/>
                      <a:r>
                        <a:rPr lang="en-US" sz="1100" cap="none" spc="0" dirty="0">
                          <a:solidFill>
                            <a:schemeClr val="tx1"/>
                          </a:solidFill>
                        </a:rPr>
                        <a:t>No</a:t>
                      </a:r>
                      <a:endParaRPr lang="en-GB" sz="1100" b="1" cap="none" spc="0" dirty="0">
                        <a:solidFill>
                          <a:schemeClr val="tx1"/>
                        </a:solidFill>
                      </a:endParaRPr>
                    </a:p>
                  </a:txBody>
                  <a:tcPr marL="118015" marR="118015" marT="118015" marB="11801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rgbClr val="F9F5DB"/>
                    </a:solidFill>
                  </a:tcPr>
                </a:tc>
                <a:tc>
                  <a:txBody>
                    <a:bodyPr/>
                    <a:lstStyle/>
                    <a:p>
                      <a:pPr algn="ctr"/>
                      <a:r>
                        <a:rPr lang="en-US" sz="1100" cap="none" spc="0" dirty="0">
                          <a:solidFill>
                            <a:schemeClr val="tx1"/>
                          </a:solidFill>
                          <a:highlight>
                            <a:srgbClr val="E6F5C9"/>
                          </a:highlight>
                        </a:rPr>
                        <a:t>Yes</a:t>
                      </a:r>
                      <a:endParaRPr lang="en-GB" sz="1100" b="1" cap="none" spc="0" dirty="0">
                        <a:solidFill>
                          <a:schemeClr val="tx1"/>
                        </a:solidFill>
                        <a:highlight>
                          <a:srgbClr val="E6F5C9"/>
                        </a:highlight>
                      </a:endParaRPr>
                    </a:p>
                  </a:txBody>
                  <a:tcPr marL="118015" marR="118015" marT="118015" marB="11801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rgbClr val="E6F5C9"/>
                    </a:solidFill>
                  </a:tcPr>
                </a:tc>
                <a:extLst>
                  <a:ext uri="{0D108BD9-81ED-4DB2-BD59-A6C34878D82A}">
                    <a16:rowId xmlns:a16="http://schemas.microsoft.com/office/drawing/2014/main" val="1486451179"/>
                  </a:ext>
                </a:extLst>
              </a:tr>
              <a:tr h="576000">
                <a:tc vMerge="1">
                  <a:txBody>
                    <a:bodyPr/>
                    <a:lstStyle/>
                    <a:p>
                      <a:endParaRPr lang="en-GB" sz="1100" cap="none" spc="0" dirty="0">
                        <a:solidFill>
                          <a:schemeClr val="tx1"/>
                        </a:solidFill>
                      </a:endParaRPr>
                    </a:p>
                  </a:txBody>
                  <a:tcPr marL="118015" marR="118015" marT="118015" marB="118015" vert="vert270" anchor="ctr">
                    <a:lnL w="12700" cmpd="sng">
                      <a:noFill/>
                      <a:prstDash val="solid"/>
                    </a:lnL>
                    <a:lnR w="12700" cmpd="sng">
                      <a:noFill/>
                      <a:prstDash val="solid"/>
                    </a:lnR>
                    <a:lnT w="38100" cmpd="sng">
                      <a:noFill/>
                    </a:lnT>
                    <a:lnB w="12700" cmpd="sng">
                      <a:noFill/>
                      <a:prstDash val="soli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cap="none" spc="0" dirty="0">
                          <a:solidFill>
                            <a:schemeClr val="tx1"/>
                          </a:solidFill>
                        </a:rPr>
                        <a:t>Services concessions</a:t>
                      </a:r>
                      <a:endParaRPr lang="en-GB" sz="1100" cap="none" spc="0" dirty="0">
                        <a:solidFill>
                          <a:schemeClr val="tx1"/>
                        </a:solidFill>
                      </a:endParaRPr>
                    </a:p>
                  </a:txBody>
                  <a:tcPr marL="118015" marR="118015" marT="118015" marB="118015" anchor="ctr">
                    <a:lnL w="12700" cmpd="sng">
                      <a:noFill/>
                      <a:prstDash val="solid"/>
                    </a:lnL>
                    <a:lnR w="12700" cmpd="sng">
                      <a:noFill/>
                      <a:prstDash val="solid"/>
                    </a:lnR>
                    <a:lnT w="12700" cmpd="sng">
                      <a:noFill/>
                      <a:prstDash val="solid"/>
                    </a:lnT>
                    <a:lnB w="12700" cmpd="sng">
                      <a:noFill/>
                      <a:prstDash val="solid"/>
                    </a:lnB>
                    <a:solidFill>
                      <a:schemeClr val="accent3">
                        <a:lumMod val="20000"/>
                        <a:lumOff val="80000"/>
                      </a:schemeClr>
                    </a:solidFill>
                  </a:tcPr>
                </a:tc>
                <a:tc>
                  <a:txBody>
                    <a:bodyPr/>
                    <a:lstStyle/>
                    <a:p>
                      <a:pPr algn="ctr"/>
                      <a:r>
                        <a:rPr lang="en-GB" sz="1100" b="0" cap="none" spc="0" dirty="0">
                          <a:solidFill>
                            <a:schemeClr val="tx1"/>
                          </a:solidFill>
                        </a:rPr>
                        <a:t>No</a:t>
                      </a:r>
                    </a:p>
                  </a:txBody>
                  <a:tcPr marL="118015" marR="118015" marT="118015" marB="118015" anchor="ctr">
                    <a:lnL w="12700" cmpd="sng">
                      <a:noFill/>
                      <a:prstDash val="solid"/>
                    </a:lnL>
                    <a:lnR w="12700" cmpd="sng">
                      <a:noFill/>
                      <a:prstDash val="solid"/>
                    </a:lnR>
                    <a:lnT w="12700" cmpd="sng">
                      <a:noFill/>
                      <a:prstDash val="solid"/>
                    </a:lnT>
                    <a:lnB w="12700" cmpd="sng">
                      <a:noFill/>
                      <a:prstDash val="solid"/>
                    </a:lnB>
                    <a:solidFill>
                      <a:srgbClr val="F9F5DB"/>
                    </a:solidFill>
                  </a:tcPr>
                </a:tc>
                <a:tc>
                  <a:txBody>
                    <a:bodyPr/>
                    <a:lstStyle/>
                    <a:p>
                      <a:pPr algn="ctr"/>
                      <a:r>
                        <a:rPr lang="en-US" sz="1100" cap="none" spc="0" dirty="0">
                          <a:solidFill>
                            <a:schemeClr val="tx1"/>
                          </a:solidFill>
                          <a:highlight>
                            <a:srgbClr val="E6F5C9"/>
                          </a:highlight>
                        </a:rPr>
                        <a:t>Yes</a:t>
                      </a:r>
                      <a:endParaRPr lang="en-GB" sz="1100" b="1" cap="none" spc="0" dirty="0">
                        <a:solidFill>
                          <a:schemeClr val="tx1"/>
                        </a:solidFill>
                        <a:highlight>
                          <a:srgbClr val="E6F5C9"/>
                        </a:highlight>
                      </a:endParaRPr>
                    </a:p>
                  </a:txBody>
                  <a:tcPr marL="118015" marR="118015" marT="118015" marB="118015" anchor="ctr">
                    <a:lnL w="12700" cmpd="sng">
                      <a:noFill/>
                      <a:prstDash val="solid"/>
                    </a:lnL>
                    <a:lnR w="12700" cmpd="sng">
                      <a:noFill/>
                      <a:prstDash val="solid"/>
                    </a:lnR>
                    <a:lnT w="12700" cmpd="sng">
                      <a:noFill/>
                      <a:prstDash val="solid"/>
                    </a:lnT>
                    <a:lnB w="12700" cmpd="sng">
                      <a:noFill/>
                      <a:prstDash val="solid"/>
                    </a:lnB>
                    <a:solidFill>
                      <a:srgbClr val="E6F5C9"/>
                    </a:solidFill>
                  </a:tcPr>
                </a:tc>
                <a:extLst>
                  <a:ext uri="{0D108BD9-81ED-4DB2-BD59-A6C34878D82A}">
                    <a16:rowId xmlns:a16="http://schemas.microsoft.com/office/drawing/2014/main" val="1390543540"/>
                  </a:ext>
                </a:extLst>
              </a:tr>
            </a:tbl>
          </a:graphicData>
        </a:graphic>
      </p:graphicFrame>
      <p:sp>
        <p:nvSpPr>
          <p:cNvPr id="7" name="Content Placeholder 2">
            <a:extLst>
              <a:ext uri="{FF2B5EF4-FFF2-40B4-BE49-F238E27FC236}">
                <a16:creationId xmlns:a16="http://schemas.microsoft.com/office/drawing/2014/main" id="{9F75827D-14AC-4B2F-919D-C4E549CE4E2A}"/>
              </a:ext>
            </a:extLst>
          </p:cNvPr>
          <p:cNvSpPr txBox="1">
            <a:spLocks/>
          </p:cNvSpPr>
          <p:nvPr/>
        </p:nvSpPr>
        <p:spPr>
          <a:xfrm>
            <a:off x="395536" y="4013448"/>
            <a:ext cx="3978292" cy="2544616"/>
          </a:xfrm>
          <a:prstGeom prst="rect">
            <a:avLst/>
          </a:prstGeom>
          <a:solidFill>
            <a:schemeClr val="bg1">
              <a:lumMod val="85000"/>
            </a:schemeClr>
          </a:solidFill>
        </p:spPr>
        <p:txBody>
          <a:bodyPr vert="horz" lIns="252000" tIns="72000" rIns="252000" bIns="72000">
            <a:noAutofit/>
          </a:bodyPr>
          <a:lst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GB" sz="1400" u="sng" dirty="0"/>
              <a:t>Concessions</a:t>
            </a:r>
          </a:p>
          <a:p>
            <a:r>
              <a:rPr lang="en-GB" sz="1400" dirty="0"/>
              <a:t>Concessions are contracts for pecuniary interest whereby one or more contracting authorities or contracting entities entrusts </a:t>
            </a:r>
            <a:r>
              <a:rPr lang="en-GB" sz="1400" b="1" dirty="0"/>
              <a:t>works or the provision and management of services </a:t>
            </a:r>
            <a:r>
              <a:rPr lang="en-GB" sz="1400" dirty="0"/>
              <a:t>to one or more companies.</a:t>
            </a:r>
          </a:p>
          <a:p>
            <a:r>
              <a:rPr lang="en-GB" sz="1400" dirty="0"/>
              <a:t>The reward for the works or services consists in the </a:t>
            </a:r>
            <a:r>
              <a:rPr lang="en-GB" sz="1400" b="1" dirty="0"/>
              <a:t>right to exploit </a:t>
            </a:r>
            <a:r>
              <a:rPr lang="en-GB" sz="1400" dirty="0"/>
              <a:t>them […, which ] implies the transfer to the concessionaire of an </a:t>
            </a:r>
            <a:r>
              <a:rPr lang="en-GB" sz="1400" b="1" dirty="0"/>
              <a:t>operating risk of economic nature </a:t>
            </a:r>
            <a:r>
              <a:rPr lang="en-GB" sz="1400" dirty="0"/>
              <a:t>[…].</a:t>
            </a:r>
            <a:endParaRPr lang="en-GB" sz="1200" i="1" dirty="0"/>
          </a:p>
        </p:txBody>
      </p:sp>
    </p:spTree>
    <p:extLst>
      <p:ext uri="{BB962C8B-B14F-4D97-AF65-F5344CB8AC3E}">
        <p14:creationId xmlns:p14="http://schemas.microsoft.com/office/powerpoint/2010/main" val="364193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5E9BC-E01E-4452-A465-2BBD12A11DE3}"/>
              </a:ext>
            </a:extLst>
          </p:cNvPr>
          <p:cNvSpPr>
            <a:spLocks noGrp="1"/>
          </p:cNvSpPr>
          <p:nvPr>
            <p:ph type="title"/>
          </p:nvPr>
        </p:nvSpPr>
        <p:spPr/>
        <p:txBody>
          <a:bodyPr>
            <a:normAutofit/>
          </a:bodyPr>
          <a:lstStyle/>
          <a:p>
            <a:r>
              <a:rPr lang="en-US" sz="2700" dirty="0"/>
              <a:t>Data analysis - main trends</a:t>
            </a:r>
            <a:endParaRPr lang="en-GB" sz="2700" dirty="0"/>
          </a:p>
        </p:txBody>
      </p:sp>
      <p:pic>
        <p:nvPicPr>
          <p:cNvPr id="6" name="Content Placeholder 5">
            <a:extLst>
              <a:ext uri="{FF2B5EF4-FFF2-40B4-BE49-F238E27FC236}">
                <a16:creationId xmlns:a16="http://schemas.microsoft.com/office/drawing/2014/main" id="{45AB54EC-0543-4939-AADE-87AEE814AC77}"/>
              </a:ext>
            </a:extLst>
          </p:cNvPr>
          <p:cNvPicPr>
            <a:picLocks noGrp="1" noChangeAspect="1"/>
          </p:cNvPicPr>
          <p:nvPr>
            <p:ph idx="1"/>
          </p:nvPr>
        </p:nvPicPr>
        <p:blipFill>
          <a:blip r:embed="rId2"/>
          <a:stretch>
            <a:fillRect/>
          </a:stretch>
        </p:blipFill>
        <p:spPr>
          <a:xfrm>
            <a:off x="202340" y="1134143"/>
            <a:ext cx="4214690" cy="1966558"/>
          </a:xfrm>
          <a:prstGeom prst="rect">
            <a:avLst/>
          </a:prstGeom>
        </p:spPr>
      </p:pic>
      <p:sp>
        <p:nvSpPr>
          <p:cNvPr id="5" name="Slide Number Placeholder 4">
            <a:extLst>
              <a:ext uri="{FF2B5EF4-FFF2-40B4-BE49-F238E27FC236}">
                <a16:creationId xmlns:a16="http://schemas.microsoft.com/office/drawing/2014/main" id="{F6B41DEF-6417-41BD-B9D6-BADBEFAC5E9B}"/>
              </a:ext>
            </a:extLst>
          </p:cNvPr>
          <p:cNvSpPr>
            <a:spLocks noGrp="1"/>
          </p:cNvSpPr>
          <p:nvPr>
            <p:ph type="sldNum" sz="quarter" idx="12"/>
          </p:nvPr>
        </p:nvSpPr>
        <p:spPr/>
        <p:txBody>
          <a:bodyPr/>
          <a:lstStyle/>
          <a:p>
            <a:fld id="{5ACC0D55-315E-4238-8202-58A80C830F0F}" type="slidenum">
              <a:rPr lang="en-GB" smtClean="0"/>
              <a:pPr/>
              <a:t>6</a:t>
            </a:fld>
            <a:endParaRPr lang="en-GB"/>
          </a:p>
        </p:txBody>
      </p:sp>
      <p:sp>
        <p:nvSpPr>
          <p:cNvPr id="7" name="TextBox 6">
            <a:extLst>
              <a:ext uri="{FF2B5EF4-FFF2-40B4-BE49-F238E27FC236}">
                <a16:creationId xmlns:a16="http://schemas.microsoft.com/office/drawing/2014/main" id="{CCA195AF-8F38-4917-82EF-AE8B53140C52}"/>
              </a:ext>
            </a:extLst>
          </p:cNvPr>
          <p:cNvSpPr txBox="1"/>
          <p:nvPr/>
        </p:nvSpPr>
        <p:spPr>
          <a:xfrm>
            <a:off x="4644008" y="1655757"/>
            <a:ext cx="3744416" cy="9233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Very significant increase in the post-Directive yearly number of concessions </a:t>
            </a:r>
            <a:endParaRPr lang="en-GB" dirty="0"/>
          </a:p>
        </p:txBody>
      </p:sp>
      <p:pic>
        <p:nvPicPr>
          <p:cNvPr id="8" name="Picture 7">
            <a:extLst>
              <a:ext uri="{FF2B5EF4-FFF2-40B4-BE49-F238E27FC236}">
                <a16:creationId xmlns:a16="http://schemas.microsoft.com/office/drawing/2014/main" id="{5DE110AA-0983-4A33-BD0E-29C059162624}"/>
              </a:ext>
            </a:extLst>
          </p:cNvPr>
          <p:cNvPicPr>
            <a:picLocks noChangeAspect="1"/>
          </p:cNvPicPr>
          <p:nvPr/>
        </p:nvPicPr>
        <p:blipFill>
          <a:blip r:embed="rId3"/>
          <a:stretch>
            <a:fillRect/>
          </a:stretch>
        </p:blipFill>
        <p:spPr>
          <a:xfrm>
            <a:off x="390643" y="3140969"/>
            <a:ext cx="4037341" cy="1966558"/>
          </a:xfrm>
          <a:prstGeom prst="rect">
            <a:avLst/>
          </a:prstGeom>
        </p:spPr>
      </p:pic>
      <p:pic>
        <p:nvPicPr>
          <p:cNvPr id="9" name="Picture 8">
            <a:extLst>
              <a:ext uri="{FF2B5EF4-FFF2-40B4-BE49-F238E27FC236}">
                <a16:creationId xmlns:a16="http://schemas.microsoft.com/office/drawing/2014/main" id="{CF050BB4-C52B-4718-8FB2-0FEB12B2783F}"/>
              </a:ext>
            </a:extLst>
          </p:cNvPr>
          <p:cNvPicPr>
            <a:picLocks noChangeAspect="1"/>
          </p:cNvPicPr>
          <p:nvPr/>
        </p:nvPicPr>
        <p:blipFill>
          <a:blip r:embed="rId4"/>
          <a:stretch>
            <a:fillRect/>
          </a:stretch>
        </p:blipFill>
        <p:spPr>
          <a:xfrm>
            <a:off x="379793" y="5078107"/>
            <a:ext cx="4048191" cy="1564960"/>
          </a:xfrm>
          <a:prstGeom prst="rect">
            <a:avLst/>
          </a:prstGeom>
        </p:spPr>
      </p:pic>
      <p:sp>
        <p:nvSpPr>
          <p:cNvPr id="10" name="TextBox 9">
            <a:extLst>
              <a:ext uri="{FF2B5EF4-FFF2-40B4-BE49-F238E27FC236}">
                <a16:creationId xmlns:a16="http://schemas.microsoft.com/office/drawing/2014/main" id="{63A1A5EC-4656-45B9-B659-1A7E34601EC5}"/>
              </a:ext>
            </a:extLst>
          </p:cNvPr>
          <p:cNvSpPr txBox="1"/>
          <p:nvPr/>
        </p:nvSpPr>
        <p:spPr>
          <a:xfrm>
            <a:off x="4644008" y="3662583"/>
            <a:ext cx="3744416" cy="646331"/>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Increase in services concessions is well above the pre-Directive trend </a:t>
            </a:r>
            <a:endParaRPr lang="en-GB" dirty="0"/>
          </a:p>
        </p:txBody>
      </p:sp>
      <p:sp>
        <p:nvSpPr>
          <p:cNvPr id="11" name="TextBox 10">
            <a:extLst>
              <a:ext uri="{FF2B5EF4-FFF2-40B4-BE49-F238E27FC236}">
                <a16:creationId xmlns:a16="http://schemas.microsoft.com/office/drawing/2014/main" id="{D4E9AA56-9BEA-4337-9541-C014DE82FC0A}"/>
              </a:ext>
            </a:extLst>
          </p:cNvPr>
          <p:cNvSpPr txBox="1"/>
          <p:nvPr/>
        </p:nvSpPr>
        <p:spPr>
          <a:xfrm>
            <a:off x="4644008" y="5398922"/>
            <a:ext cx="3744416" cy="923330"/>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Decrease in works concessions is in line with, or somewhat less than, pre-Directive trend</a:t>
            </a:r>
            <a:endParaRPr lang="en-GB" dirty="0"/>
          </a:p>
        </p:txBody>
      </p:sp>
      <p:sp>
        <p:nvSpPr>
          <p:cNvPr id="12" name="TextBox 11">
            <a:extLst>
              <a:ext uri="{FF2B5EF4-FFF2-40B4-BE49-F238E27FC236}">
                <a16:creationId xmlns:a16="http://schemas.microsoft.com/office/drawing/2014/main" id="{2A4C4722-7A85-44D5-9786-557B57329590}"/>
              </a:ext>
            </a:extLst>
          </p:cNvPr>
          <p:cNvSpPr txBox="1"/>
          <p:nvPr/>
        </p:nvSpPr>
        <p:spPr>
          <a:xfrm>
            <a:off x="1023231" y="1537990"/>
            <a:ext cx="1286454" cy="276999"/>
          </a:xfrm>
          <a:prstGeom prst="rect">
            <a:avLst/>
          </a:prstGeom>
          <a:noFill/>
        </p:spPr>
        <p:txBody>
          <a:bodyPr wrap="square" rtlCol="0">
            <a:spAutoFit/>
          </a:bodyPr>
          <a:lstStyle/>
          <a:p>
            <a:r>
              <a:rPr lang="en-US" sz="1200" b="1" dirty="0"/>
              <a:t>all concessions</a:t>
            </a:r>
            <a:endParaRPr lang="en-GB" sz="1200" b="1" dirty="0"/>
          </a:p>
        </p:txBody>
      </p:sp>
      <p:sp>
        <p:nvSpPr>
          <p:cNvPr id="13" name="TextBox 12">
            <a:extLst>
              <a:ext uri="{FF2B5EF4-FFF2-40B4-BE49-F238E27FC236}">
                <a16:creationId xmlns:a16="http://schemas.microsoft.com/office/drawing/2014/main" id="{DA8348E2-7D99-4C07-A23D-9FCEE3BA6DB2}"/>
              </a:ext>
            </a:extLst>
          </p:cNvPr>
          <p:cNvSpPr txBox="1"/>
          <p:nvPr/>
        </p:nvSpPr>
        <p:spPr>
          <a:xfrm>
            <a:off x="971600" y="3328058"/>
            <a:ext cx="1440160" cy="276999"/>
          </a:xfrm>
          <a:prstGeom prst="rect">
            <a:avLst/>
          </a:prstGeom>
          <a:noFill/>
        </p:spPr>
        <p:txBody>
          <a:bodyPr wrap="square" rtlCol="0">
            <a:spAutoFit/>
          </a:bodyPr>
          <a:lstStyle/>
          <a:p>
            <a:r>
              <a:rPr lang="en-US" sz="1200" b="1" dirty="0"/>
              <a:t>service concessions</a:t>
            </a:r>
            <a:endParaRPr lang="en-GB" sz="1200" b="1" dirty="0"/>
          </a:p>
        </p:txBody>
      </p:sp>
      <p:sp>
        <p:nvSpPr>
          <p:cNvPr id="14" name="TextBox 13">
            <a:extLst>
              <a:ext uri="{FF2B5EF4-FFF2-40B4-BE49-F238E27FC236}">
                <a16:creationId xmlns:a16="http://schemas.microsoft.com/office/drawing/2014/main" id="{BA566763-7D13-4491-A9FA-3DB6397199D5}"/>
              </a:ext>
            </a:extLst>
          </p:cNvPr>
          <p:cNvSpPr txBox="1"/>
          <p:nvPr/>
        </p:nvSpPr>
        <p:spPr>
          <a:xfrm>
            <a:off x="2767236" y="5168139"/>
            <a:ext cx="1440160" cy="276999"/>
          </a:xfrm>
          <a:prstGeom prst="rect">
            <a:avLst/>
          </a:prstGeom>
          <a:noFill/>
        </p:spPr>
        <p:txBody>
          <a:bodyPr wrap="square" rtlCol="0">
            <a:spAutoFit/>
          </a:bodyPr>
          <a:lstStyle/>
          <a:p>
            <a:r>
              <a:rPr lang="en-US" sz="1200" b="1" dirty="0"/>
              <a:t>works concessions</a:t>
            </a:r>
            <a:endParaRPr lang="en-GB" sz="1200" b="1" dirty="0"/>
          </a:p>
        </p:txBody>
      </p:sp>
      <p:grpSp>
        <p:nvGrpSpPr>
          <p:cNvPr id="15" name="Group 14">
            <a:extLst>
              <a:ext uri="{FF2B5EF4-FFF2-40B4-BE49-F238E27FC236}">
                <a16:creationId xmlns:a16="http://schemas.microsoft.com/office/drawing/2014/main" id="{8126DE62-4A94-4DD6-850B-52ED3AE6DD67}"/>
              </a:ext>
            </a:extLst>
          </p:cNvPr>
          <p:cNvGrpSpPr/>
          <p:nvPr/>
        </p:nvGrpSpPr>
        <p:grpSpPr>
          <a:xfrm>
            <a:off x="2332485" y="2860539"/>
            <a:ext cx="660232" cy="482674"/>
            <a:chOff x="1916776" y="6165304"/>
            <a:chExt cx="660232" cy="482674"/>
          </a:xfrm>
        </p:grpSpPr>
        <p:sp>
          <p:nvSpPr>
            <p:cNvPr id="16" name="Oval 15">
              <a:extLst>
                <a:ext uri="{FF2B5EF4-FFF2-40B4-BE49-F238E27FC236}">
                  <a16:creationId xmlns:a16="http://schemas.microsoft.com/office/drawing/2014/main" id="{0467EE43-A332-4A5B-B9BE-1A29D2DFC52B}"/>
                </a:ext>
              </a:extLst>
            </p:cNvPr>
            <p:cNvSpPr/>
            <p:nvPr/>
          </p:nvSpPr>
          <p:spPr>
            <a:xfrm>
              <a:off x="2076111" y="6165304"/>
              <a:ext cx="341562" cy="2769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C0E49DC-EFEB-4724-84F2-418324592997}"/>
                </a:ext>
              </a:extLst>
            </p:cNvPr>
            <p:cNvSpPr/>
            <p:nvPr/>
          </p:nvSpPr>
          <p:spPr>
            <a:xfrm>
              <a:off x="1916776" y="6421858"/>
              <a:ext cx="660232" cy="226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C00000"/>
                  </a:solidFill>
                </a:rPr>
                <a:t>Directive</a:t>
              </a:r>
            </a:p>
          </p:txBody>
        </p:sp>
      </p:grpSp>
      <p:sp>
        <p:nvSpPr>
          <p:cNvPr id="19" name="Oval 18">
            <a:extLst>
              <a:ext uri="{FF2B5EF4-FFF2-40B4-BE49-F238E27FC236}">
                <a16:creationId xmlns:a16="http://schemas.microsoft.com/office/drawing/2014/main" id="{41AC434B-07D1-42DB-9EA4-F5B5CF5AAD2A}"/>
              </a:ext>
            </a:extLst>
          </p:cNvPr>
          <p:cNvSpPr/>
          <p:nvPr/>
        </p:nvSpPr>
        <p:spPr>
          <a:xfrm>
            <a:off x="2582195" y="4855909"/>
            <a:ext cx="341562" cy="2769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B2F31D2-A541-43E1-9023-0D200536CBF0}"/>
              </a:ext>
            </a:extLst>
          </p:cNvPr>
          <p:cNvSpPr/>
          <p:nvPr/>
        </p:nvSpPr>
        <p:spPr>
          <a:xfrm>
            <a:off x="2540698" y="6366068"/>
            <a:ext cx="341562" cy="2769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511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987B0D1-7673-4174-B2EF-0B2A89E679F4}"/>
              </a:ext>
            </a:extLst>
          </p:cNvPr>
          <p:cNvPicPr>
            <a:picLocks noChangeAspect="1"/>
          </p:cNvPicPr>
          <p:nvPr/>
        </p:nvPicPr>
        <p:blipFill rotWithShape="1">
          <a:blip r:embed="rId2"/>
          <a:srcRect l="-649" t="2869" r="791" b="1652"/>
          <a:stretch/>
        </p:blipFill>
        <p:spPr>
          <a:xfrm>
            <a:off x="0" y="3861048"/>
            <a:ext cx="5464797" cy="2664296"/>
          </a:xfrm>
          <a:prstGeom prst="rect">
            <a:avLst/>
          </a:prstGeom>
        </p:spPr>
      </p:pic>
      <p:sp>
        <p:nvSpPr>
          <p:cNvPr id="2" name="Title 1">
            <a:extLst>
              <a:ext uri="{FF2B5EF4-FFF2-40B4-BE49-F238E27FC236}">
                <a16:creationId xmlns:a16="http://schemas.microsoft.com/office/drawing/2014/main" id="{9EE8025A-6671-4890-9C93-0FE23FD0442F}"/>
              </a:ext>
            </a:extLst>
          </p:cNvPr>
          <p:cNvSpPr>
            <a:spLocks noGrp="1"/>
          </p:cNvSpPr>
          <p:nvPr>
            <p:ph type="title"/>
          </p:nvPr>
        </p:nvSpPr>
        <p:spPr/>
        <p:txBody>
          <a:bodyPr>
            <a:noAutofit/>
          </a:bodyPr>
          <a:lstStyle/>
          <a:p>
            <a:r>
              <a:rPr lang="en-US" sz="2700" dirty="0"/>
              <a:t>Data analysis - contract values and type of procedures</a:t>
            </a:r>
            <a:endParaRPr lang="en-GB" sz="2700" dirty="0"/>
          </a:p>
        </p:txBody>
      </p:sp>
      <p:sp>
        <p:nvSpPr>
          <p:cNvPr id="5" name="Slide Number Placeholder 4">
            <a:extLst>
              <a:ext uri="{FF2B5EF4-FFF2-40B4-BE49-F238E27FC236}">
                <a16:creationId xmlns:a16="http://schemas.microsoft.com/office/drawing/2014/main" id="{AB3A1A8E-8195-4202-8236-BAF18CA207C4}"/>
              </a:ext>
            </a:extLst>
          </p:cNvPr>
          <p:cNvSpPr>
            <a:spLocks noGrp="1"/>
          </p:cNvSpPr>
          <p:nvPr>
            <p:ph type="sldNum" sz="quarter" idx="12"/>
          </p:nvPr>
        </p:nvSpPr>
        <p:spPr/>
        <p:txBody>
          <a:bodyPr/>
          <a:lstStyle/>
          <a:p>
            <a:fld id="{5ACC0D55-315E-4238-8202-58A80C830F0F}" type="slidenum">
              <a:rPr lang="en-GB" smtClean="0"/>
              <a:pPr/>
              <a:t>7</a:t>
            </a:fld>
            <a:endParaRPr lang="en-GB"/>
          </a:p>
        </p:txBody>
      </p:sp>
      <p:pic>
        <p:nvPicPr>
          <p:cNvPr id="12" name="Picture 11">
            <a:extLst>
              <a:ext uri="{FF2B5EF4-FFF2-40B4-BE49-F238E27FC236}">
                <a16:creationId xmlns:a16="http://schemas.microsoft.com/office/drawing/2014/main" id="{27A1AAA4-E16F-4596-83EC-3AFB4E8FF78D}"/>
              </a:ext>
            </a:extLst>
          </p:cNvPr>
          <p:cNvPicPr>
            <a:picLocks noChangeAspect="1"/>
          </p:cNvPicPr>
          <p:nvPr/>
        </p:nvPicPr>
        <p:blipFill rotWithShape="1">
          <a:blip r:embed="rId3"/>
          <a:srcRect l="1214" t="2868" r="2961" b="1653"/>
          <a:stretch/>
        </p:blipFill>
        <p:spPr>
          <a:xfrm>
            <a:off x="5436096" y="3861048"/>
            <a:ext cx="3422602" cy="2664296"/>
          </a:xfrm>
          <a:prstGeom prst="rect">
            <a:avLst/>
          </a:prstGeom>
        </p:spPr>
      </p:pic>
      <p:sp>
        <p:nvSpPr>
          <p:cNvPr id="13" name="TextBox 12">
            <a:extLst>
              <a:ext uri="{FF2B5EF4-FFF2-40B4-BE49-F238E27FC236}">
                <a16:creationId xmlns:a16="http://schemas.microsoft.com/office/drawing/2014/main" id="{E3430760-95CD-4DD3-B5F6-748B53E1FF72}"/>
              </a:ext>
            </a:extLst>
          </p:cNvPr>
          <p:cNvSpPr txBox="1"/>
          <p:nvPr/>
        </p:nvSpPr>
        <p:spPr>
          <a:xfrm>
            <a:off x="1025130" y="3938280"/>
            <a:ext cx="1368152" cy="276999"/>
          </a:xfrm>
          <a:prstGeom prst="rect">
            <a:avLst/>
          </a:prstGeom>
          <a:noFill/>
        </p:spPr>
        <p:txBody>
          <a:bodyPr wrap="square" rtlCol="0">
            <a:spAutoFit/>
          </a:bodyPr>
          <a:lstStyle/>
          <a:p>
            <a:r>
              <a:rPr lang="en-US" sz="1200" dirty="0"/>
              <a:t>Value in € billion</a:t>
            </a:r>
            <a:endParaRPr lang="en-GB" sz="1200" dirty="0"/>
          </a:p>
        </p:txBody>
      </p:sp>
      <p:sp>
        <p:nvSpPr>
          <p:cNvPr id="14" name="TextBox 13">
            <a:extLst>
              <a:ext uri="{FF2B5EF4-FFF2-40B4-BE49-F238E27FC236}">
                <a16:creationId xmlns:a16="http://schemas.microsoft.com/office/drawing/2014/main" id="{5953807D-0525-4F88-AF0A-5EB04F0D4334}"/>
              </a:ext>
            </a:extLst>
          </p:cNvPr>
          <p:cNvSpPr txBox="1"/>
          <p:nvPr/>
        </p:nvSpPr>
        <p:spPr>
          <a:xfrm>
            <a:off x="6156175" y="3944089"/>
            <a:ext cx="1594399" cy="276999"/>
          </a:xfrm>
          <a:prstGeom prst="rect">
            <a:avLst/>
          </a:prstGeom>
          <a:noFill/>
        </p:spPr>
        <p:txBody>
          <a:bodyPr wrap="square" rtlCol="0">
            <a:spAutoFit/>
          </a:bodyPr>
          <a:lstStyle/>
          <a:p>
            <a:r>
              <a:rPr lang="en-US" sz="1200" dirty="0"/>
              <a:t>Number of contracts</a:t>
            </a:r>
            <a:endParaRPr lang="en-GB" sz="1200" dirty="0"/>
          </a:p>
        </p:txBody>
      </p:sp>
      <p:sp>
        <p:nvSpPr>
          <p:cNvPr id="15" name="Content Placeholder 3">
            <a:extLst>
              <a:ext uri="{FF2B5EF4-FFF2-40B4-BE49-F238E27FC236}">
                <a16:creationId xmlns:a16="http://schemas.microsoft.com/office/drawing/2014/main" id="{DF4D6B1A-05FA-478D-ABDB-FB61252381C5}"/>
              </a:ext>
            </a:extLst>
          </p:cNvPr>
          <p:cNvSpPr txBox="1">
            <a:spLocks/>
          </p:cNvSpPr>
          <p:nvPr/>
        </p:nvSpPr>
        <p:spPr>
          <a:xfrm>
            <a:off x="172268" y="1124744"/>
            <a:ext cx="8720212" cy="2160240"/>
          </a:xfrm>
          <a:prstGeom prst="rect">
            <a:avLst/>
          </a:prstGeom>
        </p:spPr>
        <p:txBody>
          <a:bodyPr/>
          <a:lst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Aft>
                <a:spcPts val="600"/>
              </a:spcAft>
            </a:pPr>
            <a:r>
              <a:rPr lang="en-US" sz="1600" dirty="0"/>
              <a:t>Total </a:t>
            </a:r>
            <a:r>
              <a:rPr lang="en-US" sz="1600" b="1" dirty="0"/>
              <a:t>yearly value </a:t>
            </a:r>
            <a:r>
              <a:rPr lang="en-US" sz="1600" dirty="0"/>
              <a:t>of concessions increased sharply post-Directive, by about 6-fold, on average</a:t>
            </a:r>
          </a:p>
          <a:p>
            <a:pPr lvl="1">
              <a:spcAft>
                <a:spcPts val="600"/>
              </a:spcAft>
            </a:pPr>
            <a:r>
              <a:rPr lang="en-US" sz="1400" dirty="0"/>
              <a:t>The </a:t>
            </a:r>
            <a:r>
              <a:rPr lang="en-US" sz="1400" b="1" dirty="0"/>
              <a:t>yearly number </a:t>
            </a:r>
            <a:r>
              <a:rPr lang="en-US" sz="1400" dirty="0"/>
              <a:t>of concessions roughly doubled in the post-Directive years</a:t>
            </a:r>
          </a:p>
          <a:p>
            <a:pPr lvl="1">
              <a:spcAft>
                <a:spcPts val="600"/>
              </a:spcAft>
            </a:pPr>
            <a:r>
              <a:rPr lang="en-US" sz="1400" b="1" dirty="0"/>
              <a:t>Average value </a:t>
            </a:r>
            <a:r>
              <a:rPr lang="en-US" sz="1400" dirty="0"/>
              <a:t>of contracts, therefore, increased markedly</a:t>
            </a:r>
          </a:p>
          <a:p>
            <a:pPr>
              <a:spcAft>
                <a:spcPts val="600"/>
              </a:spcAft>
            </a:pPr>
            <a:r>
              <a:rPr lang="en-US" sz="1600" dirty="0"/>
              <a:t>Both value and number of “</a:t>
            </a:r>
            <a:r>
              <a:rPr lang="en-US" sz="1600" b="1" dirty="0"/>
              <a:t>negotiated procedures </a:t>
            </a:r>
            <a:r>
              <a:rPr lang="en-US" sz="1600" dirty="0"/>
              <a:t>with a call for competition” have increased substantially</a:t>
            </a:r>
          </a:p>
          <a:p>
            <a:pPr>
              <a:spcAft>
                <a:spcPts val="600"/>
              </a:spcAft>
            </a:pPr>
            <a:r>
              <a:rPr lang="en-US" sz="1600" dirty="0"/>
              <a:t>The use of “</a:t>
            </a:r>
            <a:r>
              <a:rPr lang="en-US" sz="1600" b="1" dirty="0"/>
              <a:t>open procedures</a:t>
            </a:r>
            <a:r>
              <a:rPr lang="en-US" sz="1600" dirty="0"/>
              <a:t>” remained stable in number and in value </a:t>
            </a:r>
          </a:p>
          <a:p>
            <a:pPr>
              <a:spcAft>
                <a:spcPts val="600"/>
              </a:spcAft>
            </a:pPr>
            <a:r>
              <a:rPr lang="en-US" sz="1600" dirty="0"/>
              <a:t>Two types of procedure gained particular significance in value terms: “awards </a:t>
            </a:r>
            <a:r>
              <a:rPr lang="en-US" sz="1600" b="1" dirty="0"/>
              <a:t>without prior publication</a:t>
            </a:r>
            <a:r>
              <a:rPr lang="en-US" sz="1600" dirty="0"/>
              <a:t> of a contract notice” and procedures “negotiated </a:t>
            </a:r>
            <a:r>
              <a:rPr lang="en-US" sz="1600" b="1" dirty="0"/>
              <a:t>without a call for competition</a:t>
            </a:r>
            <a:r>
              <a:rPr lang="en-US" sz="1600" dirty="0"/>
              <a:t>”  </a:t>
            </a:r>
          </a:p>
        </p:txBody>
      </p:sp>
      <p:grpSp>
        <p:nvGrpSpPr>
          <p:cNvPr id="11" name="Group 10">
            <a:extLst>
              <a:ext uri="{FF2B5EF4-FFF2-40B4-BE49-F238E27FC236}">
                <a16:creationId xmlns:a16="http://schemas.microsoft.com/office/drawing/2014/main" id="{92BE6555-06C0-4566-8817-C261F598F438}"/>
              </a:ext>
            </a:extLst>
          </p:cNvPr>
          <p:cNvGrpSpPr/>
          <p:nvPr/>
        </p:nvGrpSpPr>
        <p:grpSpPr>
          <a:xfrm>
            <a:off x="1916776" y="6165304"/>
            <a:ext cx="660232" cy="482674"/>
            <a:chOff x="1916776" y="6165304"/>
            <a:chExt cx="660232" cy="482674"/>
          </a:xfrm>
        </p:grpSpPr>
        <p:sp>
          <p:nvSpPr>
            <p:cNvPr id="7" name="Oval 6">
              <a:extLst>
                <a:ext uri="{FF2B5EF4-FFF2-40B4-BE49-F238E27FC236}">
                  <a16:creationId xmlns:a16="http://schemas.microsoft.com/office/drawing/2014/main" id="{A05A5D55-B810-4924-812F-E12A36C95DE7}"/>
                </a:ext>
              </a:extLst>
            </p:cNvPr>
            <p:cNvSpPr/>
            <p:nvPr/>
          </p:nvSpPr>
          <p:spPr>
            <a:xfrm>
              <a:off x="2076111" y="6165304"/>
              <a:ext cx="341562" cy="2769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F5ADD36-3D28-408F-A94A-5165785F72BF}"/>
                </a:ext>
              </a:extLst>
            </p:cNvPr>
            <p:cNvSpPr/>
            <p:nvPr/>
          </p:nvSpPr>
          <p:spPr>
            <a:xfrm>
              <a:off x="1916776" y="6421858"/>
              <a:ext cx="660232" cy="226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C00000"/>
                  </a:solidFill>
                </a:rPr>
                <a:t>Directive</a:t>
              </a:r>
            </a:p>
          </p:txBody>
        </p:sp>
      </p:grpSp>
      <p:grpSp>
        <p:nvGrpSpPr>
          <p:cNvPr id="17" name="Group 16">
            <a:extLst>
              <a:ext uri="{FF2B5EF4-FFF2-40B4-BE49-F238E27FC236}">
                <a16:creationId xmlns:a16="http://schemas.microsoft.com/office/drawing/2014/main" id="{5156C969-4050-4384-8C39-88BF13691C1E}"/>
              </a:ext>
            </a:extLst>
          </p:cNvPr>
          <p:cNvGrpSpPr/>
          <p:nvPr/>
        </p:nvGrpSpPr>
        <p:grpSpPr>
          <a:xfrm>
            <a:off x="7155216" y="6272831"/>
            <a:ext cx="660232" cy="482674"/>
            <a:chOff x="1916776" y="6165304"/>
            <a:chExt cx="660232" cy="482674"/>
          </a:xfrm>
        </p:grpSpPr>
        <p:sp>
          <p:nvSpPr>
            <p:cNvPr id="18" name="Oval 17">
              <a:extLst>
                <a:ext uri="{FF2B5EF4-FFF2-40B4-BE49-F238E27FC236}">
                  <a16:creationId xmlns:a16="http://schemas.microsoft.com/office/drawing/2014/main" id="{5413FD67-778C-4558-A3C5-339E18D6D5A8}"/>
                </a:ext>
              </a:extLst>
            </p:cNvPr>
            <p:cNvSpPr/>
            <p:nvPr/>
          </p:nvSpPr>
          <p:spPr>
            <a:xfrm>
              <a:off x="2076111" y="6165304"/>
              <a:ext cx="341562" cy="2769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79A1D59-2CF1-4AA1-A726-BD640975812A}"/>
                </a:ext>
              </a:extLst>
            </p:cNvPr>
            <p:cNvSpPr/>
            <p:nvPr/>
          </p:nvSpPr>
          <p:spPr>
            <a:xfrm>
              <a:off x="1916776" y="6421858"/>
              <a:ext cx="660232" cy="226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C00000"/>
                  </a:solidFill>
                </a:rPr>
                <a:t>Directive</a:t>
              </a:r>
            </a:p>
          </p:txBody>
        </p:sp>
      </p:grpSp>
    </p:spTree>
    <p:extLst>
      <p:ext uri="{BB962C8B-B14F-4D97-AF65-F5344CB8AC3E}">
        <p14:creationId xmlns:p14="http://schemas.microsoft.com/office/powerpoint/2010/main" val="19377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70130C-5F53-454A-A3DA-E42BB7154CBF}"/>
              </a:ext>
            </a:extLst>
          </p:cNvPr>
          <p:cNvSpPr>
            <a:spLocks noGrp="1"/>
          </p:cNvSpPr>
          <p:nvPr>
            <p:ph type="title"/>
          </p:nvPr>
        </p:nvSpPr>
        <p:spPr>
          <a:xfrm>
            <a:off x="214282" y="116632"/>
            <a:ext cx="7166030" cy="792088"/>
          </a:xfrm>
        </p:spPr>
        <p:txBody>
          <a:bodyPr vert="horz" lIns="0" tIns="0" rIns="0" bIns="0" anchor="ctr">
            <a:noAutofit/>
          </a:bodyPr>
          <a:lstStyle/>
          <a:p>
            <a:r>
              <a:rPr lang="en-US" sz="2700" dirty="0"/>
              <a:t>Data analysis – country-level </a:t>
            </a:r>
            <a:r>
              <a:rPr kumimoji="0" lang="en-US" sz="2700" b="1" kern="1200" dirty="0">
                <a:latin typeface="Calibri" pitchFamily="34" charset="0"/>
                <a:ea typeface="+mj-ea"/>
                <a:cs typeface="+mj-cs"/>
              </a:rPr>
              <a:t>use and evolution </a:t>
            </a:r>
          </a:p>
        </p:txBody>
      </p:sp>
      <p:sp>
        <p:nvSpPr>
          <p:cNvPr id="10" name="TextBox 9">
            <a:extLst>
              <a:ext uri="{FF2B5EF4-FFF2-40B4-BE49-F238E27FC236}">
                <a16:creationId xmlns:a16="http://schemas.microsoft.com/office/drawing/2014/main" id="{5E0FB879-11B6-44F6-989B-FAB0016DF587}"/>
              </a:ext>
            </a:extLst>
          </p:cNvPr>
          <p:cNvSpPr txBox="1"/>
          <p:nvPr/>
        </p:nvSpPr>
        <p:spPr>
          <a:xfrm>
            <a:off x="211063" y="980615"/>
            <a:ext cx="8678198" cy="792088"/>
          </a:xfrm>
          <a:prstGeom prst="rect">
            <a:avLst/>
          </a:prstGeom>
          <a:ln>
            <a:noFill/>
          </a:ln>
        </p:spPr>
        <p:style>
          <a:lnRef idx="1">
            <a:schemeClr val="accent5"/>
          </a:lnRef>
          <a:fillRef idx="2">
            <a:schemeClr val="accent5"/>
          </a:fillRef>
          <a:effectRef idx="1">
            <a:schemeClr val="accent5"/>
          </a:effectRef>
          <a:fontRef idx="minor">
            <a:schemeClr val="dk1"/>
          </a:fontRef>
        </p:style>
        <p:txBody>
          <a:bodyPr vert="horz" lIns="72000" tIns="72000" rIns="72000" bIns="72000" anchor="ctr">
            <a:normAutofit fontScale="92500"/>
          </a:bodyPr>
          <a:lstStyle/>
          <a:p>
            <a:pPr>
              <a:spcAft>
                <a:spcPts val="600"/>
              </a:spcAft>
              <a:buClr>
                <a:srgbClr val="06357A"/>
              </a:buClr>
              <a:buSzPct val="80000"/>
            </a:pPr>
            <a:r>
              <a:rPr kumimoji="0" lang="en-US" sz="1600" kern="1200" baseline="0" dirty="0">
                <a:solidFill>
                  <a:srgbClr val="06357A"/>
                </a:solidFill>
                <a:effectLst/>
                <a:latin typeface="Calibri" pitchFamily="34" charset="0"/>
                <a:ea typeface="+mn-ea"/>
                <a:cs typeface="+mn-cs"/>
              </a:rPr>
              <a:t>The use of concessions is </a:t>
            </a:r>
            <a:r>
              <a:rPr kumimoji="0" lang="en-US" sz="1600" b="1" kern="1200" baseline="0" dirty="0">
                <a:solidFill>
                  <a:srgbClr val="06357A"/>
                </a:solidFill>
                <a:effectLst/>
                <a:latin typeface="Calibri" pitchFamily="34" charset="0"/>
                <a:ea typeface="+mn-ea"/>
                <a:cs typeface="+mn-cs"/>
              </a:rPr>
              <a:t>highly concentrated</a:t>
            </a:r>
            <a:r>
              <a:rPr kumimoji="0" lang="en-US" sz="1600" kern="1200" baseline="0" dirty="0">
                <a:solidFill>
                  <a:srgbClr val="06357A"/>
                </a:solidFill>
                <a:effectLst/>
                <a:latin typeface="Calibri" pitchFamily="34" charset="0"/>
                <a:ea typeface="+mn-ea"/>
                <a:cs typeface="+mn-cs"/>
              </a:rPr>
              <a:t>: the top four countries with the largest number of concessions (France, Italy, Germany, and Spain) represent 84% of all post-Directive concession contracts. </a:t>
            </a:r>
          </a:p>
        </p:txBody>
      </p:sp>
      <p:sp>
        <p:nvSpPr>
          <p:cNvPr id="5" name="Slide Number Placeholder 4">
            <a:extLst>
              <a:ext uri="{FF2B5EF4-FFF2-40B4-BE49-F238E27FC236}">
                <a16:creationId xmlns:a16="http://schemas.microsoft.com/office/drawing/2014/main" id="{DA71A478-CCDB-4072-8FB8-0DF125A98A8B}"/>
              </a:ext>
            </a:extLst>
          </p:cNvPr>
          <p:cNvSpPr>
            <a:spLocks noGrp="1"/>
          </p:cNvSpPr>
          <p:nvPr>
            <p:ph type="sldNum" sz="quarter" idx="12"/>
          </p:nvPr>
        </p:nvSpPr>
        <p:spPr>
          <a:xfrm>
            <a:off x="213294" y="6525344"/>
            <a:ext cx="476624" cy="263696"/>
          </a:xfrm>
        </p:spPr>
        <p:txBody>
          <a:bodyPr vert="horz" wrap="none" lIns="0" tIns="0" rIns="0" bIns="0" anchor="b">
            <a:normAutofit/>
          </a:bodyPr>
          <a:lstStyle/>
          <a:p>
            <a:pPr>
              <a:spcAft>
                <a:spcPts val="600"/>
              </a:spcAft>
            </a:pPr>
            <a:fld id="{5ACC0D55-315E-4238-8202-58A80C830F0F}" type="slidenum">
              <a:rPr lang="en-GB" smtClean="0"/>
              <a:pPr>
                <a:spcAft>
                  <a:spcPts val="600"/>
                </a:spcAft>
              </a:pPr>
              <a:t>8</a:t>
            </a:fld>
            <a:endParaRPr lang="en-GB"/>
          </a:p>
        </p:txBody>
      </p:sp>
      <p:sp>
        <p:nvSpPr>
          <p:cNvPr id="17" name="TextBox 16">
            <a:extLst>
              <a:ext uri="{FF2B5EF4-FFF2-40B4-BE49-F238E27FC236}">
                <a16:creationId xmlns:a16="http://schemas.microsoft.com/office/drawing/2014/main" id="{7293FDB8-E5B4-441F-927A-1B62C7F1CCEA}"/>
              </a:ext>
            </a:extLst>
          </p:cNvPr>
          <p:cNvSpPr txBox="1"/>
          <p:nvPr/>
        </p:nvSpPr>
        <p:spPr>
          <a:xfrm>
            <a:off x="6948264" y="3429000"/>
            <a:ext cx="1940997" cy="2295985"/>
          </a:xfrm>
          <a:prstGeom prst="rect">
            <a:avLst/>
          </a:prstGeom>
          <a:ln>
            <a:noFill/>
          </a:ln>
        </p:spPr>
        <p:style>
          <a:lnRef idx="1">
            <a:schemeClr val="accent5"/>
          </a:lnRef>
          <a:fillRef idx="2">
            <a:schemeClr val="accent5"/>
          </a:fillRef>
          <a:effectRef idx="1">
            <a:schemeClr val="accent5"/>
          </a:effectRef>
          <a:fontRef idx="minor">
            <a:schemeClr val="dk1"/>
          </a:fontRef>
        </p:style>
        <p:txBody>
          <a:bodyPr vert="horz" lIns="72000" tIns="72000" rIns="72000" bIns="108000" anchor="ctr">
            <a:normAutofit/>
          </a:bodyPr>
          <a:lstStyle/>
          <a:p>
            <a:pPr marL="72000">
              <a:lnSpc>
                <a:spcPts val="1600"/>
              </a:lnSpc>
              <a:spcAft>
                <a:spcPts val="600"/>
              </a:spcAft>
              <a:buClr>
                <a:srgbClr val="06357A"/>
              </a:buClr>
              <a:buSzPct val="80000"/>
            </a:pPr>
            <a:r>
              <a:rPr kumimoji="0" lang="en-US" sz="1600" b="1" kern="1200" baseline="0" dirty="0">
                <a:solidFill>
                  <a:srgbClr val="06357A"/>
                </a:solidFill>
                <a:effectLst/>
                <a:latin typeface="Calibri" pitchFamily="34" charset="0"/>
                <a:ea typeface="+mn-ea"/>
                <a:cs typeface="+mn-cs"/>
              </a:rPr>
              <a:t>Growth</a:t>
            </a:r>
            <a:r>
              <a:rPr kumimoji="0" lang="en-US" sz="1600" kern="1200" baseline="0" dirty="0">
                <a:solidFill>
                  <a:srgbClr val="06357A"/>
                </a:solidFill>
                <a:effectLst/>
                <a:latin typeface="Calibri" pitchFamily="34" charset="0"/>
                <a:ea typeface="+mn-ea"/>
                <a:cs typeface="+mn-cs"/>
              </a:rPr>
              <a:t> in use also quite </a:t>
            </a:r>
            <a:r>
              <a:rPr kumimoji="0" lang="en-US" sz="1600" b="1" kern="1200" baseline="0" dirty="0">
                <a:solidFill>
                  <a:srgbClr val="06357A"/>
                </a:solidFill>
                <a:effectLst/>
                <a:latin typeface="Calibri" pitchFamily="34" charset="0"/>
                <a:ea typeface="+mn-ea"/>
                <a:cs typeface="+mn-cs"/>
              </a:rPr>
              <a:t>asymmetric</a:t>
            </a:r>
            <a:r>
              <a:rPr kumimoji="0" lang="en-US" sz="1600" kern="1200" baseline="0" dirty="0">
                <a:solidFill>
                  <a:srgbClr val="06357A"/>
                </a:solidFill>
                <a:effectLst/>
                <a:latin typeface="Calibri" pitchFamily="34" charset="0"/>
                <a:ea typeface="+mn-ea"/>
                <a:cs typeface="+mn-cs"/>
              </a:rPr>
              <a:t>: </a:t>
            </a:r>
          </a:p>
          <a:p>
            <a:pPr marL="357750" indent="-285750">
              <a:lnSpc>
                <a:spcPts val="1600"/>
              </a:lnSpc>
              <a:spcAft>
                <a:spcPts val="600"/>
              </a:spcAft>
              <a:buClr>
                <a:srgbClr val="06357A"/>
              </a:buClr>
              <a:buSzPct val="80000"/>
              <a:buFontTx/>
              <a:buChar char="-"/>
            </a:pPr>
            <a:r>
              <a:rPr kumimoji="0" lang="en-US" sz="1600" kern="1200" baseline="0" dirty="0">
                <a:solidFill>
                  <a:srgbClr val="06357A"/>
                </a:solidFill>
                <a:effectLst/>
                <a:latin typeface="Calibri" pitchFamily="34" charset="0"/>
                <a:ea typeface="+mn-ea"/>
                <a:cs typeface="+mn-cs"/>
              </a:rPr>
              <a:t>over ten-fold increases in some countries </a:t>
            </a:r>
          </a:p>
          <a:p>
            <a:pPr marL="357750" indent="-285750">
              <a:lnSpc>
                <a:spcPts val="1600"/>
              </a:lnSpc>
              <a:spcAft>
                <a:spcPts val="600"/>
              </a:spcAft>
              <a:buClr>
                <a:srgbClr val="06357A"/>
              </a:buClr>
              <a:buSzPct val="80000"/>
              <a:buFontTx/>
              <a:buChar char="-"/>
            </a:pPr>
            <a:r>
              <a:rPr kumimoji="0" lang="en-US" sz="1600" kern="1200" baseline="0" dirty="0">
                <a:solidFill>
                  <a:srgbClr val="06357A"/>
                </a:solidFill>
                <a:effectLst/>
                <a:latin typeface="Calibri" pitchFamily="34" charset="0"/>
                <a:ea typeface="+mn-ea"/>
                <a:cs typeface="+mn-cs"/>
              </a:rPr>
              <a:t>decreases in others</a:t>
            </a:r>
          </a:p>
        </p:txBody>
      </p:sp>
      <p:pic>
        <p:nvPicPr>
          <p:cNvPr id="16" name="Picture 15">
            <a:extLst>
              <a:ext uri="{FF2B5EF4-FFF2-40B4-BE49-F238E27FC236}">
                <a16:creationId xmlns:a16="http://schemas.microsoft.com/office/drawing/2014/main" id="{35FADE8A-A072-4A6C-BB8E-E9766DEFEF22}"/>
              </a:ext>
            </a:extLst>
          </p:cNvPr>
          <p:cNvPicPr>
            <a:picLocks noChangeAspect="1"/>
          </p:cNvPicPr>
          <p:nvPr/>
        </p:nvPicPr>
        <p:blipFill>
          <a:blip r:embed="rId2"/>
          <a:stretch>
            <a:fillRect/>
          </a:stretch>
        </p:blipFill>
        <p:spPr>
          <a:xfrm>
            <a:off x="211063" y="1988840"/>
            <a:ext cx="6621517" cy="4486290"/>
          </a:xfrm>
          <a:prstGeom prst="rect">
            <a:avLst/>
          </a:prstGeom>
        </p:spPr>
      </p:pic>
    </p:spTree>
    <p:extLst>
      <p:ext uri="{BB962C8B-B14F-4D97-AF65-F5344CB8AC3E}">
        <p14:creationId xmlns:p14="http://schemas.microsoft.com/office/powerpoint/2010/main" val="196930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2BD8A-1467-4D91-BF26-F615B4918D82}"/>
              </a:ext>
            </a:extLst>
          </p:cNvPr>
          <p:cNvSpPr>
            <a:spLocks noGrp="1"/>
          </p:cNvSpPr>
          <p:nvPr>
            <p:ph type="title"/>
          </p:nvPr>
        </p:nvSpPr>
        <p:spPr/>
        <p:txBody>
          <a:bodyPr>
            <a:noAutofit/>
          </a:bodyPr>
          <a:lstStyle/>
          <a:p>
            <a:r>
              <a:rPr lang="en-US" sz="2700" dirty="0"/>
              <a:t>Data analysis – country-level </a:t>
            </a:r>
            <a:r>
              <a:rPr kumimoji="0" lang="en-US" sz="2700" b="1" kern="1200" dirty="0">
                <a:latin typeface="Calibri" pitchFamily="34" charset="0"/>
                <a:ea typeface="+mj-ea"/>
                <a:cs typeface="+mj-cs"/>
              </a:rPr>
              <a:t>use and evolution </a:t>
            </a:r>
            <a:endParaRPr lang="en-GB" sz="2700" dirty="0"/>
          </a:p>
        </p:txBody>
      </p:sp>
      <p:sp>
        <p:nvSpPr>
          <p:cNvPr id="5" name="Slide Number Placeholder 4">
            <a:extLst>
              <a:ext uri="{FF2B5EF4-FFF2-40B4-BE49-F238E27FC236}">
                <a16:creationId xmlns:a16="http://schemas.microsoft.com/office/drawing/2014/main" id="{7F681124-42EE-4709-B1EC-62EED05B54AF}"/>
              </a:ext>
            </a:extLst>
          </p:cNvPr>
          <p:cNvSpPr>
            <a:spLocks noGrp="1"/>
          </p:cNvSpPr>
          <p:nvPr>
            <p:ph type="sldNum" sz="quarter" idx="12"/>
          </p:nvPr>
        </p:nvSpPr>
        <p:spPr/>
        <p:txBody>
          <a:bodyPr/>
          <a:lstStyle/>
          <a:p>
            <a:fld id="{5ACC0D55-315E-4238-8202-58A80C830F0F}" type="slidenum">
              <a:rPr lang="en-GB" smtClean="0"/>
              <a:pPr/>
              <a:t>9</a:t>
            </a:fld>
            <a:endParaRPr lang="en-GB"/>
          </a:p>
        </p:txBody>
      </p:sp>
      <p:pic>
        <p:nvPicPr>
          <p:cNvPr id="6" name="Picture 5">
            <a:extLst>
              <a:ext uri="{FF2B5EF4-FFF2-40B4-BE49-F238E27FC236}">
                <a16:creationId xmlns:a16="http://schemas.microsoft.com/office/drawing/2014/main" id="{CA8BF0A8-152F-493F-9B51-3B3FA9A227AA}"/>
              </a:ext>
            </a:extLst>
          </p:cNvPr>
          <p:cNvPicPr>
            <a:picLocks noChangeAspect="1"/>
          </p:cNvPicPr>
          <p:nvPr/>
        </p:nvPicPr>
        <p:blipFill rotWithShape="1">
          <a:blip r:embed="rId2"/>
          <a:srcRect l="2370" t="2904" r="2397" b="3890"/>
          <a:stretch/>
        </p:blipFill>
        <p:spPr>
          <a:xfrm>
            <a:off x="107503" y="2101945"/>
            <a:ext cx="4320481" cy="2720111"/>
          </a:xfrm>
          <a:prstGeom prst="rect">
            <a:avLst/>
          </a:prstGeom>
        </p:spPr>
      </p:pic>
      <p:sp>
        <p:nvSpPr>
          <p:cNvPr id="7" name="TextBox 6">
            <a:extLst>
              <a:ext uri="{FF2B5EF4-FFF2-40B4-BE49-F238E27FC236}">
                <a16:creationId xmlns:a16="http://schemas.microsoft.com/office/drawing/2014/main" id="{D5FF09B9-B0E6-4CD4-BC9F-462A27A0558E}"/>
              </a:ext>
            </a:extLst>
          </p:cNvPr>
          <p:cNvSpPr txBox="1"/>
          <p:nvPr/>
        </p:nvSpPr>
        <p:spPr>
          <a:xfrm>
            <a:off x="196896" y="5075764"/>
            <a:ext cx="3943055" cy="1323439"/>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t>Works concessions are </a:t>
            </a:r>
            <a:r>
              <a:rPr lang="en-US" sz="1600" b="1" dirty="0"/>
              <a:t>highly concentrated </a:t>
            </a:r>
            <a:r>
              <a:rPr lang="en-US" sz="1600" dirty="0"/>
              <a:t>in a small number of countries; </a:t>
            </a:r>
          </a:p>
          <a:p>
            <a:pPr marL="285750" indent="-285750">
              <a:buFont typeface="Arial" panose="020B0604020202020204" pitchFamily="34" charset="0"/>
              <a:buChar char="•"/>
            </a:pPr>
            <a:r>
              <a:rPr lang="en-US" sz="1600" dirty="0"/>
              <a:t>post-Directive decreases are observed in the generality of these </a:t>
            </a:r>
            <a:endParaRPr lang="en-GB" sz="1600" dirty="0"/>
          </a:p>
        </p:txBody>
      </p:sp>
      <p:sp>
        <p:nvSpPr>
          <p:cNvPr id="8" name="Content Placeholder 3">
            <a:extLst>
              <a:ext uri="{FF2B5EF4-FFF2-40B4-BE49-F238E27FC236}">
                <a16:creationId xmlns:a16="http://schemas.microsoft.com/office/drawing/2014/main" id="{C3F35649-4B8F-4117-A9BD-F718DE1FF7F5}"/>
              </a:ext>
            </a:extLst>
          </p:cNvPr>
          <p:cNvSpPr txBox="1">
            <a:spLocks/>
          </p:cNvSpPr>
          <p:nvPr/>
        </p:nvSpPr>
        <p:spPr>
          <a:xfrm>
            <a:off x="4791968" y="4822056"/>
            <a:ext cx="4172520" cy="1966984"/>
          </a:xfrm>
          <a:prstGeom prst="rect">
            <a:avLst/>
          </a:prstGeom>
          <a:ln>
            <a:noFill/>
          </a:ln>
        </p:spPr>
        <p:style>
          <a:lnRef idx="1">
            <a:schemeClr val="accent4"/>
          </a:lnRef>
          <a:fillRef idx="2">
            <a:schemeClr val="accent4"/>
          </a:fillRef>
          <a:effectRef idx="1">
            <a:schemeClr val="accent4"/>
          </a:effectRef>
          <a:fontRef idx="minor">
            <a:schemeClr val="dk1"/>
          </a:fontRef>
        </p:style>
        <p:txBody>
          <a:bodyPr tIns="72000" bIns="72000"/>
          <a:lstStyle>
            <a:lvl1pPr marL="365760" indent="-256032" algn="l" rtl="0" eaLnBrk="1" latinLnBrk="0" hangingPunct="1">
              <a:spcBef>
                <a:spcPts val="0"/>
              </a:spcBef>
              <a:spcAft>
                <a:spcPts val="0"/>
              </a:spcAft>
              <a:buClr>
                <a:srgbClr val="06357A"/>
              </a:buClr>
              <a:buSzPct val="80000"/>
              <a:buFont typeface="Wingdings" pitchFamily="2" charset="2"/>
              <a:buChar char="§"/>
              <a:defRPr kumimoji="0" sz="2000" kern="1200" baseline="0">
                <a:solidFill>
                  <a:srgbClr val="06357A"/>
                </a:solidFill>
                <a:latin typeface="Calibri" pitchFamily="34" charset="0"/>
                <a:ea typeface="+mn-ea"/>
                <a:cs typeface="+mn-cs"/>
              </a:defRPr>
            </a:lvl1pPr>
            <a:lvl2pPr marL="658368" indent="-246888" algn="l" rtl="0" eaLnBrk="1" latinLnBrk="0" hangingPunct="1">
              <a:spcBef>
                <a:spcPts val="0"/>
              </a:spcBef>
              <a:spcAft>
                <a:spcPts val="0"/>
              </a:spcAft>
              <a:buClr>
                <a:srgbClr val="06357A"/>
              </a:buClr>
              <a:buFont typeface="Georgia"/>
              <a:buChar char="▫"/>
              <a:defRPr kumimoji="0" sz="1800" kern="1200" baseline="0">
                <a:solidFill>
                  <a:srgbClr val="06357A"/>
                </a:solidFill>
                <a:latin typeface="Calibri" pitchFamily="34" charset="0"/>
                <a:ea typeface="+mn-ea"/>
                <a:cs typeface="+mn-cs"/>
              </a:defRPr>
            </a:lvl2pPr>
            <a:lvl3pPr marL="923544" indent="-219456" algn="l" rtl="0" eaLnBrk="1" latinLnBrk="0" hangingPunct="1">
              <a:spcBef>
                <a:spcPts val="0"/>
              </a:spcBef>
              <a:spcAft>
                <a:spcPts val="0"/>
              </a:spcAft>
              <a:buClr>
                <a:srgbClr val="06357A"/>
              </a:buClr>
              <a:buFont typeface="Calibri" pitchFamily="34" charset="0"/>
              <a:buChar char="‐"/>
              <a:defRPr kumimoji="0" sz="1600" kern="1200" baseline="0">
                <a:solidFill>
                  <a:srgbClr val="06357A"/>
                </a:solidFill>
                <a:latin typeface="Calibri" pitchFamily="34" charset="0"/>
                <a:ea typeface="+mn-ea"/>
                <a:cs typeface="+mn-cs"/>
              </a:defRPr>
            </a:lvl3pPr>
            <a:lvl4pPr marL="1179576" indent="-201168" algn="l" rtl="0" eaLnBrk="1" latinLnBrk="0" hangingPunct="1">
              <a:spcBef>
                <a:spcPts val="0"/>
              </a:spcBef>
              <a:spcAft>
                <a:spcPts val="0"/>
              </a:spcAft>
              <a:buClr>
                <a:srgbClr val="06357A"/>
              </a:buClr>
              <a:buFont typeface="Wingdings 2"/>
              <a:buChar char=""/>
              <a:defRPr kumimoji="0" sz="1400" kern="1200" baseline="0">
                <a:solidFill>
                  <a:srgbClr val="06357A"/>
                </a:solidFill>
                <a:latin typeface="Calibri" pitchFamily="34" charset="0"/>
                <a:ea typeface="+mn-ea"/>
                <a:cs typeface="+mn-cs"/>
              </a:defRPr>
            </a:lvl4pPr>
            <a:lvl5pPr marL="1389888" indent="-182880" algn="l" rtl="0" eaLnBrk="1" latinLnBrk="0" hangingPunct="1">
              <a:spcBef>
                <a:spcPts val="0"/>
              </a:spcBef>
              <a:spcAft>
                <a:spcPts val="0"/>
              </a:spcAft>
              <a:buClr>
                <a:srgbClr val="06357A"/>
              </a:buClr>
              <a:buSzPct val="50000"/>
              <a:buFont typeface="Arial" pitchFamily="34" charset="0"/>
              <a:buChar char="•"/>
              <a:defRPr kumimoji="0" sz="1200" kern="1200" baseline="0">
                <a:solidFill>
                  <a:srgbClr val="06357A"/>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spcBef>
                <a:spcPts val="600"/>
              </a:spcBef>
            </a:pPr>
            <a:r>
              <a:rPr lang="en-US" sz="1600" dirty="0"/>
              <a:t>France, Italy and Germany are responsible for about ¾ of the increase in the yearly average number of concessions, </a:t>
            </a:r>
            <a:r>
              <a:rPr lang="en-US" sz="1600" dirty="0">
                <a:cs typeface="Times New Roman" panose="02020603050405020304" pitchFamily="18" charset="0"/>
              </a:rPr>
              <a:t>post-Directive </a:t>
            </a:r>
          </a:p>
          <a:p>
            <a:pPr algn="just">
              <a:spcBef>
                <a:spcPts val="600"/>
              </a:spcBef>
            </a:pPr>
            <a:r>
              <a:rPr lang="en-GB" sz="1600" dirty="0">
                <a:cs typeface="Times New Roman" panose="02020603050405020304" pitchFamily="18" charset="0"/>
              </a:rPr>
              <a:t>France alone has 40% of all post-Directive concessions and represents 50% of the post-Directive growth. </a:t>
            </a:r>
          </a:p>
        </p:txBody>
      </p:sp>
      <p:pic>
        <p:nvPicPr>
          <p:cNvPr id="9" name="Content Placeholder 5">
            <a:extLst>
              <a:ext uri="{FF2B5EF4-FFF2-40B4-BE49-F238E27FC236}">
                <a16:creationId xmlns:a16="http://schemas.microsoft.com/office/drawing/2014/main" id="{DAD073DE-1DC8-49F0-BEB0-A918BC4CA1AE}"/>
              </a:ext>
            </a:extLst>
          </p:cNvPr>
          <p:cNvPicPr>
            <a:picLocks noGrp="1" noChangeAspect="1"/>
          </p:cNvPicPr>
          <p:nvPr>
            <p:ph sz="half" idx="1"/>
          </p:nvPr>
        </p:nvPicPr>
        <p:blipFill rotWithShape="1">
          <a:blip r:embed="rId3"/>
          <a:srcRect l="14018" t="517" r="2188"/>
          <a:stretch/>
        </p:blipFill>
        <p:spPr>
          <a:xfrm>
            <a:off x="4791968" y="1869728"/>
            <a:ext cx="4172520" cy="2927424"/>
          </a:xfrm>
          <a:prstGeom prst="rect">
            <a:avLst/>
          </a:prstGeom>
          <a:noFill/>
          <a:ln>
            <a:solidFill>
              <a:schemeClr val="accent6">
                <a:lumMod val="20000"/>
                <a:lumOff val="80000"/>
              </a:schemeClr>
            </a:solidFill>
          </a:ln>
          <a:effectLst>
            <a:softEdge rad="12700"/>
          </a:effectLst>
        </p:spPr>
      </p:pic>
      <p:sp>
        <p:nvSpPr>
          <p:cNvPr id="10" name="TextBox 9">
            <a:extLst>
              <a:ext uri="{FF2B5EF4-FFF2-40B4-BE49-F238E27FC236}">
                <a16:creationId xmlns:a16="http://schemas.microsoft.com/office/drawing/2014/main" id="{D0AAF8DE-865F-4DA7-B2BF-D1EA995BC68F}"/>
              </a:ext>
            </a:extLst>
          </p:cNvPr>
          <p:cNvSpPr txBox="1"/>
          <p:nvPr/>
        </p:nvSpPr>
        <p:spPr>
          <a:xfrm>
            <a:off x="4792218" y="1212945"/>
            <a:ext cx="4063547"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t>Countries’ </a:t>
            </a:r>
            <a:r>
              <a:rPr lang="en-US" sz="1600" b="1" dirty="0"/>
              <a:t>share of the growth </a:t>
            </a:r>
            <a:r>
              <a:rPr lang="en-US" sz="1600" dirty="0"/>
              <a:t>in post-Directive use of concessions </a:t>
            </a:r>
            <a:endParaRPr lang="en-GB" sz="1600" dirty="0"/>
          </a:p>
        </p:txBody>
      </p:sp>
      <p:sp>
        <p:nvSpPr>
          <p:cNvPr id="11" name="TextBox 10">
            <a:extLst>
              <a:ext uri="{FF2B5EF4-FFF2-40B4-BE49-F238E27FC236}">
                <a16:creationId xmlns:a16="http://schemas.microsoft.com/office/drawing/2014/main" id="{E5E70E8D-5F47-4AA7-ADBB-3142B107A71F}"/>
              </a:ext>
            </a:extLst>
          </p:cNvPr>
          <p:cNvSpPr txBox="1"/>
          <p:nvPr/>
        </p:nvSpPr>
        <p:spPr>
          <a:xfrm>
            <a:off x="213294" y="1336055"/>
            <a:ext cx="4063547"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t>Use of works concessions</a:t>
            </a:r>
            <a:endParaRPr lang="en-GB" sz="1600" dirty="0"/>
          </a:p>
        </p:txBody>
      </p:sp>
    </p:spTree>
    <p:extLst>
      <p:ext uri="{BB962C8B-B14F-4D97-AF65-F5344CB8AC3E}">
        <p14:creationId xmlns:p14="http://schemas.microsoft.com/office/powerpoint/2010/main" val="38983579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v2.0 Master">
  <a:themeElements>
    <a:clrScheme name="LE">
      <a:dk1>
        <a:srgbClr val="06357A"/>
      </a:dk1>
      <a:lt1>
        <a:srgbClr val="FFFFFF"/>
      </a:lt1>
      <a:dk2>
        <a:srgbClr val="06357A"/>
      </a:dk2>
      <a:lt2>
        <a:srgbClr val="FFFFFF"/>
      </a:lt2>
      <a:accent1>
        <a:srgbClr val="06357A"/>
      </a:accent1>
      <a:accent2>
        <a:srgbClr val="0B5ED7"/>
      </a:accent2>
      <a:accent3>
        <a:srgbClr val="5093F6"/>
      </a:accent3>
      <a:accent4>
        <a:srgbClr val="A6A6A6"/>
      </a:accent4>
      <a:accent5>
        <a:srgbClr val="6F6F6F"/>
      </a:accent5>
      <a:accent6>
        <a:srgbClr val="343434"/>
      </a:accent6>
      <a:hlink>
        <a:srgbClr val="5C92B5"/>
      </a:hlink>
      <a:folHlink>
        <a:srgbClr val="5C92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7438</TotalTime>
  <Words>2118</Words>
  <Application>Microsoft Office PowerPoint</Application>
  <PresentationFormat>On-screen Show (4:3)</PresentationFormat>
  <Paragraphs>229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Wingdings</vt:lpstr>
      <vt:lpstr>Wingdings 2</vt:lpstr>
      <vt:lpstr>LEv2.0 Master</vt:lpstr>
      <vt:lpstr>Study on the implementation of the Concessions Directive  (Directive 2014/23/EU)</vt:lpstr>
      <vt:lpstr>Agenda</vt:lpstr>
      <vt:lpstr>Objectives of the study</vt:lpstr>
      <vt:lpstr>Legal analysis</vt:lpstr>
      <vt:lpstr>Data analysis methodology - identification of concessions</vt:lpstr>
      <vt:lpstr>Data analysis - main trends</vt:lpstr>
      <vt:lpstr>Data analysis - contract values and type of procedures</vt:lpstr>
      <vt:lpstr>Data analysis – country-level use and evolution </vt:lpstr>
      <vt:lpstr>Data analysis – country-level use and evolution </vt:lpstr>
      <vt:lpstr>Data analysis – sectoral use</vt:lpstr>
      <vt:lpstr>Data analysis – sectoral use</vt:lpstr>
      <vt:lpstr>PowerPoint Presentation</vt:lpstr>
      <vt:lpstr>Case studies - overview</vt:lpstr>
      <vt:lpstr>Case studies – conclusions – support measures</vt:lpstr>
      <vt:lpstr>Case studies – conclusions – case law </vt:lpstr>
      <vt:lpstr>Case studies – conclusions – sectoral cases </vt:lpstr>
      <vt:lpstr>Overall conclusions</vt:lpstr>
      <vt:lpstr>If you have any questions,  please 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on the implementation of the Concessions Directive  (Directive 2014/23/EU)</dc:title>
  <dc:creator>Paula Ramada</dc:creator>
  <cp:lastModifiedBy>Dano Meiske</cp:lastModifiedBy>
  <cp:revision>135</cp:revision>
  <dcterms:created xsi:type="dcterms:W3CDTF">2020-09-24T02:27:54Z</dcterms:created>
  <dcterms:modified xsi:type="dcterms:W3CDTF">2021-11-11T09:45:55Z</dcterms:modified>
</cp:coreProperties>
</file>