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7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B823-5E8C-43BA-8ECA-4AF5C80C3393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DF22-A02F-47A8-8B50-67C4191EACC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6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FDF22-A02F-47A8-8B50-67C4191EACC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25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56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1D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56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56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37875" y="317499"/>
            <a:ext cx="912812" cy="15081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636" y="231394"/>
            <a:ext cx="476377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56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7651" y="2177923"/>
            <a:ext cx="10979150" cy="4537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1D386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600" y="228600"/>
            <a:ext cx="7270115" cy="29450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endParaRPr lang="es-ES" sz="4400" b="1" spc="-25" dirty="0">
              <a:solidFill>
                <a:srgbClr val="FFD600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ES" sz="3600" b="1" spc="-25" dirty="0">
                <a:solidFill>
                  <a:srgbClr val="FFD600"/>
                </a:solidFill>
                <a:latin typeface="Calibri"/>
                <a:cs typeface="Calibri"/>
              </a:rPr>
              <a:t>OPEN ERGP WORKSHOP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ES" sz="3600" b="1" spc="-25" dirty="0">
                <a:solidFill>
                  <a:srgbClr val="FFD600"/>
                </a:solidFill>
                <a:latin typeface="Calibri"/>
                <a:cs typeface="Calibri"/>
              </a:rPr>
              <a:t> 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s-ES" sz="3600" b="1" spc="-25" dirty="0">
                <a:solidFill>
                  <a:srgbClr val="FFD600"/>
                </a:solidFill>
                <a:latin typeface="Calibri"/>
                <a:cs typeface="Calibri"/>
              </a:rPr>
              <a:t>ON THE  </a:t>
            </a:r>
            <a:r>
              <a:rPr lang="hu-HU" sz="3600" b="1" spc="-25" dirty="0">
                <a:solidFill>
                  <a:srgbClr val="FFD600"/>
                </a:solidFill>
                <a:latin typeface="Calibri"/>
                <a:cs typeface="Calibri"/>
              </a:rPr>
              <a:t>USERS AWARENESS </a:t>
            </a:r>
            <a:r>
              <a:rPr lang="nl-BE" sz="3600" b="1" spc="-25" dirty="0">
                <a:solidFill>
                  <a:srgbClr val="FFD600"/>
                </a:solidFill>
                <a:latin typeface="Calibri"/>
                <a:cs typeface="Calibri"/>
              </a:rPr>
              <a:t>OF</a:t>
            </a:r>
            <a:r>
              <a:rPr lang="hu-HU" sz="3600" b="1" spc="-25" dirty="0">
                <a:solidFill>
                  <a:srgbClr val="FFD600"/>
                </a:solidFill>
                <a:latin typeface="Calibri"/>
                <a:cs typeface="Calibri"/>
              </a:rPr>
              <a:t> ENVIRONMENTAL SUSTAINABILITY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10400" y="4953000"/>
            <a:ext cx="475551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5044" algn="r">
              <a:lnSpc>
                <a:spcPct val="100000"/>
              </a:lnSpc>
              <a:spcBef>
                <a:spcPts val="95"/>
              </a:spcBef>
            </a:pPr>
            <a:r>
              <a:rPr lang="hu-HU" sz="2800" spc="-10" dirty="0">
                <a:solidFill>
                  <a:srgbClr val="FFFFFF"/>
                </a:solidFill>
                <a:latin typeface="Calibri"/>
                <a:cs typeface="Calibri"/>
              </a:rPr>
              <a:t> 2</a:t>
            </a:r>
            <a:r>
              <a:rPr lang="en-US" sz="2800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lang="en-US" sz="2800" spc="-10" baseline="30000" dirty="0">
                <a:solidFill>
                  <a:srgbClr val="FFFFFF"/>
                </a:solidFill>
                <a:latin typeface="Calibri"/>
                <a:cs typeface="Calibri"/>
              </a:rPr>
              <a:t>rd</a:t>
            </a:r>
            <a:r>
              <a:rPr lang="en-US"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2800" spc="-10" dirty="0">
                <a:solidFill>
                  <a:srgbClr val="FFFFFF"/>
                </a:solidFill>
                <a:latin typeface="Calibri"/>
                <a:cs typeface="Calibri"/>
              </a:rPr>
              <a:t>November</a:t>
            </a:r>
            <a:r>
              <a:rPr sz="2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hu-HU" sz="2800" spc="-20" dirty="0">
                <a:solidFill>
                  <a:srgbClr val="FFFFFF"/>
                </a:solidFill>
                <a:latin typeface="Calibri"/>
                <a:cs typeface="Calibri"/>
              </a:rPr>
              <a:t>23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es-ES" sz="2800" spc="-2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12700" marR="5080" indent="995044" algn="r">
              <a:lnSpc>
                <a:spcPct val="100000"/>
              </a:lnSpc>
              <a:spcBef>
                <a:spcPts val="95"/>
              </a:spcBef>
            </a:pPr>
            <a:r>
              <a:rPr lang="es-ES" sz="2800" spc="-2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lang="hu-HU" sz="2800" spc="-20" dirty="0">
                <a:solidFill>
                  <a:srgbClr val="FFFFFF"/>
                </a:solidFill>
                <a:latin typeface="Calibri"/>
                <a:cs typeface="Calibri"/>
              </a:rPr>
              <a:t>UC</a:t>
            </a:r>
            <a:r>
              <a:rPr lang="en-US" sz="2800" spc="-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lang="hu-HU" sz="2800" spc="-20" dirty="0">
                <a:solidFill>
                  <a:srgbClr val="FFFFFF"/>
                </a:solidFill>
                <a:latin typeface="Calibri"/>
                <a:cs typeface="Calibri"/>
              </a:rPr>
              <a:t>AREST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4763770" cy="7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spc="-135" dirty="0"/>
              <a:t> </a:t>
            </a:r>
            <a:r>
              <a:rPr lang="nl-BE" spc="-10" dirty="0"/>
              <a:t>t</a:t>
            </a:r>
            <a:r>
              <a:rPr spc="-10" dirty="0"/>
              <a:t>hemes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524000"/>
            <a:ext cx="11792807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The ERGP open workshop is an opportunity for the ERGP to engage with stakeholders and to have an </a:t>
            </a: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exchange of views with stakeholders on environmental sustainability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.</a:t>
            </a:r>
          </a:p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The green transition of the postal sector depends on </a:t>
            </a: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broad involvement of all players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driving the change in the industry.</a:t>
            </a:r>
          </a:p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As </a:t>
            </a: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users’ environmental expectations are evolving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over time, the environmental performance is becoming an important aspect in reducing the ecological footprint.</a:t>
            </a:r>
          </a:p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Asymmetric information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in the delivery value chain can lead users to make suboptimal decisions regarding environmental sustainability. </a:t>
            </a:r>
          </a:p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Postal users may value sustainability highly, the </a:t>
            </a: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willingness to pay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can remain a bottleneck.</a:t>
            </a:r>
          </a:p>
          <a:p>
            <a:pPr marL="354965" marR="508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</a:pP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Regulatory questions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emerge on how to </a:t>
            </a:r>
            <a:r>
              <a:rPr lang="hu-HU" sz="2400" spc="-10" dirty="0">
                <a:solidFill>
                  <a:srgbClr val="1D3864"/>
                </a:solidFill>
                <a:latin typeface="Calibri"/>
                <a:cs typeface="Calibri"/>
              </a:rPr>
              <a:t>inform users about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the environmental impact of </a:t>
            </a:r>
            <a:r>
              <a:rPr lang="hu-HU" sz="2400" spc="-10" dirty="0" err="1">
                <a:solidFill>
                  <a:srgbClr val="1D3864"/>
                </a:solidFill>
                <a:latin typeface="Calibri"/>
                <a:cs typeface="Calibri"/>
              </a:rPr>
              <a:t>the</a:t>
            </a:r>
            <a:r>
              <a:rPr lang="hu-HU" sz="2400" spc="-1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n-US" sz="2400" spc="-10" dirty="0">
                <a:solidFill>
                  <a:srgbClr val="1D3864"/>
                </a:solidFill>
                <a:latin typeface="Calibri"/>
                <a:cs typeface="Calibri"/>
              </a:rPr>
              <a:t>delivery, impact of returns and/or environmentally friendly delivery options with the </a:t>
            </a:r>
            <a:r>
              <a:rPr lang="en-US" sz="2400" b="1" spc="-10" dirty="0">
                <a:solidFill>
                  <a:srgbClr val="1D3864"/>
                </a:solidFill>
                <a:latin typeface="Calibri"/>
                <a:cs typeface="Calibri"/>
              </a:rPr>
              <a:t>objective to raise the </a:t>
            </a:r>
            <a:r>
              <a:rPr lang="hu-HU" sz="2400" b="1" spc="-10" dirty="0">
                <a:solidFill>
                  <a:srgbClr val="1D3864"/>
                </a:solidFill>
                <a:latin typeface="Calibri"/>
                <a:cs typeface="Calibri"/>
              </a:rPr>
              <a:t>users’ awareness</a:t>
            </a:r>
            <a:r>
              <a:rPr lang="hu-HU" sz="2400" spc="-10" dirty="0">
                <a:solidFill>
                  <a:srgbClr val="1D3864"/>
                </a:solidFill>
                <a:latin typeface="Calibri"/>
                <a:cs typeface="Calibri"/>
              </a:rPr>
              <a:t> related environmental sustainability</a:t>
            </a:r>
            <a:r>
              <a:rPr lang="nl-BE" sz="2400" spc="-10" dirty="0">
                <a:solidFill>
                  <a:srgbClr val="1D3864"/>
                </a:solidFill>
                <a:latin typeface="Calibri"/>
                <a:cs typeface="Calibri"/>
              </a:rPr>
              <a:t>.</a:t>
            </a:r>
            <a:endParaRPr lang="hu-HU" sz="2400" spc="-10" dirty="0">
              <a:solidFill>
                <a:srgbClr val="1D3864"/>
              </a:solidFill>
              <a:latin typeface="Calibri"/>
              <a:cs typeface="Calibri"/>
            </a:endParaRPr>
          </a:p>
          <a:p>
            <a:pPr marL="299085" marR="5080" indent="-287020" algn="just"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hu-HU" sz="2400" b="1" spc="-10" dirty="0">
              <a:solidFill>
                <a:srgbClr val="1D3864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636" y="231394"/>
            <a:ext cx="40449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Practical</a:t>
            </a:r>
            <a:r>
              <a:rPr spc="-150" dirty="0"/>
              <a:t> </a:t>
            </a:r>
            <a:r>
              <a:rPr spc="-10" dirty="0"/>
              <a:t>Details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80293"/>
            <a:ext cx="11268964" cy="5265801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Date:</a:t>
            </a:r>
            <a:r>
              <a:rPr sz="2400" b="1" spc="-5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hu-HU" sz="2400" b="1" spc="-50" dirty="0">
                <a:solidFill>
                  <a:srgbClr val="1D3864"/>
                </a:solidFill>
                <a:latin typeface="Calibri"/>
                <a:cs typeface="Calibri"/>
              </a:rPr>
              <a:t>2</a:t>
            </a:r>
            <a:r>
              <a:rPr lang="en-US" sz="2400" b="1" spc="-50" dirty="0">
                <a:solidFill>
                  <a:srgbClr val="1D3864"/>
                </a:solidFill>
                <a:latin typeface="Calibri"/>
                <a:cs typeface="Calibri"/>
              </a:rPr>
              <a:t>3</a:t>
            </a:r>
            <a:r>
              <a:rPr lang="en-US" sz="2400" b="1" spc="-50" baseline="30000" dirty="0">
                <a:solidFill>
                  <a:srgbClr val="1D3864"/>
                </a:solidFill>
                <a:latin typeface="Calibri"/>
                <a:cs typeface="Calibri"/>
              </a:rPr>
              <a:t>rd</a:t>
            </a:r>
            <a:r>
              <a:rPr lang="en-US" sz="2400" b="1" spc="-5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s-ES" sz="2400" b="1" spc="-50" dirty="0">
                <a:solidFill>
                  <a:srgbClr val="1D3864"/>
                </a:solidFill>
                <a:latin typeface="Calibri"/>
                <a:cs typeface="Calibri"/>
              </a:rPr>
              <a:t>November </a:t>
            </a:r>
            <a:r>
              <a:rPr sz="2400" b="1" spc="-20" dirty="0">
                <a:solidFill>
                  <a:srgbClr val="1D3864"/>
                </a:solidFill>
                <a:latin typeface="Calibri"/>
                <a:cs typeface="Calibri"/>
              </a:rPr>
              <a:t>20</a:t>
            </a:r>
            <a:r>
              <a:rPr lang="hu-HU" sz="2400" b="1" spc="-20" dirty="0">
                <a:solidFill>
                  <a:srgbClr val="1D3864"/>
                </a:solidFill>
                <a:latin typeface="Calibri"/>
                <a:cs typeface="Calibri"/>
              </a:rPr>
              <a:t>23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Location:</a:t>
            </a:r>
            <a:r>
              <a:rPr lang="en-GB" sz="2400" b="1" dirty="0">
                <a:solidFill>
                  <a:srgbClr val="1D3864"/>
                </a:solidFill>
                <a:latin typeface="Calibri"/>
                <a:cs typeface="Calibri"/>
              </a:rPr>
              <a:t>Radisson </a:t>
            </a:r>
            <a:r>
              <a:rPr lang="en-GB" sz="2400" b="1" dirty="0" err="1">
                <a:solidFill>
                  <a:srgbClr val="1D3864"/>
                </a:solidFill>
                <a:latin typeface="Calibri"/>
                <a:cs typeface="Calibri"/>
              </a:rPr>
              <a:t>Blu</a:t>
            </a:r>
            <a:r>
              <a:rPr lang="en-GB" sz="2400" b="1" dirty="0">
                <a:solidFill>
                  <a:srgbClr val="1D3864"/>
                </a:solidFill>
                <a:latin typeface="Calibri"/>
                <a:cs typeface="Calibri"/>
              </a:rPr>
              <a:t> Hotel, Calea </a:t>
            </a:r>
            <a:r>
              <a:rPr lang="en-GB" sz="2400" b="1" dirty="0" err="1">
                <a:solidFill>
                  <a:srgbClr val="1D3864"/>
                </a:solidFill>
                <a:latin typeface="Calibri"/>
                <a:cs typeface="Calibri"/>
              </a:rPr>
              <a:t>Victoriei</a:t>
            </a:r>
            <a:r>
              <a:rPr lang="en-GB" sz="2400" b="1" dirty="0">
                <a:solidFill>
                  <a:srgbClr val="1D3864"/>
                </a:solidFill>
                <a:latin typeface="Calibri"/>
                <a:cs typeface="Calibri"/>
              </a:rPr>
              <a:t> 63-81, Bucharest</a:t>
            </a: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10" dirty="0" err="1">
                <a:solidFill>
                  <a:srgbClr val="1D3864"/>
                </a:solidFill>
                <a:latin typeface="Calibri"/>
                <a:cs typeface="Calibri"/>
              </a:rPr>
              <a:t>Organi</a:t>
            </a:r>
            <a:r>
              <a:rPr lang="es-ES" sz="2400" b="1" spc="-10" dirty="0">
                <a:solidFill>
                  <a:srgbClr val="1D3864"/>
                </a:solidFill>
                <a:latin typeface="Calibri"/>
                <a:cs typeface="Calibri"/>
              </a:rPr>
              <a:t>s</a:t>
            </a:r>
            <a:r>
              <a:rPr sz="2400" b="1" spc="-10" dirty="0" err="1">
                <a:solidFill>
                  <a:srgbClr val="1D3864"/>
                </a:solidFill>
                <a:latin typeface="Calibri"/>
                <a:cs typeface="Calibri"/>
              </a:rPr>
              <a:t>ation</a:t>
            </a:r>
            <a:r>
              <a:rPr sz="2400" b="1" spc="-10" dirty="0">
                <a:solidFill>
                  <a:srgbClr val="1D3864"/>
                </a:solidFill>
                <a:latin typeface="Calibri"/>
                <a:cs typeface="Calibri"/>
              </a:rPr>
              <a:t>:</a:t>
            </a:r>
            <a:r>
              <a:rPr sz="2400" b="1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ERGP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Time:</a:t>
            </a:r>
            <a:r>
              <a:rPr sz="2400" b="1" spc="-6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s-ES" sz="2400" b="1" spc="-60" dirty="0">
                <a:solidFill>
                  <a:srgbClr val="1D3864"/>
                </a:solidFill>
                <a:latin typeface="Calibri"/>
                <a:cs typeface="Calibri"/>
              </a:rPr>
              <a:t>12.30</a:t>
            </a:r>
            <a:r>
              <a:rPr sz="2400" b="1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-</a:t>
            </a:r>
            <a:r>
              <a:rPr sz="2400" b="1" spc="-2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17.00</a:t>
            </a:r>
            <a:r>
              <a:rPr sz="2400" b="1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(</a:t>
            </a:r>
            <a:r>
              <a:rPr lang="hu-HU" sz="2400" b="1" dirty="0">
                <a:solidFill>
                  <a:srgbClr val="1D3864"/>
                </a:solidFill>
                <a:latin typeface="Calibri"/>
                <a:cs typeface="Calibri"/>
              </a:rPr>
              <a:t>E</a:t>
            </a:r>
            <a:r>
              <a:rPr sz="2400" b="1" dirty="0">
                <a:solidFill>
                  <a:srgbClr val="1D3864"/>
                </a:solidFill>
                <a:latin typeface="Calibri"/>
                <a:cs typeface="Calibri"/>
              </a:rPr>
              <a:t>ET)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1D3864"/>
              </a:buClr>
              <a:buFont typeface="Arial"/>
              <a:buChar char="•"/>
            </a:pPr>
            <a:endParaRPr sz="2550" dirty="0">
              <a:latin typeface="Calibri"/>
              <a:cs typeface="Calibri"/>
            </a:endParaRPr>
          </a:p>
          <a:p>
            <a:pPr marL="299085" marR="5080" indent="-287020">
              <a:lnSpc>
                <a:spcPct val="11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10" dirty="0">
                <a:solidFill>
                  <a:srgbClr val="1D3864"/>
                </a:solidFill>
                <a:latin typeface="Calibri"/>
                <a:cs typeface="Calibri"/>
              </a:rPr>
              <a:t>Attendees:</a:t>
            </a:r>
            <a:r>
              <a:rPr sz="2400" b="1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CEO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and</a:t>
            </a:r>
            <a:r>
              <a:rPr sz="2400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Senior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executive</a:t>
            </a:r>
            <a:r>
              <a:rPr sz="2400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experts</a:t>
            </a:r>
            <a:r>
              <a:rPr sz="2400" spc="-4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of</a:t>
            </a:r>
            <a:r>
              <a:rPr sz="2400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Postal,</a:t>
            </a:r>
            <a:r>
              <a:rPr sz="2400" spc="-4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Delivery</a:t>
            </a:r>
            <a:r>
              <a:rPr sz="2400" spc="-5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and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D3864"/>
                </a:solidFill>
                <a:latin typeface="Calibri"/>
                <a:cs typeface="Calibri"/>
              </a:rPr>
              <a:t>E-Commerce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Companies,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Heads</a:t>
            </a:r>
            <a:r>
              <a:rPr sz="2400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Senior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Executives</a:t>
            </a:r>
            <a:r>
              <a:rPr sz="2400" spc="-1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of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the</a:t>
            </a:r>
            <a:r>
              <a:rPr sz="2400" spc="-2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Regulatory</a:t>
            </a:r>
            <a:r>
              <a:rPr sz="2400" spc="-4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Bodies,</a:t>
            </a:r>
            <a:r>
              <a:rPr sz="2400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Executive</a:t>
            </a:r>
            <a:r>
              <a:rPr sz="2400" spc="-25" dirty="0">
                <a:solidFill>
                  <a:srgbClr val="1D3864"/>
                </a:solidFill>
                <a:latin typeface="Calibri"/>
                <a:cs typeface="Calibri"/>
              </a:rPr>
              <a:t> and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Board</a:t>
            </a:r>
            <a:r>
              <a:rPr sz="2400" spc="-6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Members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European</a:t>
            </a:r>
            <a:r>
              <a:rPr sz="2400" spc="-4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Commission,</a:t>
            </a:r>
            <a:r>
              <a:rPr sz="2400" spc="-4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International</a:t>
            </a:r>
            <a:r>
              <a:rPr sz="2400" spc="-2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1D3864"/>
                </a:solidFill>
                <a:latin typeface="Calibri"/>
                <a:cs typeface="Calibri"/>
              </a:rPr>
              <a:t>Organi</a:t>
            </a:r>
            <a:r>
              <a:rPr lang="es-ES" sz="2400" spc="-10" dirty="0">
                <a:solidFill>
                  <a:srgbClr val="1D3864"/>
                </a:solidFill>
                <a:latin typeface="Calibri"/>
                <a:cs typeface="Calibri"/>
              </a:rPr>
              <a:t>s</a:t>
            </a:r>
            <a:r>
              <a:rPr sz="2400" spc="-10" dirty="0" err="1">
                <a:solidFill>
                  <a:srgbClr val="1D3864"/>
                </a:solidFill>
                <a:latin typeface="Calibri"/>
                <a:cs typeface="Calibri"/>
              </a:rPr>
              <a:t>ations</a:t>
            </a:r>
            <a:r>
              <a:rPr sz="2400" spc="-10" dirty="0">
                <a:solidFill>
                  <a:srgbClr val="1D3864"/>
                </a:solidFill>
                <a:latin typeface="Calibri"/>
                <a:cs typeface="Calibri"/>
              </a:rPr>
              <a:t>,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Consumer</a:t>
            </a:r>
            <a:r>
              <a:rPr sz="2400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s-ES" sz="2400" spc="-30" dirty="0" err="1">
                <a:solidFill>
                  <a:srgbClr val="1D3864"/>
                </a:solidFill>
                <a:latin typeface="Calibri"/>
                <a:cs typeface="Calibri"/>
              </a:rPr>
              <a:t>Associations</a:t>
            </a:r>
            <a:r>
              <a:rPr sz="2400" spc="-10" dirty="0">
                <a:solidFill>
                  <a:srgbClr val="1D3864"/>
                </a:solidFill>
                <a:latin typeface="Calibri"/>
                <a:cs typeface="Calibri"/>
              </a:rPr>
              <a:t>, </a:t>
            </a:r>
            <a:r>
              <a:rPr lang="es-ES" sz="2400" spc="-10" dirty="0" err="1">
                <a:solidFill>
                  <a:srgbClr val="1D3864"/>
                </a:solidFill>
                <a:latin typeface="Calibri"/>
                <a:cs typeface="Calibri"/>
              </a:rPr>
              <a:t>Trade</a:t>
            </a:r>
            <a:r>
              <a:rPr lang="es-ES" sz="2400" spc="-1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Unions</a:t>
            </a:r>
            <a:r>
              <a:rPr sz="2400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D3864"/>
                </a:solidFill>
                <a:latin typeface="Calibri"/>
                <a:cs typeface="Calibri"/>
              </a:rPr>
              <a:t>other</a:t>
            </a:r>
            <a:r>
              <a:rPr sz="2400" spc="-1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D3864"/>
                </a:solidFill>
                <a:latin typeface="Calibri"/>
                <a:cs typeface="Calibri"/>
              </a:rPr>
              <a:t>Stakeholders.</a:t>
            </a:r>
            <a:endParaRPr sz="2400" dirty="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GB" sz="2400" b="1" dirty="0">
              <a:solidFill>
                <a:srgbClr val="1D3864"/>
              </a:solidFill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GB" sz="2400" b="1" dirty="0">
                <a:solidFill>
                  <a:srgbClr val="1D3864"/>
                </a:solidFill>
                <a:latin typeface="Calibri"/>
                <a:cs typeface="Calibri"/>
              </a:rPr>
              <a:t>Key</a:t>
            </a:r>
            <a:r>
              <a:rPr lang="en-GB" sz="2400" b="1" spc="-8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n-GB" sz="2400" b="1" dirty="0">
                <a:solidFill>
                  <a:srgbClr val="1D3864"/>
                </a:solidFill>
                <a:latin typeface="Calibri"/>
                <a:cs typeface="Calibri"/>
              </a:rPr>
              <a:t>words: </a:t>
            </a:r>
            <a:r>
              <a:rPr lang="en-GB" sz="2400" dirty="0">
                <a:solidFill>
                  <a:srgbClr val="1D3864"/>
                </a:solidFill>
                <a:latin typeface="Calibri"/>
                <a:cs typeface="Calibri"/>
              </a:rPr>
              <a:t>Green Deal, </a:t>
            </a:r>
            <a:r>
              <a:rPr lang="hu-HU" sz="2400" dirty="0">
                <a:solidFill>
                  <a:srgbClr val="1D3864"/>
                </a:solidFill>
                <a:latin typeface="Calibri"/>
                <a:cs typeface="Calibri"/>
              </a:rPr>
              <a:t>environmental sustainabilty,</a:t>
            </a:r>
            <a:r>
              <a:rPr lang="nl-BE" sz="240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nl-BE" sz="2400" dirty="0" err="1">
                <a:solidFill>
                  <a:srgbClr val="1D3864"/>
                </a:solidFill>
                <a:latin typeface="Calibri"/>
                <a:cs typeface="Calibri"/>
              </a:rPr>
              <a:t>ecological</a:t>
            </a:r>
            <a:r>
              <a:rPr lang="nl-BE" sz="2400" dirty="0">
                <a:solidFill>
                  <a:srgbClr val="1D3864"/>
                </a:solidFill>
                <a:latin typeface="Calibri"/>
                <a:cs typeface="Calibri"/>
              </a:rPr>
              <a:t> footprint, users’ awareness, green </a:t>
            </a:r>
            <a:r>
              <a:rPr lang="nl-BE" sz="2400" dirty="0" err="1">
                <a:solidFill>
                  <a:srgbClr val="1D3864"/>
                </a:solidFill>
                <a:latin typeface="Calibri"/>
                <a:cs typeface="Calibri"/>
              </a:rPr>
              <a:t>transition</a:t>
            </a:r>
            <a:r>
              <a:rPr lang="nl-BE" sz="240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</a:p>
          <a:p>
            <a:pPr marL="299085" indent="-28702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GB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1564"/>
            <a:ext cx="108204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pc="-40" dirty="0"/>
              <a:t>Open Workshop</a:t>
            </a:r>
            <a:r>
              <a:rPr spc="-40" dirty="0"/>
              <a:t> </a:t>
            </a:r>
            <a:r>
              <a:rPr lang="nl-BE" spc="-40" dirty="0"/>
              <a:t>Agenda</a:t>
            </a:r>
            <a:endParaRPr spc="-20" dirty="0"/>
          </a:p>
        </p:txBody>
      </p:sp>
      <p:sp>
        <p:nvSpPr>
          <p:cNvPr id="5" name="object 5"/>
          <p:cNvSpPr txBox="1"/>
          <p:nvPr/>
        </p:nvSpPr>
        <p:spPr>
          <a:xfrm>
            <a:off x="495301" y="793052"/>
            <a:ext cx="11696699" cy="72910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endParaRPr lang="ro-RO" sz="2000" b="1" dirty="0">
              <a:solidFill>
                <a:srgbClr val="1D3864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r>
              <a:rPr lang="es-ES" sz="2000" b="1" dirty="0">
                <a:solidFill>
                  <a:srgbClr val="1D3864"/>
                </a:solidFill>
                <a:latin typeface="Calibri"/>
                <a:cs typeface="Calibri"/>
              </a:rPr>
              <a:t>12:30 - 14:00       </a:t>
            </a: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Registration</a:t>
            </a:r>
            <a:r>
              <a:rPr lang="es-ES" sz="2000" b="1" dirty="0">
                <a:solidFill>
                  <a:srgbClr val="1D3864"/>
                </a:solidFill>
                <a:latin typeface="Calibri"/>
                <a:cs typeface="Calibri"/>
              </a:rPr>
              <a:t> and </a:t>
            </a: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networking</a:t>
            </a:r>
            <a:r>
              <a:rPr lang="es-ES" sz="2000" b="1" dirty="0">
                <a:solidFill>
                  <a:srgbClr val="1D3864"/>
                </a:solidFill>
                <a:latin typeface="Calibri"/>
                <a:cs typeface="Calibri"/>
              </a:rPr>
              <a:t> lunch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endParaRPr lang="es-ES" sz="2000" b="1" dirty="0">
              <a:solidFill>
                <a:srgbClr val="1D3864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0" algn="l"/>
              </a:tabLst>
            </a:pP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14:00</a:t>
            </a:r>
            <a:r>
              <a:rPr lang="en-US" sz="2000" b="1" spc="-25" dirty="0">
                <a:solidFill>
                  <a:srgbClr val="1D3864"/>
                </a:solidFill>
                <a:latin typeface="Calibri"/>
                <a:cs typeface="Calibri"/>
              </a:rPr>
              <a:t> - </a:t>
            </a:r>
            <a:r>
              <a:rPr lang="en-US" sz="2000" b="1" spc="-10" dirty="0">
                <a:solidFill>
                  <a:srgbClr val="1D3864"/>
                </a:solidFill>
                <a:latin typeface="Calibri"/>
                <a:cs typeface="Calibri"/>
              </a:rPr>
              <a:t>14:</a:t>
            </a:r>
            <a:r>
              <a:rPr lang="ro-RO" sz="2000" b="1" spc="-10" dirty="0">
                <a:solidFill>
                  <a:srgbClr val="1D3864"/>
                </a:solidFill>
                <a:latin typeface="Calibri"/>
                <a:cs typeface="Calibri"/>
              </a:rPr>
              <a:t>2</a:t>
            </a:r>
            <a:r>
              <a:rPr lang="en-US" sz="2000" b="1" spc="-10" dirty="0">
                <a:solidFill>
                  <a:srgbClr val="1D3864"/>
                </a:solidFill>
                <a:latin typeface="Calibri"/>
                <a:cs typeface="Calibri"/>
              </a:rPr>
              <a:t>0       </a:t>
            </a: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Opening</a:t>
            </a:r>
            <a:r>
              <a:rPr lang="en-US" sz="2000" b="1" spc="-12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n-US" sz="2000" b="1" spc="-10" dirty="0">
                <a:solidFill>
                  <a:srgbClr val="1D3864"/>
                </a:solidFill>
                <a:latin typeface="Calibri"/>
                <a:cs typeface="Calibri"/>
              </a:rPr>
              <a:t>remarks</a:t>
            </a:r>
          </a:p>
          <a:p>
            <a:pPr marL="298450" lvl="2" indent="-285750"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US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Valeriu </a:t>
            </a:r>
            <a:r>
              <a:rPr lang="ro-RO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Ș</a:t>
            </a:r>
            <a:r>
              <a:rPr lang="en-US" b="1" spc="-6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tefan</a:t>
            </a:r>
            <a:r>
              <a:rPr lang="en-US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1" spc="-6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Zgonea</a:t>
            </a:r>
            <a:r>
              <a:rPr lang="en-US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en-US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resident ANCOM (Romania)</a:t>
            </a:r>
          </a:p>
          <a:p>
            <a:pPr marL="298450" lvl="2" indent="-285750"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s-ES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Petros </a:t>
            </a:r>
            <a:r>
              <a:rPr lang="es-ES" b="1" spc="-65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Galides</a:t>
            </a:r>
            <a:r>
              <a:rPr lang="es-ES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,</a:t>
            </a:r>
            <a:r>
              <a:rPr lang="es-ES" b="1" spc="-6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ERGP</a:t>
            </a:r>
            <a:r>
              <a:rPr spc="-4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s-ES" spc="-4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Chair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, Deputy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Commissioner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OCECPR (Cyprus)</a:t>
            </a:r>
          </a:p>
          <a:p>
            <a:pPr marL="298450" lvl="2" indent="-285750"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1841500" algn="l"/>
              </a:tabLst>
            </a:pPr>
            <a:endParaRPr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14:20</a:t>
            </a:r>
            <a:r>
              <a:rPr lang="en-US" sz="2000" b="1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-</a:t>
            </a:r>
            <a:r>
              <a:rPr lang="en-US" sz="2000" b="1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lang="en-US" sz="2000" b="1" spc="-10" dirty="0">
                <a:solidFill>
                  <a:srgbClr val="1D3864"/>
                </a:solidFill>
                <a:latin typeface="Calibri"/>
                <a:cs typeface="Calibri"/>
              </a:rPr>
              <a:t>14:35       ERGP views on environmental sustainability</a:t>
            </a:r>
          </a:p>
          <a:p>
            <a:pPr marL="298450" lvl="8" indent="-28575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hu-HU" b="1" dirty="0">
                <a:solidFill>
                  <a:srgbClr val="1D3864"/>
                </a:solidFill>
                <a:latin typeface="Calibri"/>
                <a:cs typeface="Calibri"/>
              </a:rPr>
              <a:t>Diana Egri</a:t>
            </a:r>
            <a:r>
              <a:rPr lang="en-US" dirty="0">
                <a:solidFill>
                  <a:srgbClr val="1D3864"/>
                </a:solidFill>
                <a:latin typeface="Calibri"/>
                <a:cs typeface="Calibri"/>
              </a:rPr>
              <a:t>, Co-chair ERGP 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Sustainabil</a:t>
            </a:r>
            <a:r>
              <a:rPr lang="nl-BE" dirty="0">
                <a:solidFill>
                  <a:srgbClr val="1D3864"/>
                </a:solidFill>
                <a:latin typeface="Calibri"/>
                <a:cs typeface="Calibri"/>
              </a:rPr>
              <a:t>i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ty </a:t>
            </a:r>
            <a:r>
              <a:rPr lang="en-US" dirty="0">
                <a:solidFill>
                  <a:srgbClr val="1D3864"/>
                </a:solidFill>
                <a:latin typeface="Calibri"/>
                <a:cs typeface="Calibri"/>
              </a:rPr>
              <a:t>Working Group (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NMHH</a:t>
            </a:r>
            <a:r>
              <a:rPr lang="pt-BR" dirty="0">
                <a:solidFill>
                  <a:srgbClr val="1D3864"/>
                </a:solidFill>
                <a:latin typeface="Calibri"/>
                <a:cs typeface="Calibri"/>
              </a:rPr>
              <a:t>)</a:t>
            </a:r>
          </a:p>
          <a:p>
            <a:pPr marL="298450" lvl="8" indent="-28575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hu-HU" b="1" dirty="0">
                <a:solidFill>
                  <a:srgbClr val="1D3864"/>
                </a:solidFill>
                <a:latin typeface="Calibri"/>
                <a:cs typeface="Calibri"/>
              </a:rPr>
              <a:t>Dirk Appelmans</a:t>
            </a:r>
            <a:r>
              <a:rPr lang="pt-BR" dirty="0">
                <a:solidFill>
                  <a:srgbClr val="1D3864"/>
                </a:solidFill>
                <a:latin typeface="Calibri"/>
                <a:cs typeface="Calibri"/>
              </a:rPr>
              <a:t>, Co-chair ERGP 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Sustainabil</a:t>
            </a:r>
            <a:r>
              <a:rPr lang="nl-BE" dirty="0">
                <a:solidFill>
                  <a:srgbClr val="1D3864"/>
                </a:solidFill>
                <a:latin typeface="Calibri"/>
                <a:cs typeface="Calibri"/>
              </a:rPr>
              <a:t>i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ty </a:t>
            </a:r>
            <a:r>
              <a:rPr lang="en-US" dirty="0">
                <a:solidFill>
                  <a:srgbClr val="1D3864"/>
                </a:solidFill>
                <a:latin typeface="Calibri"/>
                <a:cs typeface="Calibri"/>
              </a:rPr>
              <a:t>Working Group (</a:t>
            </a:r>
            <a:r>
              <a:rPr lang="hu-HU" dirty="0">
                <a:solidFill>
                  <a:srgbClr val="1D3864"/>
                </a:solidFill>
                <a:latin typeface="Calibri"/>
                <a:cs typeface="Calibri"/>
              </a:rPr>
              <a:t>BIPT</a:t>
            </a:r>
            <a:r>
              <a:rPr lang="nl-BE" dirty="0">
                <a:solidFill>
                  <a:srgbClr val="1D3864"/>
                </a:solidFill>
                <a:latin typeface="Calibri"/>
                <a:cs typeface="Calibri"/>
              </a:rPr>
              <a:t>)</a:t>
            </a:r>
          </a:p>
          <a:p>
            <a:pPr marL="12700" lvl="8">
              <a:tabLst>
                <a:tab pos="1841500" algn="l"/>
              </a:tabLst>
            </a:pPr>
            <a:endParaRPr lang="nl-BE" dirty="0">
              <a:solidFill>
                <a:srgbClr val="1D3864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lang="es-ES" sz="2000" b="1" dirty="0">
                <a:solidFill>
                  <a:srgbClr val="1D3864"/>
                </a:solidFill>
                <a:latin typeface="Calibri"/>
                <a:cs typeface="Calibri"/>
              </a:rPr>
              <a:t>14</a:t>
            </a:r>
            <a:r>
              <a:rPr sz="2000" b="1" dirty="0">
                <a:solidFill>
                  <a:srgbClr val="1D3864"/>
                </a:solidFill>
                <a:latin typeface="Calibri"/>
                <a:cs typeface="Calibri"/>
              </a:rPr>
              <a:t>:</a:t>
            </a:r>
            <a:r>
              <a:rPr lang="es-ES" sz="2000" b="1" dirty="0">
                <a:solidFill>
                  <a:srgbClr val="1D3864"/>
                </a:solidFill>
                <a:latin typeface="Calibri"/>
                <a:cs typeface="Calibri"/>
              </a:rPr>
              <a:t>35</a:t>
            </a:r>
            <a:r>
              <a:rPr sz="2000" b="1" spc="-30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D3864"/>
                </a:solidFill>
                <a:latin typeface="Calibri"/>
                <a:cs typeface="Calibri"/>
              </a:rPr>
              <a:t>-</a:t>
            </a:r>
            <a:r>
              <a:rPr sz="2000" b="1" spc="-35" dirty="0">
                <a:solidFill>
                  <a:srgbClr val="1D3864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D3864"/>
                </a:solidFill>
                <a:latin typeface="Calibri"/>
                <a:cs typeface="Calibri"/>
              </a:rPr>
              <a:t>1</a:t>
            </a:r>
            <a:r>
              <a:rPr lang="es-ES" sz="2000" b="1" spc="-10" dirty="0">
                <a:solidFill>
                  <a:srgbClr val="1D3864"/>
                </a:solidFill>
                <a:latin typeface="Calibri"/>
                <a:cs typeface="Calibri"/>
              </a:rPr>
              <a:t>5</a:t>
            </a:r>
            <a:r>
              <a:rPr sz="2000" b="1" spc="-10" dirty="0">
                <a:solidFill>
                  <a:srgbClr val="1D3864"/>
                </a:solidFill>
                <a:latin typeface="Calibri"/>
                <a:cs typeface="Calibri"/>
              </a:rPr>
              <a:t>:</a:t>
            </a:r>
            <a:r>
              <a:rPr lang="es-ES" sz="2000" b="1" spc="-10" dirty="0">
                <a:solidFill>
                  <a:srgbClr val="1D3864"/>
                </a:solidFill>
                <a:latin typeface="Calibri"/>
                <a:cs typeface="Calibri"/>
              </a:rPr>
              <a:t>50       </a:t>
            </a:r>
            <a:r>
              <a:rPr lang="en-US" sz="2000" b="1" dirty="0">
                <a:solidFill>
                  <a:srgbClr val="1D3864"/>
                </a:solidFill>
                <a:latin typeface="Calibri"/>
                <a:cs typeface="Calibri"/>
              </a:rPr>
              <a:t>Presentations </a:t>
            </a:r>
          </a:p>
          <a:p>
            <a:pPr marL="12700" lvl="8">
              <a:tabLst>
                <a:tab pos="1841500" algn="l"/>
              </a:tabLst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Moderator: </a:t>
            </a:r>
            <a:r>
              <a:rPr lang="en-US" b="1" dirty="0">
                <a:solidFill>
                  <a:srgbClr val="002060"/>
                </a:solidFill>
                <a:latin typeface="Calibri"/>
                <a:cs typeface="Calibri"/>
              </a:rPr>
              <a:t>Spyros Pantelis</a:t>
            </a:r>
            <a:r>
              <a:rPr lang="en-US" dirty="0">
                <a:solidFill>
                  <a:srgbClr val="002060"/>
                </a:solidFill>
                <a:latin typeface="Calibri"/>
                <a:cs typeface="Calibri"/>
              </a:rPr>
              <a:t>, ERGP Outgoing Chair, </a:t>
            </a:r>
            <a:r>
              <a:rPr lang="en-GB" dirty="0">
                <a:solidFill>
                  <a:srgbClr val="002060"/>
                </a:solidFill>
                <a:latin typeface="Calibri"/>
                <a:cs typeface="Calibri"/>
              </a:rPr>
              <a:t>Vice President </a:t>
            </a:r>
            <a:r>
              <a:rPr lang="ro-RO" dirty="0">
                <a:solidFill>
                  <a:srgbClr val="002060"/>
                </a:solidFill>
                <a:latin typeface="Calibri"/>
                <a:cs typeface="Calibri"/>
              </a:rPr>
              <a:t>EETT </a:t>
            </a:r>
            <a:r>
              <a:rPr lang="en-US" dirty="0">
                <a:solidFill>
                  <a:srgbClr val="002060"/>
                </a:solidFill>
                <a:latin typeface="Calibri"/>
                <a:cs typeface="Calibri"/>
              </a:rPr>
              <a:t>(Greece)</a:t>
            </a: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Peter Dunn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ro-RO" sz="2000" spc="-10" dirty="0">
                <a:solidFill>
                  <a:srgbClr val="002060"/>
                </a:solidFill>
                <a:latin typeface="Calibri"/>
                <a:cs typeface="Calibri"/>
              </a:rPr>
              <a:t>Director of </a:t>
            </a:r>
            <a:r>
              <a:rPr lang="ro-RO" sz="2000" spc="-10" dirty="0" err="1">
                <a:solidFill>
                  <a:srgbClr val="002060"/>
                </a:solidFill>
                <a:latin typeface="Calibri"/>
                <a:cs typeface="Calibri"/>
              </a:rPr>
              <a:t>Internationla</a:t>
            </a:r>
            <a:r>
              <a:rPr lang="ro-RO" sz="20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o-RO" sz="2000" spc="-10" dirty="0" err="1">
                <a:solidFill>
                  <a:srgbClr val="002060"/>
                </a:solidFill>
                <a:latin typeface="Calibri"/>
                <a:cs typeface="Calibri"/>
              </a:rPr>
              <a:t>Relations</a:t>
            </a:r>
            <a:r>
              <a:rPr lang="ro-RO" sz="20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Cullen International</a:t>
            </a: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Els Bruggeman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, Head Policy and Enforcement </a:t>
            </a:r>
            <a:r>
              <a:rPr lang="en-GB" sz="2000" spc="-10" dirty="0" err="1">
                <a:solidFill>
                  <a:srgbClr val="002060"/>
                </a:solidFill>
                <a:latin typeface="Calibri"/>
                <a:cs typeface="Calibri"/>
              </a:rPr>
              <a:t>Euroconsumers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Elisabeth </a:t>
            </a:r>
            <a:r>
              <a:rPr lang="en-GB" sz="2000" b="1" spc="-10" dirty="0" err="1">
                <a:solidFill>
                  <a:srgbClr val="002060"/>
                </a:solidFill>
                <a:latin typeface="Calibri"/>
                <a:cs typeface="Calibri"/>
              </a:rPr>
              <a:t>della</a:t>
            </a: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 Faille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 Innovation Project Manager </a:t>
            </a:r>
            <a:r>
              <a:rPr lang="en-GB" sz="2000" spc="-10" dirty="0" err="1">
                <a:solidFill>
                  <a:srgbClr val="002060"/>
                </a:solidFill>
                <a:latin typeface="Calibri"/>
                <a:cs typeface="Calibri"/>
              </a:rPr>
              <a:t>Smartdrop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en-GB" sz="2000" spc="-10" dirty="0" err="1">
                <a:solidFill>
                  <a:srgbClr val="002060"/>
                </a:solidFill>
                <a:latin typeface="Calibri"/>
                <a:cs typeface="Calibri"/>
              </a:rPr>
              <a:t>Comeos</a:t>
            </a: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Raluca Popa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, Deputy CFO </a:t>
            </a:r>
            <a:r>
              <a:rPr lang="en-GB" sz="2000" spc="-10" dirty="0" err="1">
                <a:solidFill>
                  <a:srgbClr val="002060"/>
                </a:solidFill>
                <a:latin typeface="Calibri"/>
                <a:cs typeface="Calibri"/>
              </a:rPr>
              <a:t>Sameday</a:t>
            </a: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r>
              <a:rPr lang="en-GB" sz="2000" b="1" spc="-10" dirty="0">
                <a:solidFill>
                  <a:srgbClr val="002060"/>
                </a:solidFill>
                <a:latin typeface="Calibri"/>
                <a:cs typeface="Calibri"/>
              </a:rPr>
              <a:t>Stefan </a:t>
            </a:r>
            <a:r>
              <a:rPr lang="en-GB" sz="2000" b="1" spc="-10" dirty="0" err="1">
                <a:solidFill>
                  <a:srgbClr val="002060"/>
                </a:solidFill>
                <a:latin typeface="Calibri"/>
                <a:cs typeface="Calibri"/>
              </a:rPr>
              <a:t>Tichacek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ro-RO" sz="2000" spc="-10" dirty="0" err="1">
                <a:solidFill>
                  <a:srgbClr val="002060"/>
                </a:solidFill>
                <a:latin typeface="Calibri"/>
                <a:cs typeface="Calibri"/>
              </a:rPr>
              <a:t>Head</a:t>
            </a:r>
            <a:r>
              <a:rPr lang="ro-RO" sz="2000" spc="-10" dirty="0">
                <a:solidFill>
                  <a:srgbClr val="002060"/>
                </a:solidFill>
                <a:latin typeface="Calibri"/>
                <a:cs typeface="Calibri"/>
              </a:rPr>
              <a:t> of </a:t>
            </a:r>
            <a:r>
              <a:rPr lang="en-US" sz="2000" spc="-10">
                <a:solidFill>
                  <a:srgbClr val="002060"/>
                </a:solidFill>
                <a:latin typeface="Calibri"/>
                <a:cs typeface="Calibri"/>
              </a:rPr>
              <a:t>Unit</a:t>
            </a:r>
            <a:r>
              <a:rPr lang="ro-RO" sz="2000" spc="-1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GB" sz="2000" spc="-10" dirty="0">
                <a:solidFill>
                  <a:srgbClr val="002060"/>
                </a:solidFill>
                <a:latin typeface="Calibri"/>
                <a:cs typeface="Calibri"/>
              </a:rPr>
              <a:t>Wiener </a:t>
            </a:r>
            <a:r>
              <a:rPr lang="en-GB" sz="2000" spc="-10" dirty="0" err="1">
                <a:solidFill>
                  <a:srgbClr val="002060"/>
                </a:solidFill>
                <a:latin typeface="Calibri"/>
                <a:cs typeface="Calibri"/>
              </a:rPr>
              <a:t>Lokalbahnen</a:t>
            </a: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 lvl="8">
              <a:tabLst>
                <a:tab pos="1841500" algn="l"/>
              </a:tabLst>
            </a:pP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endParaRPr lang="en-GB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55600" lvl="8" indent="-342900">
              <a:buFont typeface="Arial" panose="020B0604020202020204" pitchFamily="34" charset="0"/>
              <a:buChar char="•"/>
              <a:tabLst>
                <a:tab pos="1841500" algn="l"/>
              </a:tabLst>
            </a:pPr>
            <a:endParaRPr lang="en-US" sz="2000" spc="-1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spcBef>
                <a:spcPts val="15"/>
              </a:spcBef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36" y="231394"/>
            <a:ext cx="7382764" cy="1477328"/>
          </a:xfrm>
        </p:spPr>
        <p:txBody>
          <a:bodyPr/>
          <a:lstStyle/>
          <a:p>
            <a:r>
              <a:rPr lang="es-ES" spc="-40" dirty="0"/>
              <a:t>Open Workshop Agenda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651" y="2177923"/>
            <a:ext cx="10979150" cy="2031325"/>
          </a:xfrm>
        </p:spPr>
        <p:txBody>
          <a:bodyPr/>
          <a:lstStyle/>
          <a:p>
            <a:r>
              <a:rPr lang="en-GB" dirty="0"/>
              <a:t>15:50 - 16:20       Coffee break</a:t>
            </a:r>
          </a:p>
          <a:p>
            <a:endParaRPr lang="en-GB" dirty="0"/>
          </a:p>
          <a:p>
            <a:r>
              <a:rPr lang="en-GB" dirty="0"/>
              <a:t>16:20 - 16:50       Panel Discussion and Open Debate </a:t>
            </a:r>
            <a:endParaRPr lang="ro-RO" dirty="0"/>
          </a:p>
          <a:p>
            <a:r>
              <a:rPr lang="en-GB" dirty="0"/>
              <a:t> </a:t>
            </a:r>
          </a:p>
          <a:p>
            <a:r>
              <a:rPr lang="en-GB" dirty="0"/>
              <a:t>16:50 - 17:00       Closing remarks </a:t>
            </a:r>
          </a:p>
          <a:p>
            <a:r>
              <a:rPr lang="en-GB" dirty="0"/>
              <a:t>Dan Sjöblom, </a:t>
            </a:r>
            <a:r>
              <a:rPr lang="en-GB" b="0" dirty="0"/>
              <a:t>Incoming ERGP Chair 2024, Director General PTS</a:t>
            </a:r>
            <a:r>
              <a:rPr lang="ro-RO" b="0" dirty="0"/>
              <a:t> (</a:t>
            </a:r>
            <a:r>
              <a:rPr lang="ro-RO" b="0" dirty="0" err="1"/>
              <a:t>Sweden</a:t>
            </a:r>
            <a:r>
              <a:rPr lang="ro-RO" b="0" dirty="0"/>
              <a:t>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70746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Key themes</vt:lpstr>
      <vt:lpstr>Practical Details</vt:lpstr>
      <vt:lpstr>Open Workshop Agenda</vt:lpstr>
      <vt:lpstr>Open Workshop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2023-11-03T07:49:11Z</dcterms:created>
  <dcterms:modified xsi:type="dcterms:W3CDTF">2023-11-03T07:49:37Z</dcterms:modified>
</cp:coreProperties>
</file>