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1" r:id="rId2"/>
    <p:sldId id="262" r:id="rId3"/>
    <p:sldId id="263" r:id="rId4"/>
    <p:sldId id="264" r:id="rId5"/>
    <p:sldId id="265" r:id="rId6"/>
    <p:sldId id="266" r:id="rId7"/>
    <p:sldId id="267" r:id="rId8"/>
    <p:sldId id="269" r:id="rId9"/>
    <p:sldId id="268" r:id="rId10"/>
    <p:sldId id="270" r:id="rId11"/>
    <p:sldId id="278" r:id="rId12"/>
    <p:sldId id="272" r:id="rId13"/>
    <p:sldId id="274" r:id="rId14"/>
    <p:sldId id="273" r:id="rId15"/>
    <p:sldId id="275" r:id="rId16"/>
    <p:sldId id="277" r:id="rId17"/>
  </p:sldIdLst>
  <p:sldSz cx="9144000" cy="6858000" type="screen4x3"/>
  <p:notesSz cx="6797675" cy="99266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anna Tufo" initials="RT" lastIdx="18" clrIdx="0">
    <p:extLst>
      <p:ext uri="{19B8F6BF-5375-455C-9EA6-DF929625EA0E}">
        <p15:presenceInfo xmlns:p15="http://schemas.microsoft.com/office/powerpoint/2012/main" userId="S-1-5-21-1851212837-2275913410-2067570511-1165" providerId="AD"/>
      </p:ext>
    </p:extLst>
  </p:cmAuthor>
  <p:cmAuthor id="2" name="MARECHAL Louis, DAF/INV" initials="MLD" lastIdx="8" clrIdx="1">
    <p:extLst>
      <p:ext uri="{19B8F6BF-5375-455C-9EA6-DF929625EA0E}">
        <p15:presenceInfo xmlns:p15="http://schemas.microsoft.com/office/powerpoint/2012/main" userId="S-1-5-21-2146598497-832928401-1254845835-80867" providerId="AD"/>
      </p:ext>
    </p:extLst>
  </p:cmAuthor>
  <p:cmAuthor id="3" name="Fabiana Di Lorenzo" initials="FDL" lastIdx="5" clrIdx="2">
    <p:extLst>
      <p:ext uri="{19B8F6BF-5375-455C-9EA6-DF929625EA0E}">
        <p15:presenceInfo xmlns:p15="http://schemas.microsoft.com/office/powerpoint/2012/main" userId="S::fabiana.dilorenzo@levinsources.com::24f43a39-c15a-4259-a1cf-735adc870d47" providerId="AD"/>
      </p:ext>
    </p:extLst>
  </p:cmAuthor>
  <p:cmAuthor id="4" name="Chloe Jacot" initials="CJ" lastIdx="1" clrIdx="3">
    <p:extLst>
      <p:ext uri="{19B8F6BF-5375-455C-9EA6-DF929625EA0E}">
        <p15:presenceInfo xmlns:p15="http://schemas.microsoft.com/office/powerpoint/2012/main" userId="S::chloe.jacot@levinsources.com::88a418db-f4ba-4eb5-a0a3-724875bfe3e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FD624"/>
    <a:srgbClr val="3166CF"/>
    <a:srgbClr val="3E6FD2"/>
    <a:srgbClr val="2D5EC1"/>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5" autoAdjust="0"/>
    <p:restoredTop sz="94249" autoAdjust="0"/>
  </p:normalViewPr>
  <p:slideViewPr>
    <p:cSldViewPr>
      <p:cViewPr varScale="1">
        <p:scale>
          <a:sx n="64" d="100"/>
          <a:sy n="64" d="100"/>
        </p:scale>
        <p:origin x="149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2850"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1500096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80740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2798428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2207608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18617448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464193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1963096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2726286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745191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dirty="0"/>
          </a:p>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3774931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2850213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1635108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3769139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63199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1892455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600003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18987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3713746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srcRect/>
          <a:stretch>
            <a:fillRect/>
          </a:stretch>
        </p:blipFill>
        <p:spPr bwMode="auto">
          <a:xfrm>
            <a:off x="3920400" y="3600"/>
            <a:ext cx="1511300" cy="1511300"/>
          </a:xfrm>
          <a:prstGeom prst="rect">
            <a:avLst/>
          </a:prstGeom>
          <a:noFill/>
          <a:ln w="9525">
            <a:noFill/>
            <a:miter lim="800000"/>
            <a:headEnd/>
            <a:tailEnd/>
          </a:ln>
        </p:spPr>
      </p:pic>
      <p:sp>
        <p:nvSpPr>
          <p:cNvPr id="6" name="Rectangle 5"/>
          <p:cNvSpPr/>
          <p:nvPr userDrawn="1"/>
        </p:nvSpPr>
        <p:spPr>
          <a:xfrm>
            <a:off x="4262438" y="6669360"/>
            <a:ext cx="596900" cy="198438"/>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dirty="0"/>
          </a:p>
        </p:txBody>
      </p:sp>
      <p:sp>
        <p:nvSpPr>
          <p:cNvPr id="2" name="Title 1"/>
          <p:cNvSpPr>
            <a:spLocks noGrp="1"/>
          </p:cNvSpPr>
          <p:nvPr>
            <p:ph type="title"/>
          </p:nvPr>
        </p:nvSpPr>
        <p:spPr>
          <a:xfrm>
            <a:off x="468313" y="1556271"/>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a:xfrm>
            <a:off x="3124200" y="6237288"/>
            <a:ext cx="28956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pPr>
                <a:defRPr/>
              </a:pPr>
              <a:t>‹#›</a:t>
            </a:fld>
            <a:endParaRPr lang="en-GB"/>
          </a:p>
        </p:txBody>
      </p:sp>
      <p:sp>
        <p:nvSpPr>
          <p:cNvPr id="10" name="Content Placeholder 2"/>
          <p:cNvSpPr>
            <a:spLocks noGrp="1"/>
          </p:cNvSpPr>
          <p:nvPr>
            <p:ph idx="1"/>
          </p:nvPr>
        </p:nvSpPr>
        <p:spPr>
          <a:xfrm>
            <a:off x="457200" y="2564904"/>
            <a:ext cx="82296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mneguidelines.oecd.org/oecd-portal-for-supply-chain-risk-information.htm" TargetMode="External"/><Relationship Id="rId3" Type="http://schemas.openxmlformats.org/officeDocument/2006/relationships/hyperlink" Target="http://www.responsiblemineralsinitiative.org/" TargetMode="External"/><Relationship Id="rId7" Type="http://schemas.openxmlformats.org/officeDocument/2006/relationships/hyperlink" Target="https://eur-lex.europa.eu/legal-content/EN/TXT/?uri=CELEX%3A32018H114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responsiblemineralsinitiative.org/emerging-risks/country-risk-assessment-tool/" TargetMode="External"/><Relationship Id="rId5" Type="http://schemas.openxmlformats.org/officeDocument/2006/relationships/hyperlink" Target="https://www.tanb.org/index" TargetMode="External"/><Relationship Id="rId4" Type="http://schemas.openxmlformats.org/officeDocument/2006/relationships/hyperlink" Target="https://europeanpartnership-responsibleminerals.eu/"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sponsiblemineralsinitiative.org/conflict-minerals-reporting-templat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952" y="2060848"/>
            <a:ext cx="4536504" cy="2088232"/>
          </a:xfrm>
        </p:spPr>
        <p:txBody>
          <a:bodyPr/>
          <a:lstStyle/>
          <a:p>
            <a:r>
              <a:rPr lang="en-US" sz="2400" dirty="0"/>
              <a:t>Step 2 of </a:t>
            </a:r>
            <a:br>
              <a:rPr lang="en-US" sz="2400" dirty="0"/>
            </a:br>
            <a:r>
              <a:rPr lang="en-US" sz="2400" dirty="0"/>
              <a:t>the OECD Due Diligence Guidance for responsible sourcing of minerals from conflict-affected and high-risk areas </a:t>
            </a:r>
            <a:br>
              <a:rPr lang="en-US" sz="2400" dirty="0"/>
            </a:br>
            <a:r>
              <a:rPr lang="en-US" sz="2400" dirty="0"/>
              <a:t>(OECD Guidance)</a:t>
            </a:r>
            <a:endParaRPr lang="en-GB" sz="2400" dirty="0"/>
          </a:p>
        </p:txBody>
      </p:sp>
      <p:sp>
        <p:nvSpPr>
          <p:cNvPr id="3" name="Content Placeholder 2"/>
          <p:cNvSpPr>
            <a:spLocks noGrp="1"/>
          </p:cNvSpPr>
          <p:nvPr>
            <p:ph idx="1"/>
          </p:nvPr>
        </p:nvSpPr>
        <p:spPr>
          <a:xfrm>
            <a:off x="467544" y="4293096"/>
            <a:ext cx="3744416" cy="1872208"/>
          </a:xfrm>
        </p:spPr>
        <p:txBody>
          <a:bodyPr/>
          <a:lstStyle/>
          <a:p>
            <a:r>
              <a:rPr lang="en-US" sz="2800" dirty="0"/>
              <a:t>Identify and assess risks in supply chain</a:t>
            </a:r>
          </a:p>
          <a:p>
            <a:endParaRPr lang="en-GB"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FEDC-BCA0-4739-A7BF-CD269B7BDBFF}"/>
              </a:ext>
            </a:extLst>
          </p:cNvPr>
          <p:cNvSpPr>
            <a:spLocks noGrp="1"/>
          </p:cNvSpPr>
          <p:nvPr>
            <p:ph type="title"/>
          </p:nvPr>
        </p:nvSpPr>
        <p:spPr>
          <a:xfrm>
            <a:off x="468313" y="1340768"/>
            <a:ext cx="8229600" cy="936625"/>
          </a:xfrm>
        </p:spPr>
        <p:txBody>
          <a:bodyPr/>
          <a:lstStyle/>
          <a:p>
            <a:r>
              <a:rPr lang="en-GB" dirty="0"/>
              <a:t>Which risks?</a:t>
            </a:r>
          </a:p>
        </p:txBody>
      </p:sp>
      <p:sp>
        <p:nvSpPr>
          <p:cNvPr id="3" name="Content Placeholder 2">
            <a:extLst>
              <a:ext uri="{FF2B5EF4-FFF2-40B4-BE49-F238E27FC236}">
                <a16:creationId xmlns:a16="http://schemas.microsoft.com/office/drawing/2014/main" id="{3B324733-DE7E-475E-824E-120E322DBE04}"/>
              </a:ext>
            </a:extLst>
          </p:cNvPr>
          <p:cNvSpPr>
            <a:spLocks noGrp="1"/>
          </p:cNvSpPr>
          <p:nvPr>
            <p:ph idx="1"/>
          </p:nvPr>
        </p:nvSpPr>
        <p:spPr>
          <a:xfrm>
            <a:off x="457200" y="2171476"/>
            <a:ext cx="8363272" cy="3633788"/>
          </a:xfrm>
        </p:spPr>
        <p:txBody>
          <a:bodyPr/>
          <a:lstStyle/>
          <a:p>
            <a:pPr marL="0" indent="0">
              <a:buNone/>
            </a:pPr>
            <a:r>
              <a:rPr lang="en-US" sz="1150" b="1" dirty="0"/>
              <a:t>Serious abuses associated with the extraction, transport or trade of minerals</a:t>
            </a:r>
          </a:p>
          <a:p>
            <a:r>
              <a:rPr lang="en-US" sz="1150" dirty="0"/>
              <a:t>Any forms of torture, cruel, inhuman and degrading treatment</a:t>
            </a:r>
          </a:p>
          <a:p>
            <a:r>
              <a:rPr lang="en-US" sz="1150" dirty="0"/>
              <a:t>Any forms of forced or compulsory </a:t>
            </a:r>
            <a:r>
              <a:rPr lang="en-US" sz="1150" dirty="0" err="1"/>
              <a:t>labour</a:t>
            </a:r>
            <a:endParaRPr lang="en-US" sz="1150" dirty="0"/>
          </a:p>
          <a:p>
            <a:r>
              <a:rPr lang="en-US" sz="1150" dirty="0"/>
              <a:t>The worst forms of child </a:t>
            </a:r>
            <a:r>
              <a:rPr lang="en-US" sz="1150" dirty="0" err="1"/>
              <a:t>labour</a:t>
            </a:r>
            <a:endParaRPr lang="en-US" sz="1150" dirty="0"/>
          </a:p>
          <a:p>
            <a:r>
              <a:rPr lang="en-US" sz="1150" dirty="0"/>
              <a:t>Other gross human rights violations and abuses, such as widespread sexual violence</a:t>
            </a:r>
          </a:p>
          <a:p>
            <a:r>
              <a:rPr lang="en-US" sz="1150" dirty="0"/>
              <a:t>War crimes or other serious violations of international humanitarian law; crimes against humanity or genocide</a:t>
            </a:r>
          </a:p>
          <a:p>
            <a:pPr marL="0" indent="0">
              <a:buNone/>
            </a:pPr>
            <a:endParaRPr lang="en-US" sz="1150" dirty="0"/>
          </a:p>
          <a:p>
            <a:pPr marL="0" indent="0">
              <a:buNone/>
            </a:pPr>
            <a:r>
              <a:rPr lang="en-US" sz="1150" b="1" dirty="0"/>
              <a:t>Direct or indirect support to non-state armed groups or private/public security forces</a:t>
            </a:r>
          </a:p>
          <a:p>
            <a:r>
              <a:rPr lang="en-US" sz="1150" dirty="0"/>
              <a:t>Non-state armed groups or public or private security forces illegally control mine sites or otherwise control transportation routes, points where minerals are traded and upstream actors in the supply chain</a:t>
            </a:r>
          </a:p>
          <a:p>
            <a:r>
              <a:rPr lang="en-US" sz="1150" dirty="0"/>
              <a:t>Non-state armed groups or public or private security forces illegally tax or extort money or minerals at points of access to mine sites, along transportation routes or at points where minerals are traded</a:t>
            </a:r>
          </a:p>
          <a:p>
            <a:r>
              <a:rPr lang="en-US" sz="1150" dirty="0"/>
              <a:t>Non-state armed groups or public or private security forces illegally tax or extort intermediaries, export companies or internal traders</a:t>
            </a:r>
          </a:p>
          <a:p>
            <a:pPr marL="0" indent="0">
              <a:buNone/>
            </a:pPr>
            <a:r>
              <a:rPr lang="en-US" sz="1150" dirty="0"/>
              <a:t> </a:t>
            </a:r>
          </a:p>
          <a:p>
            <a:pPr marL="0" indent="0">
              <a:buNone/>
            </a:pPr>
            <a:r>
              <a:rPr lang="en-US" sz="1150" b="1" dirty="0"/>
              <a:t>Bribery, fraud, money laundering, terrorism financing </a:t>
            </a:r>
          </a:p>
          <a:p>
            <a:r>
              <a:rPr lang="en-US" sz="1150" dirty="0"/>
              <a:t>Bribery and fraudulent misrepresentation of the origin of minerals and money laundering</a:t>
            </a:r>
          </a:p>
          <a:p>
            <a:r>
              <a:rPr lang="en-US" sz="1150" dirty="0"/>
              <a:t>Non-payment of taxes, fees and royalties to the government</a:t>
            </a:r>
          </a:p>
          <a:p>
            <a:r>
              <a:rPr lang="en-US" sz="1150" dirty="0"/>
              <a:t>Financing of terrorist groups</a:t>
            </a:r>
          </a:p>
          <a:p>
            <a:r>
              <a:rPr lang="en-US" sz="1150" dirty="0"/>
              <a:t>Definitions of such abuses are provided in international standards indicated in the OECD DDG.</a:t>
            </a:r>
          </a:p>
          <a:p>
            <a:pPr marL="0" indent="0">
              <a:buNone/>
            </a:pPr>
            <a:endParaRPr lang="en-GB" sz="1150" dirty="0"/>
          </a:p>
        </p:txBody>
      </p:sp>
    </p:spTree>
    <p:extLst>
      <p:ext uri="{BB962C8B-B14F-4D97-AF65-F5344CB8AC3E}">
        <p14:creationId xmlns:p14="http://schemas.microsoft.com/office/powerpoint/2010/main" val="211467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4976-E2E3-47F3-A7BA-2BDB2AE4EE58}"/>
              </a:ext>
            </a:extLst>
          </p:cNvPr>
          <p:cNvSpPr>
            <a:spLocks noGrp="1"/>
          </p:cNvSpPr>
          <p:nvPr>
            <p:ph type="title"/>
          </p:nvPr>
        </p:nvSpPr>
        <p:spPr/>
        <p:txBody>
          <a:bodyPr/>
          <a:lstStyle/>
          <a:p>
            <a:r>
              <a:rPr lang="en-US" dirty="0"/>
              <a:t>Red flags: what they are</a:t>
            </a:r>
            <a:endParaRPr lang="en-GB" dirty="0"/>
          </a:p>
        </p:txBody>
      </p:sp>
      <p:sp>
        <p:nvSpPr>
          <p:cNvPr id="3" name="Content Placeholder 2">
            <a:extLst>
              <a:ext uri="{FF2B5EF4-FFF2-40B4-BE49-F238E27FC236}">
                <a16:creationId xmlns:a16="http://schemas.microsoft.com/office/drawing/2014/main" id="{1A34B5CE-8892-4684-9325-F6FBDAED7A23}"/>
              </a:ext>
            </a:extLst>
          </p:cNvPr>
          <p:cNvSpPr>
            <a:spLocks noGrp="1"/>
          </p:cNvSpPr>
          <p:nvPr>
            <p:ph idx="1"/>
          </p:nvPr>
        </p:nvSpPr>
        <p:spPr/>
        <p:txBody>
          <a:bodyPr/>
          <a:lstStyle/>
          <a:p>
            <a:pPr marL="0" indent="0">
              <a:buNone/>
            </a:pPr>
            <a:r>
              <a:rPr lang="en-US" sz="2000" dirty="0"/>
              <a:t>Once you have mapped your supply chain and you are aware of where your suppliers are located and where your minerals and metals come from, identify the presence of any of the following red flags as described the OECD DDG: </a:t>
            </a:r>
          </a:p>
          <a:p>
            <a:pPr lvl="1"/>
            <a:r>
              <a:rPr lang="en-US" sz="1800" b="0" dirty="0"/>
              <a:t>Red flag locations </a:t>
            </a:r>
          </a:p>
          <a:p>
            <a:pPr lvl="1"/>
            <a:r>
              <a:rPr lang="en-US" sz="1800" b="0" dirty="0"/>
              <a:t>Supplier red flags</a:t>
            </a:r>
          </a:p>
          <a:p>
            <a:pPr lvl="1"/>
            <a:r>
              <a:rPr lang="en-US" sz="1800" b="0" dirty="0"/>
              <a:t>Red flag circumstances </a:t>
            </a:r>
          </a:p>
          <a:p>
            <a:endParaRPr lang="en-GB" sz="2000" dirty="0"/>
          </a:p>
        </p:txBody>
      </p:sp>
    </p:spTree>
    <p:extLst>
      <p:ext uri="{BB962C8B-B14F-4D97-AF65-F5344CB8AC3E}">
        <p14:creationId xmlns:p14="http://schemas.microsoft.com/office/powerpoint/2010/main" val="1541929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CA6BE-1B08-4933-A117-B0DCC2C12FAB}"/>
              </a:ext>
            </a:extLst>
          </p:cNvPr>
          <p:cNvSpPr>
            <a:spLocks noGrp="1"/>
          </p:cNvSpPr>
          <p:nvPr>
            <p:ph type="title"/>
          </p:nvPr>
        </p:nvSpPr>
        <p:spPr/>
        <p:txBody>
          <a:bodyPr/>
          <a:lstStyle/>
          <a:p>
            <a:r>
              <a:rPr lang="en-US" dirty="0"/>
              <a:t>Red flags: how to manage them</a:t>
            </a:r>
            <a:endParaRPr lang="en-GB" dirty="0"/>
          </a:p>
        </p:txBody>
      </p:sp>
      <p:sp>
        <p:nvSpPr>
          <p:cNvPr id="3" name="Content Placeholder 2">
            <a:extLst>
              <a:ext uri="{FF2B5EF4-FFF2-40B4-BE49-F238E27FC236}">
                <a16:creationId xmlns:a16="http://schemas.microsoft.com/office/drawing/2014/main" id="{B9E50F13-A113-49A4-A167-DD656738C912}"/>
              </a:ext>
            </a:extLst>
          </p:cNvPr>
          <p:cNvSpPr>
            <a:spLocks noGrp="1"/>
          </p:cNvSpPr>
          <p:nvPr>
            <p:ph idx="1"/>
          </p:nvPr>
        </p:nvSpPr>
        <p:spPr/>
        <p:txBody>
          <a:bodyPr/>
          <a:lstStyle/>
          <a:p>
            <a:pPr marL="0" indent="0">
              <a:buNone/>
            </a:pPr>
            <a:r>
              <a:rPr lang="en-US" sz="1600" b="1" dirty="0"/>
              <a:t>Did you identify any red flags?</a:t>
            </a:r>
            <a:endParaRPr lang="en-US" sz="1600" dirty="0"/>
          </a:p>
          <a:p>
            <a:r>
              <a:rPr lang="en-US" sz="1600" dirty="0"/>
              <a:t>No: you do not need to do any additional due diligence; however, ensure a regular review of the risks and keep your management system established and up to date. </a:t>
            </a:r>
          </a:p>
          <a:p>
            <a:r>
              <a:rPr lang="en-US" sz="1600" dirty="0"/>
              <a:t>Yes: you should do the following:</a:t>
            </a:r>
          </a:p>
          <a:p>
            <a:pPr lvl="1"/>
            <a:r>
              <a:rPr lang="en-US" sz="1600" b="0" dirty="0"/>
              <a:t>Do additional research on the red flags (e.g.: read reports)</a:t>
            </a:r>
          </a:p>
          <a:p>
            <a:pPr lvl="1"/>
            <a:r>
              <a:rPr lang="en-US" sz="1600" b="0" dirty="0"/>
              <a:t>Consult civil society, local governments, local suppliers and UN agencies, and ask questions to better understand the risks.</a:t>
            </a:r>
          </a:p>
          <a:p>
            <a:pPr lvl="1"/>
            <a:r>
              <a:rPr lang="en-US" sz="1600" b="0" dirty="0"/>
              <a:t>If you are an upstream company, establish an on-the-ground assessment team. If you are a small company, you might want to identify initiatives that contribute to carrying out on-the-ground assessments and join forces with other members of the industry. You might also decide to join forces with your suppliers to engage stakeholders on the ground or experts who can provide first-hand information.</a:t>
            </a:r>
          </a:p>
          <a:p>
            <a:pPr marL="0" indent="0">
              <a:buNone/>
            </a:pPr>
            <a:endParaRPr lang="en-GB" sz="1600" dirty="0"/>
          </a:p>
        </p:txBody>
      </p:sp>
    </p:spTree>
    <p:extLst>
      <p:ext uri="{BB962C8B-B14F-4D97-AF65-F5344CB8AC3E}">
        <p14:creationId xmlns:p14="http://schemas.microsoft.com/office/powerpoint/2010/main" val="3532903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7729-8AFE-4864-9EB8-7C2636D0D1A8}"/>
              </a:ext>
            </a:extLst>
          </p:cNvPr>
          <p:cNvSpPr>
            <a:spLocks noGrp="1"/>
          </p:cNvSpPr>
          <p:nvPr>
            <p:ph type="title"/>
          </p:nvPr>
        </p:nvSpPr>
        <p:spPr/>
        <p:txBody>
          <a:bodyPr/>
          <a:lstStyle/>
          <a:p>
            <a:r>
              <a:rPr lang="en-US" dirty="0"/>
              <a:t>Risk assessment: p</a:t>
            </a:r>
            <a:r>
              <a:rPr lang="en-GB" dirty="0" err="1"/>
              <a:t>rioritisation</a:t>
            </a:r>
            <a:r>
              <a:rPr lang="en-GB" dirty="0"/>
              <a:t> </a:t>
            </a:r>
            <a:r>
              <a:rPr lang="en-US" dirty="0"/>
              <a:t>of risks </a:t>
            </a:r>
            <a:endParaRPr lang="en-GB" dirty="0"/>
          </a:p>
        </p:txBody>
      </p:sp>
      <p:sp>
        <p:nvSpPr>
          <p:cNvPr id="3" name="Content Placeholder 2">
            <a:extLst>
              <a:ext uri="{FF2B5EF4-FFF2-40B4-BE49-F238E27FC236}">
                <a16:creationId xmlns:a16="http://schemas.microsoft.com/office/drawing/2014/main" id="{8B5FE718-8CC1-4968-BD81-37F797D10840}"/>
              </a:ext>
            </a:extLst>
          </p:cNvPr>
          <p:cNvSpPr>
            <a:spLocks noGrp="1"/>
          </p:cNvSpPr>
          <p:nvPr>
            <p:ph idx="1"/>
          </p:nvPr>
        </p:nvSpPr>
        <p:spPr>
          <a:xfrm>
            <a:off x="611580" y="2636912"/>
            <a:ext cx="8229600" cy="3977133"/>
          </a:xfrm>
        </p:spPr>
        <p:txBody>
          <a:bodyPr/>
          <a:lstStyle/>
          <a:p>
            <a:pPr marL="0" indent="0">
              <a:buNone/>
            </a:pPr>
            <a:r>
              <a:rPr lang="en-US" sz="2000" dirty="0"/>
              <a:t>Focus on </a:t>
            </a:r>
            <a:r>
              <a:rPr lang="en-US" sz="2000" b="1" i="1" dirty="0"/>
              <a:t>salient human rights issues and risk of conflict financing. </a:t>
            </a:r>
          </a:p>
          <a:p>
            <a:pPr marL="0" indent="0">
              <a:buNone/>
            </a:pPr>
            <a:endParaRPr lang="en-US" sz="1600" dirty="0"/>
          </a:p>
          <a:p>
            <a:pPr marL="0" indent="0">
              <a:buNone/>
            </a:pPr>
            <a:r>
              <a:rPr lang="en-US" sz="2000" dirty="0"/>
              <a:t>Once you have identified potential risks in your supply chain, you can assess these risks and identify those that are most salient. To identify the most-salient risks, you will need to consider the following criteria:</a:t>
            </a:r>
          </a:p>
          <a:p>
            <a:pPr marL="0" indent="0">
              <a:buNone/>
            </a:pPr>
            <a:endParaRPr lang="en-US" sz="2000" dirty="0"/>
          </a:p>
          <a:p>
            <a:r>
              <a:rPr lang="en-US" sz="2000" b="1" dirty="0"/>
              <a:t>Scale: </a:t>
            </a:r>
            <a:r>
              <a:rPr lang="en-US" sz="2000" dirty="0"/>
              <a:t>What is the potential impact on people? </a:t>
            </a:r>
          </a:p>
          <a:p>
            <a:r>
              <a:rPr lang="en-US" sz="2000" b="1" dirty="0"/>
              <a:t>Scope: </a:t>
            </a:r>
            <a:r>
              <a:rPr lang="en-US" sz="2000" dirty="0"/>
              <a:t>How many people can be affected by this risk? </a:t>
            </a:r>
          </a:p>
          <a:p>
            <a:r>
              <a:rPr lang="en-US" sz="2000" b="1" dirty="0"/>
              <a:t>Irremediable character: </a:t>
            </a:r>
            <a:r>
              <a:rPr lang="en-US" sz="2000" dirty="0"/>
              <a:t>Can this impact be put right? </a:t>
            </a:r>
          </a:p>
          <a:p>
            <a:pPr marL="0" indent="0">
              <a:buNone/>
            </a:pPr>
            <a:endParaRPr lang="en-GB" sz="2000" dirty="0"/>
          </a:p>
        </p:txBody>
      </p:sp>
    </p:spTree>
    <p:extLst>
      <p:ext uri="{BB962C8B-B14F-4D97-AF65-F5344CB8AC3E}">
        <p14:creationId xmlns:p14="http://schemas.microsoft.com/office/powerpoint/2010/main" val="3786627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C8F06-9FA2-4DC6-BAE7-F372748E8A15}"/>
              </a:ext>
            </a:extLst>
          </p:cNvPr>
          <p:cNvSpPr>
            <a:spLocks noGrp="1"/>
          </p:cNvSpPr>
          <p:nvPr>
            <p:ph type="title"/>
          </p:nvPr>
        </p:nvSpPr>
        <p:spPr/>
        <p:txBody>
          <a:bodyPr/>
          <a:lstStyle/>
          <a:p>
            <a:r>
              <a:rPr lang="en-US" dirty="0"/>
              <a:t>Identify and assess risks: where to find information</a:t>
            </a:r>
            <a:endParaRPr lang="en-GB" dirty="0"/>
          </a:p>
        </p:txBody>
      </p:sp>
      <p:sp>
        <p:nvSpPr>
          <p:cNvPr id="3" name="Content Placeholder 2">
            <a:extLst>
              <a:ext uri="{FF2B5EF4-FFF2-40B4-BE49-F238E27FC236}">
                <a16:creationId xmlns:a16="http://schemas.microsoft.com/office/drawing/2014/main" id="{E9003FE7-0D37-4099-8FCB-6C195BB87EF2}"/>
              </a:ext>
            </a:extLst>
          </p:cNvPr>
          <p:cNvSpPr>
            <a:spLocks noGrp="1"/>
          </p:cNvSpPr>
          <p:nvPr>
            <p:ph idx="1"/>
          </p:nvPr>
        </p:nvSpPr>
        <p:spPr/>
        <p:txBody>
          <a:bodyPr/>
          <a:lstStyle/>
          <a:p>
            <a:r>
              <a:rPr lang="en-US" sz="1400" dirty="0">
                <a:latin typeface="+mj-lt"/>
              </a:rPr>
              <a:t>Official sources:	</a:t>
            </a:r>
          </a:p>
          <a:p>
            <a:pPr lvl="1"/>
            <a:r>
              <a:rPr lang="en-US" sz="1400" b="0" dirty="0">
                <a:latin typeface="+mj-lt"/>
              </a:rPr>
              <a:t>Joint initiatives like </a:t>
            </a:r>
            <a:r>
              <a:rPr lang="en-GB" sz="1400" b="0" kern="1200" dirty="0">
                <a:solidFill>
                  <a:srgbClr val="00A3A9"/>
                </a:solidFill>
                <a:latin typeface="+mj-lt"/>
                <a:hlinkClick r:id="rId3">
                  <a:extLst>
                    <a:ext uri="{A12FA001-AC4F-418D-AE19-62706E023703}">
                      <ahyp:hlinkClr xmlns:ahyp="http://schemas.microsoft.com/office/drawing/2018/hyperlinkcolor" val="tx"/>
                    </a:ext>
                  </a:extLst>
                </a:hlinkClick>
              </a:rPr>
              <a:t>RMI</a:t>
            </a:r>
            <a:r>
              <a:rPr lang="en-GB" sz="1400" b="0" kern="1200" dirty="0">
                <a:solidFill>
                  <a:srgbClr val="00A3A9"/>
                </a:solidFill>
                <a:latin typeface="+mj-lt"/>
              </a:rPr>
              <a:t>, </a:t>
            </a:r>
            <a:r>
              <a:rPr lang="en-GB" sz="1400" b="0" kern="1200" dirty="0">
                <a:solidFill>
                  <a:srgbClr val="00A3A9"/>
                </a:solidFill>
                <a:latin typeface="+mj-lt"/>
                <a:hlinkClick r:id="rId4">
                  <a:extLst>
                    <a:ext uri="{A12FA001-AC4F-418D-AE19-62706E023703}">
                      <ahyp:hlinkClr xmlns:ahyp="http://schemas.microsoft.com/office/drawing/2018/hyperlinkcolor" val="tx"/>
                    </a:ext>
                  </a:extLst>
                </a:hlinkClick>
              </a:rPr>
              <a:t>EPRM</a:t>
            </a:r>
            <a:r>
              <a:rPr lang="en-GB" sz="1400" b="0" kern="1200" dirty="0">
                <a:solidFill>
                  <a:srgbClr val="00A3A9"/>
                </a:solidFill>
                <a:latin typeface="+mj-lt"/>
              </a:rPr>
              <a:t>, </a:t>
            </a:r>
            <a:r>
              <a:rPr lang="en-GB" sz="1400" b="0" kern="1200" dirty="0">
                <a:solidFill>
                  <a:srgbClr val="00A3A9"/>
                </a:solidFill>
                <a:latin typeface="+mj-lt"/>
                <a:hlinkClick r:id="rId5">
                  <a:extLst>
                    <a:ext uri="{A12FA001-AC4F-418D-AE19-62706E023703}">
                      <ahyp:hlinkClr xmlns:ahyp="http://schemas.microsoft.com/office/drawing/2018/hyperlinkcolor" val="tx"/>
                    </a:ext>
                  </a:extLst>
                </a:hlinkClick>
              </a:rPr>
              <a:t>TIC</a:t>
            </a:r>
            <a:r>
              <a:rPr lang="en-GB" sz="1600" b="0" kern="1200" dirty="0">
                <a:solidFill>
                  <a:srgbClr val="00A3A9"/>
                </a:solidFill>
                <a:latin typeface="+mj-lt"/>
              </a:rPr>
              <a:t> </a:t>
            </a:r>
            <a:r>
              <a:rPr lang="en-US" sz="1400" b="0" dirty="0">
                <a:latin typeface="+mj-lt"/>
              </a:rPr>
              <a:t>offer a range of solutions to help you with risk identification and more generally with due diligence</a:t>
            </a:r>
          </a:p>
          <a:p>
            <a:pPr lvl="1"/>
            <a:r>
              <a:rPr lang="en-US" sz="1400" b="0" dirty="0">
                <a:latin typeface="+mj-lt"/>
              </a:rPr>
              <a:t>The Commission called upon external expertise to produce an indicative, non-exhaustive, regularly updated list of conflict-affected and high-risk areas.</a:t>
            </a:r>
          </a:p>
          <a:p>
            <a:pPr lvl="1"/>
            <a:r>
              <a:rPr lang="en-US" sz="1400" b="0" dirty="0">
                <a:latin typeface="+mj-lt"/>
              </a:rPr>
              <a:t>The RMI </a:t>
            </a:r>
            <a:r>
              <a:rPr lang="en-GB" sz="1400" b="0" kern="1200" dirty="0">
                <a:solidFill>
                  <a:srgbClr val="00A3A9"/>
                </a:solidFill>
                <a:latin typeface="+mj-lt"/>
                <a:hlinkClick r:id="rId6">
                  <a:extLst>
                    <a:ext uri="{A12FA001-AC4F-418D-AE19-62706E023703}">
                      <ahyp:hlinkClr xmlns:ahyp="http://schemas.microsoft.com/office/drawing/2018/hyperlinkcolor" val="tx"/>
                    </a:ext>
                  </a:extLst>
                </a:hlinkClick>
              </a:rPr>
              <a:t>Country Risk Assessment Tool </a:t>
            </a:r>
            <a:r>
              <a:rPr lang="en-US" sz="1400" b="0" dirty="0">
                <a:latin typeface="+mj-lt"/>
              </a:rPr>
              <a:t>which identifies risks and classifies countries as low-, medium-, high-, and extreme-risk in an interactive and up-to-date world map</a:t>
            </a:r>
            <a:endParaRPr lang="en-US" sz="1400" dirty="0">
              <a:latin typeface="+mj-lt"/>
            </a:endParaRPr>
          </a:p>
          <a:p>
            <a:r>
              <a:rPr lang="en-US" sz="1400" dirty="0">
                <a:latin typeface="+mj-lt"/>
              </a:rPr>
              <a:t>Identify risks yourself by using resources provided by the European </a:t>
            </a:r>
            <a:r>
              <a:rPr lang="en-GB" sz="1400" dirty="0">
                <a:latin typeface="+mj-lt"/>
              </a:rPr>
              <a:t>Commission's</a:t>
            </a:r>
            <a:r>
              <a:rPr lang="en-GB" sz="1600" kern="1200" dirty="0">
                <a:solidFill>
                  <a:srgbClr val="0D3440"/>
                </a:solidFill>
                <a:latin typeface="+mj-lt"/>
              </a:rPr>
              <a:t> </a:t>
            </a:r>
            <a:r>
              <a:rPr lang="en-GB" sz="1400" kern="1200" dirty="0">
                <a:solidFill>
                  <a:srgbClr val="00A3A9"/>
                </a:solidFill>
                <a:latin typeface="+mj-lt"/>
                <a:hlinkClick r:id="rId7">
                  <a:extLst>
                    <a:ext uri="{A12FA001-AC4F-418D-AE19-62706E023703}">
                      <ahyp:hlinkClr xmlns:ahyp="http://schemas.microsoft.com/office/drawing/2018/hyperlinkcolor" val="tx"/>
                    </a:ext>
                  </a:extLst>
                </a:hlinkClick>
              </a:rPr>
              <a:t>non-binding guidelines for the identification of conflict affected and high-risk areas and other supply chain risks </a:t>
            </a:r>
            <a:endParaRPr lang="en-GB" sz="1400" kern="1200" dirty="0">
              <a:solidFill>
                <a:srgbClr val="00A3A9"/>
              </a:solidFill>
              <a:latin typeface="+mj-lt"/>
            </a:endParaRPr>
          </a:p>
          <a:p>
            <a:r>
              <a:rPr lang="en-US" sz="1400" dirty="0">
                <a:latin typeface="+mj-lt"/>
              </a:rPr>
              <a:t>Specialist consultancy companies: see the Toolbox on the Due Diligence Ready! Portal for the list of companies or visit the RMI’s page for a full list of service providers</a:t>
            </a:r>
          </a:p>
          <a:p>
            <a:r>
              <a:rPr lang="en-US" sz="1400" dirty="0">
                <a:latin typeface="+mj-lt"/>
                <a:hlinkClick r:id="rId8"/>
              </a:rPr>
              <a:t>OECD Portal for Supply Chain Risk Information</a:t>
            </a:r>
            <a:endParaRPr lang="en-US" sz="1400" dirty="0">
              <a:latin typeface="+mj-lt"/>
            </a:endParaRPr>
          </a:p>
        </p:txBody>
      </p:sp>
    </p:spTree>
    <p:extLst>
      <p:ext uri="{BB962C8B-B14F-4D97-AF65-F5344CB8AC3E}">
        <p14:creationId xmlns:p14="http://schemas.microsoft.com/office/powerpoint/2010/main" val="18192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735D-6B8C-439F-A17C-B014B5493E6A}"/>
              </a:ext>
            </a:extLst>
          </p:cNvPr>
          <p:cNvSpPr>
            <a:spLocks noGrp="1"/>
          </p:cNvSpPr>
          <p:nvPr>
            <p:ph type="title"/>
          </p:nvPr>
        </p:nvSpPr>
        <p:spPr/>
        <p:txBody>
          <a:bodyPr/>
          <a:lstStyle/>
          <a:p>
            <a:r>
              <a:rPr lang="en-GB" dirty="0"/>
              <a:t>REMINDER</a:t>
            </a:r>
          </a:p>
        </p:txBody>
      </p:sp>
      <p:sp>
        <p:nvSpPr>
          <p:cNvPr id="3" name="Content Placeholder 2">
            <a:extLst>
              <a:ext uri="{FF2B5EF4-FFF2-40B4-BE49-F238E27FC236}">
                <a16:creationId xmlns:a16="http://schemas.microsoft.com/office/drawing/2014/main" id="{87AA1C65-090B-4CF4-80AD-C68A7456AF9A}"/>
              </a:ext>
            </a:extLst>
          </p:cNvPr>
          <p:cNvSpPr>
            <a:spLocks noGrp="1"/>
          </p:cNvSpPr>
          <p:nvPr>
            <p:ph idx="1"/>
          </p:nvPr>
        </p:nvSpPr>
        <p:spPr/>
        <p:txBody>
          <a:bodyPr/>
          <a:lstStyle/>
          <a:p>
            <a:r>
              <a:rPr lang="en-US" b="1" dirty="0"/>
              <a:t>Due diligence is a process</a:t>
            </a:r>
            <a:r>
              <a:rPr lang="en-US" dirty="0"/>
              <a:t>! You won’t be able to fix everything at once and you won’t be perfect from the start; what you need to demonstrate is that you are progressively improving how you do due diligence and you can improve it over time.</a:t>
            </a:r>
          </a:p>
          <a:p>
            <a:pPr marL="0" indent="0">
              <a:buNone/>
            </a:pPr>
            <a:endParaRPr lang="en-US" sz="1100" dirty="0"/>
          </a:p>
          <a:p>
            <a:pPr marL="0" indent="0">
              <a:buNone/>
            </a:pPr>
            <a:endParaRPr lang="en-GB" dirty="0"/>
          </a:p>
        </p:txBody>
      </p:sp>
    </p:spTree>
    <p:extLst>
      <p:ext uri="{BB962C8B-B14F-4D97-AF65-F5344CB8AC3E}">
        <p14:creationId xmlns:p14="http://schemas.microsoft.com/office/powerpoint/2010/main" val="366589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93AACAF-C671-40DE-9BA3-7A7341B1F078}"/>
              </a:ext>
            </a:extLst>
          </p:cNvPr>
          <p:cNvSpPr txBox="1">
            <a:spLocks/>
          </p:cNvSpPr>
          <p:nvPr/>
        </p:nvSpPr>
        <p:spPr bwMode="auto">
          <a:xfrm>
            <a:off x="1979712" y="3068960"/>
            <a:ext cx="5184576"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US" kern="0"/>
              <a:t>Thank you</a:t>
            </a:r>
            <a:br>
              <a:rPr lang="en-US" kern="0"/>
            </a:br>
            <a:br>
              <a:rPr lang="en-US" kern="0"/>
            </a:br>
            <a:r>
              <a:rPr lang="en-US" sz="2000" kern="0"/>
              <a:t>For further information visit the Due Diligence Ready! portal</a:t>
            </a:r>
            <a:endParaRPr lang="en-US" kern="0" dirty="0">
              <a:solidFill>
                <a:srgbClr val="FF0000"/>
              </a:solidFill>
            </a:endParaRPr>
          </a:p>
        </p:txBody>
      </p:sp>
    </p:spTree>
    <p:extLst>
      <p:ext uri="{BB962C8B-B14F-4D97-AF65-F5344CB8AC3E}">
        <p14:creationId xmlns:p14="http://schemas.microsoft.com/office/powerpoint/2010/main" val="1217573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a:t>
            </a:r>
          </a:p>
        </p:txBody>
      </p:sp>
      <p:sp>
        <p:nvSpPr>
          <p:cNvPr id="3" name="Content Placeholder 2"/>
          <p:cNvSpPr>
            <a:spLocks noGrp="1"/>
          </p:cNvSpPr>
          <p:nvPr>
            <p:ph idx="1"/>
          </p:nvPr>
        </p:nvSpPr>
        <p:spPr/>
        <p:txBody>
          <a:bodyPr/>
          <a:lstStyle/>
          <a:p>
            <a:pPr marL="457200" indent="-457200">
              <a:buFont typeface="+mj-lt"/>
              <a:buAutoNum type="arabicPeriod"/>
            </a:pPr>
            <a:r>
              <a:rPr lang="en-US" dirty="0"/>
              <a:t>Requirements</a:t>
            </a:r>
          </a:p>
          <a:p>
            <a:pPr marL="457200" indent="-457200">
              <a:buFont typeface="+mj-lt"/>
              <a:buAutoNum type="arabicPeriod"/>
            </a:pPr>
            <a:r>
              <a:rPr lang="en-US" dirty="0"/>
              <a:t>Conflict affected and high-risk areas (CAHRAs)</a:t>
            </a:r>
          </a:p>
          <a:p>
            <a:pPr marL="457200" indent="-457200">
              <a:buFont typeface="+mj-lt"/>
              <a:buAutoNum type="arabicPeriod"/>
            </a:pPr>
            <a:r>
              <a:rPr lang="en-US" dirty="0"/>
              <a:t>Risk identification</a:t>
            </a:r>
          </a:p>
          <a:p>
            <a:pPr marL="457200" indent="-457200">
              <a:buFont typeface="+mj-lt"/>
              <a:buAutoNum type="arabicPeriod"/>
            </a:pPr>
            <a:r>
              <a:rPr lang="en-US" dirty="0"/>
              <a:t>Risk assessment </a:t>
            </a:r>
          </a:p>
        </p:txBody>
      </p:sp>
    </p:spTree>
    <p:extLst>
      <p:ext uri="{BB962C8B-B14F-4D97-AF65-F5344CB8AC3E}">
        <p14:creationId xmlns:p14="http://schemas.microsoft.com/office/powerpoint/2010/main" val="323723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98BBC-D21E-4AA6-92C8-66AA59FAF8AA}"/>
              </a:ext>
            </a:extLst>
          </p:cNvPr>
          <p:cNvSpPr>
            <a:spLocks noGrp="1"/>
          </p:cNvSpPr>
          <p:nvPr>
            <p:ph type="title"/>
          </p:nvPr>
        </p:nvSpPr>
        <p:spPr/>
        <p:txBody>
          <a:bodyPr/>
          <a:lstStyle/>
          <a:p>
            <a:r>
              <a:rPr lang="en-US" dirty="0"/>
              <a:t>Step 2 of the OECD DDG: Identify and assess risks</a:t>
            </a:r>
            <a:endParaRPr lang="en-GB" dirty="0"/>
          </a:p>
        </p:txBody>
      </p:sp>
      <p:sp>
        <p:nvSpPr>
          <p:cNvPr id="3" name="Content Placeholder 2">
            <a:extLst>
              <a:ext uri="{FF2B5EF4-FFF2-40B4-BE49-F238E27FC236}">
                <a16:creationId xmlns:a16="http://schemas.microsoft.com/office/drawing/2014/main" id="{67690312-F240-40FB-9591-949678F0E6F1}"/>
              </a:ext>
            </a:extLst>
          </p:cNvPr>
          <p:cNvSpPr>
            <a:spLocks noGrp="1"/>
          </p:cNvSpPr>
          <p:nvPr>
            <p:ph idx="1"/>
          </p:nvPr>
        </p:nvSpPr>
        <p:spPr>
          <a:xfrm>
            <a:off x="468313" y="3107581"/>
            <a:ext cx="8229600" cy="1257524"/>
          </a:xfrm>
        </p:spPr>
        <p:txBody>
          <a:bodyPr/>
          <a:lstStyle/>
          <a:p>
            <a:pPr marL="0" indent="0" algn="ctr">
              <a:buNone/>
            </a:pPr>
            <a:r>
              <a:rPr lang="en-US" sz="2200" dirty="0"/>
              <a:t>Companies are expected to identify and assess risks on the circumstances of extraction, trading, handling and export of minerals from CAHRAs</a:t>
            </a:r>
          </a:p>
        </p:txBody>
      </p:sp>
    </p:spTree>
    <p:extLst>
      <p:ext uri="{BB962C8B-B14F-4D97-AF65-F5344CB8AC3E}">
        <p14:creationId xmlns:p14="http://schemas.microsoft.com/office/powerpoint/2010/main" val="71674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6A95-AB00-4086-87F5-61C6175AFD93}"/>
              </a:ext>
            </a:extLst>
          </p:cNvPr>
          <p:cNvSpPr>
            <a:spLocks noGrp="1"/>
          </p:cNvSpPr>
          <p:nvPr>
            <p:ph type="title"/>
          </p:nvPr>
        </p:nvSpPr>
        <p:spPr/>
        <p:txBody>
          <a:bodyPr/>
          <a:lstStyle/>
          <a:p>
            <a:r>
              <a:rPr lang="en-GB" dirty="0"/>
              <a:t>What are CAHRAs? </a:t>
            </a:r>
          </a:p>
        </p:txBody>
      </p:sp>
      <p:sp>
        <p:nvSpPr>
          <p:cNvPr id="3" name="Content Placeholder 2">
            <a:extLst>
              <a:ext uri="{FF2B5EF4-FFF2-40B4-BE49-F238E27FC236}">
                <a16:creationId xmlns:a16="http://schemas.microsoft.com/office/drawing/2014/main" id="{0EEE9818-3556-4F92-BCC4-19D29D31DAFB}"/>
              </a:ext>
            </a:extLst>
          </p:cNvPr>
          <p:cNvSpPr>
            <a:spLocks noGrp="1"/>
          </p:cNvSpPr>
          <p:nvPr>
            <p:ph idx="1"/>
          </p:nvPr>
        </p:nvSpPr>
        <p:spPr/>
        <p:txBody>
          <a:bodyPr/>
          <a:lstStyle/>
          <a:p>
            <a:pPr marL="0" indent="0">
              <a:buNone/>
            </a:pPr>
            <a:r>
              <a:rPr lang="en-US" sz="2000" b="1" dirty="0"/>
              <a:t>CAHRAs: conflict-affected and high-risk areas</a:t>
            </a:r>
          </a:p>
          <a:p>
            <a:pPr marL="0" indent="0">
              <a:buNone/>
            </a:pPr>
            <a:endParaRPr lang="en-US" sz="1000" dirty="0"/>
          </a:p>
          <a:p>
            <a:r>
              <a:rPr lang="en-US" sz="2000" b="1" dirty="0"/>
              <a:t>Conflict affected areas: </a:t>
            </a:r>
            <a:r>
              <a:rPr lang="en-US" sz="2000" dirty="0" err="1"/>
              <a:t>characterised</a:t>
            </a:r>
            <a:r>
              <a:rPr lang="en-US" sz="2000" dirty="0"/>
              <a:t> by the presence of armed conflict, widespread violence or other risks of harm to people. E.g.: international conflict, conflict between two or more states, wars of liberation, insurgencies, civil wars, etc.</a:t>
            </a:r>
          </a:p>
          <a:p>
            <a:pPr marL="0" indent="0">
              <a:buNone/>
            </a:pPr>
            <a:endParaRPr lang="en-US" sz="1000" dirty="0"/>
          </a:p>
          <a:p>
            <a:r>
              <a:rPr lang="en-US" sz="2000" b="1" dirty="0"/>
              <a:t>High risk areas: </a:t>
            </a:r>
            <a:r>
              <a:rPr lang="en-US" sz="2000" dirty="0"/>
              <a:t>areas with political instability, repression, institutional weakness, insecurity, collapse of civil infrastructures, widespread violence, widespread human rights violations and abuses, violation of national and international law</a:t>
            </a:r>
            <a:endParaRPr lang="en-GB" sz="2000" dirty="0"/>
          </a:p>
        </p:txBody>
      </p:sp>
    </p:spTree>
    <p:extLst>
      <p:ext uri="{BB962C8B-B14F-4D97-AF65-F5344CB8AC3E}">
        <p14:creationId xmlns:p14="http://schemas.microsoft.com/office/powerpoint/2010/main" val="3376659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7029F-5A7C-4343-BB18-70EFB7014F76}"/>
              </a:ext>
            </a:extLst>
          </p:cNvPr>
          <p:cNvSpPr>
            <a:spLocks noGrp="1"/>
          </p:cNvSpPr>
          <p:nvPr>
            <p:ph type="title"/>
          </p:nvPr>
        </p:nvSpPr>
        <p:spPr/>
        <p:txBody>
          <a:bodyPr/>
          <a:lstStyle/>
          <a:p>
            <a:r>
              <a:rPr lang="en-US" dirty="0"/>
              <a:t>Can company source from a CAHRA?</a:t>
            </a:r>
            <a:endParaRPr lang="en-GB" dirty="0"/>
          </a:p>
        </p:txBody>
      </p:sp>
      <p:sp>
        <p:nvSpPr>
          <p:cNvPr id="3" name="Content Placeholder 2">
            <a:extLst>
              <a:ext uri="{FF2B5EF4-FFF2-40B4-BE49-F238E27FC236}">
                <a16:creationId xmlns:a16="http://schemas.microsoft.com/office/drawing/2014/main" id="{C1A83D2B-617F-47ED-B418-64D69E6FF980}"/>
              </a:ext>
            </a:extLst>
          </p:cNvPr>
          <p:cNvSpPr>
            <a:spLocks noGrp="1"/>
          </p:cNvSpPr>
          <p:nvPr>
            <p:ph idx="1"/>
          </p:nvPr>
        </p:nvSpPr>
        <p:spPr/>
        <p:txBody>
          <a:bodyPr/>
          <a:lstStyle/>
          <a:p>
            <a:r>
              <a:rPr lang="en-US" sz="2000" b="1" dirty="0"/>
              <a:t>Yes, they can! </a:t>
            </a:r>
          </a:p>
          <a:p>
            <a:pPr marL="0" indent="0">
              <a:buNone/>
            </a:pPr>
            <a:endParaRPr lang="en-US" sz="1000" b="1" dirty="0"/>
          </a:p>
          <a:p>
            <a:r>
              <a:rPr lang="en-US" sz="2000" dirty="0"/>
              <a:t>The OECD DDG aims to promote responsible investments in mineral resources production and trade to support its contribution to sustainable development of producing countries. </a:t>
            </a:r>
          </a:p>
          <a:p>
            <a:pPr marL="0" indent="0">
              <a:buNone/>
            </a:pPr>
            <a:endParaRPr lang="en-US" sz="2000" dirty="0"/>
          </a:p>
          <a:p>
            <a:r>
              <a:rPr lang="en-US" sz="2000" dirty="0"/>
              <a:t>Companies must make all reasonable efforts to manage risks and provide evidence (e.g. audits, due diligence documents) to clients that their due diligence (and thus that of your supplier) is reliable and that there are virtually no risks of financing conflicts or violating human rights.</a:t>
            </a:r>
          </a:p>
          <a:p>
            <a:pPr marL="0" indent="0">
              <a:buNone/>
            </a:pPr>
            <a:endParaRPr lang="en-GB" sz="2000" dirty="0"/>
          </a:p>
        </p:txBody>
      </p:sp>
    </p:spTree>
    <p:extLst>
      <p:ext uri="{BB962C8B-B14F-4D97-AF65-F5344CB8AC3E}">
        <p14:creationId xmlns:p14="http://schemas.microsoft.com/office/powerpoint/2010/main" val="1276320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AF54C-1328-47D4-94DF-2AB937F5455E}"/>
              </a:ext>
            </a:extLst>
          </p:cNvPr>
          <p:cNvSpPr>
            <a:spLocks noGrp="1"/>
          </p:cNvSpPr>
          <p:nvPr>
            <p:ph type="title"/>
          </p:nvPr>
        </p:nvSpPr>
        <p:spPr>
          <a:xfrm>
            <a:off x="395536" y="2204864"/>
            <a:ext cx="8229600" cy="1584176"/>
          </a:xfrm>
        </p:spPr>
        <p:txBody>
          <a:bodyPr/>
          <a:lstStyle/>
          <a:p>
            <a:r>
              <a:rPr lang="en-US" b="0" dirty="0"/>
              <a:t>	What can companies do to ensure sourcing does not lead to financing of armed groups, serious economic crimes (</a:t>
            </a:r>
            <a:r>
              <a:rPr lang="en-US" b="0" i="1" dirty="0"/>
              <a:t>like money laundering, tax evasion or corruption</a:t>
            </a:r>
            <a:r>
              <a:rPr lang="en-US" b="0" dirty="0"/>
              <a:t>) and human rights abuses? </a:t>
            </a:r>
            <a:endParaRPr lang="en-GB" b="0" dirty="0"/>
          </a:p>
        </p:txBody>
      </p:sp>
      <p:sp>
        <p:nvSpPr>
          <p:cNvPr id="3" name="Content Placeholder 2">
            <a:extLst>
              <a:ext uri="{FF2B5EF4-FFF2-40B4-BE49-F238E27FC236}">
                <a16:creationId xmlns:a16="http://schemas.microsoft.com/office/drawing/2014/main" id="{B13CE85C-C0F9-4A56-A44D-5296194DF30E}"/>
              </a:ext>
            </a:extLst>
          </p:cNvPr>
          <p:cNvSpPr>
            <a:spLocks noGrp="1"/>
          </p:cNvSpPr>
          <p:nvPr>
            <p:ph idx="1"/>
          </p:nvPr>
        </p:nvSpPr>
        <p:spPr>
          <a:xfrm>
            <a:off x="1331640" y="4869160"/>
            <a:ext cx="6840760" cy="3633788"/>
          </a:xfrm>
        </p:spPr>
        <p:txBody>
          <a:bodyPr/>
          <a:lstStyle/>
          <a:p>
            <a:pPr marL="0" indent="0" algn="ctr">
              <a:buNone/>
            </a:pPr>
            <a:r>
              <a:rPr lang="en-US" b="1" dirty="0"/>
              <a:t>Identify, assess and manage risks </a:t>
            </a:r>
          </a:p>
          <a:p>
            <a:pPr marL="0" indent="0" algn="ctr">
              <a:buNone/>
            </a:pPr>
            <a:endParaRPr lang="en-GB" b="1" dirty="0"/>
          </a:p>
        </p:txBody>
      </p:sp>
    </p:spTree>
    <p:extLst>
      <p:ext uri="{BB962C8B-B14F-4D97-AF65-F5344CB8AC3E}">
        <p14:creationId xmlns:p14="http://schemas.microsoft.com/office/powerpoint/2010/main" val="1863615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ABB19-3438-4B56-850F-D3E1AA83136A}"/>
              </a:ext>
            </a:extLst>
          </p:cNvPr>
          <p:cNvSpPr>
            <a:spLocks noGrp="1"/>
          </p:cNvSpPr>
          <p:nvPr>
            <p:ph type="title"/>
          </p:nvPr>
        </p:nvSpPr>
        <p:spPr>
          <a:xfrm>
            <a:off x="457200" y="1844824"/>
            <a:ext cx="8229600" cy="936625"/>
          </a:xfrm>
        </p:spPr>
        <p:txBody>
          <a:bodyPr/>
          <a:lstStyle/>
          <a:p>
            <a:r>
              <a:rPr lang="en-US" dirty="0"/>
              <a:t>1. Identify risks: start from understanding where you are in the supply chain</a:t>
            </a:r>
            <a:endParaRPr lang="en-GB" dirty="0"/>
          </a:p>
        </p:txBody>
      </p:sp>
      <p:pic>
        <p:nvPicPr>
          <p:cNvPr id="4" name="Picture 3" descr="C:\Users\Fabiana\AppData\Local\Microsoft\Windows\INetCache\Content.Word\Supply_Chain_DRAFT-07.jpg">
            <a:extLst>
              <a:ext uri="{FF2B5EF4-FFF2-40B4-BE49-F238E27FC236}">
                <a16:creationId xmlns:a16="http://schemas.microsoft.com/office/drawing/2014/main" id="{D9A506A5-6EA8-4EB5-A512-29E3CB31CD7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3645024"/>
            <a:ext cx="7867650" cy="1918970"/>
          </a:xfrm>
          <a:prstGeom prst="rect">
            <a:avLst/>
          </a:prstGeom>
          <a:noFill/>
          <a:ln>
            <a:noFill/>
          </a:ln>
        </p:spPr>
      </p:pic>
      <p:sp>
        <p:nvSpPr>
          <p:cNvPr id="5" name="TextBox 4">
            <a:extLst>
              <a:ext uri="{FF2B5EF4-FFF2-40B4-BE49-F238E27FC236}">
                <a16:creationId xmlns:a16="http://schemas.microsoft.com/office/drawing/2014/main" id="{6B072371-C7B5-4FD6-8E6C-CB5DCE5A79DD}"/>
              </a:ext>
            </a:extLst>
          </p:cNvPr>
          <p:cNvSpPr txBox="1"/>
          <p:nvPr/>
        </p:nvSpPr>
        <p:spPr>
          <a:xfrm>
            <a:off x="1475656" y="6002961"/>
            <a:ext cx="2448272" cy="461665"/>
          </a:xfrm>
          <a:prstGeom prst="rect">
            <a:avLst/>
          </a:prstGeom>
          <a:noFill/>
        </p:spPr>
        <p:txBody>
          <a:bodyPr wrap="square" rtlCol="0">
            <a:spAutoFit/>
          </a:bodyPr>
          <a:lstStyle/>
          <a:p>
            <a:r>
              <a:rPr lang="en-GB" sz="2400" b="0" dirty="0">
                <a:solidFill>
                  <a:srgbClr val="FF0000"/>
                </a:solidFill>
              </a:rPr>
              <a:t>Upstream</a:t>
            </a:r>
          </a:p>
        </p:txBody>
      </p:sp>
      <p:sp>
        <p:nvSpPr>
          <p:cNvPr id="6" name="TextBox 5">
            <a:extLst>
              <a:ext uri="{FF2B5EF4-FFF2-40B4-BE49-F238E27FC236}">
                <a16:creationId xmlns:a16="http://schemas.microsoft.com/office/drawing/2014/main" id="{B6F350C6-3ABE-42CA-8A65-0A4DC1E261F3}"/>
              </a:ext>
            </a:extLst>
          </p:cNvPr>
          <p:cNvSpPr txBox="1"/>
          <p:nvPr/>
        </p:nvSpPr>
        <p:spPr>
          <a:xfrm>
            <a:off x="5868144" y="6070875"/>
            <a:ext cx="2448272" cy="461665"/>
          </a:xfrm>
          <a:prstGeom prst="rect">
            <a:avLst/>
          </a:prstGeom>
          <a:noFill/>
        </p:spPr>
        <p:txBody>
          <a:bodyPr wrap="square" rtlCol="0">
            <a:spAutoFit/>
          </a:bodyPr>
          <a:lstStyle/>
          <a:p>
            <a:r>
              <a:rPr lang="en-GB" sz="2400" b="0" dirty="0">
                <a:solidFill>
                  <a:srgbClr val="FF0000"/>
                </a:solidFill>
              </a:rPr>
              <a:t>Downstream</a:t>
            </a:r>
          </a:p>
        </p:txBody>
      </p:sp>
      <p:cxnSp>
        <p:nvCxnSpPr>
          <p:cNvPr id="14" name="Straight Connector 13">
            <a:extLst>
              <a:ext uri="{FF2B5EF4-FFF2-40B4-BE49-F238E27FC236}">
                <a16:creationId xmlns:a16="http://schemas.microsoft.com/office/drawing/2014/main" id="{DA14DB17-FE92-4B7B-A583-CA654CD9DE97}"/>
              </a:ext>
            </a:extLst>
          </p:cNvPr>
          <p:cNvCxnSpPr>
            <a:cxnSpLocks/>
          </p:cNvCxnSpPr>
          <p:nvPr/>
        </p:nvCxnSpPr>
        <p:spPr bwMode="auto">
          <a:xfrm flipH="1">
            <a:off x="683433" y="4812457"/>
            <a:ext cx="135" cy="1489250"/>
          </a:xfrm>
          <a:prstGeom prst="line">
            <a:avLst/>
          </a:prstGeom>
          <a:noFill/>
          <a:ln w="9525" cap="flat" cmpd="sng" algn="ctr">
            <a:solidFill>
              <a:srgbClr val="FF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5F792642-0120-4363-8041-CF2637FE211A}"/>
              </a:ext>
            </a:extLst>
          </p:cNvPr>
          <p:cNvCxnSpPr>
            <a:cxnSpLocks/>
          </p:cNvCxnSpPr>
          <p:nvPr/>
        </p:nvCxnSpPr>
        <p:spPr bwMode="auto">
          <a:xfrm>
            <a:off x="4788024" y="5034415"/>
            <a:ext cx="0" cy="1310952"/>
          </a:xfrm>
          <a:prstGeom prst="line">
            <a:avLst/>
          </a:prstGeom>
          <a:noFill/>
          <a:ln w="9525"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F592EDB9-7DC0-49B6-AAB5-78E01255A4F7}"/>
              </a:ext>
            </a:extLst>
          </p:cNvPr>
          <p:cNvCxnSpPr>
            <a:cxnSpLocks/>
          </p:cNvCxnSpPr>
          <p:nvPr/>
        </p:nvCxnSpPr>
        <p:spPr bwMode="auto">
          <a:xfrm>
            <a:off x="5292080" y="5582124"/>
            <a:ext cx="0" cy="841675"/>
          </a:xfrm>
          <a:prstGeom prst="line">
            <a:avLst/>
          </a:prstGeom>
          <a:noFill/>
          <a:ln w="9525" cap="flat" cmpd="sng" algn="ctr">
            <a:solidFill>
              <a:srgbClr val="FF0000"/>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23B54963-1473-4650-A9D9-BB47DB049EA3}"/>
              </a:ext>
            </a:extLst>
          </p:cNvPr>
          <p:cNvCxnSpPr>
            <a:cxnSpLocks/>
          </p:cNvCxnSpPr>
          <p:nvPr/>
        </p:nvCxnSpPr>
        <p:spPr bwMode="auto">
          <a:xfrm>
            <a:off x="8442431" y="4911108"/>
            <a:ext cx="18001" cy="1512691"/>
          </a:xfrm>
          <a:prstGeom prst="line">
            <a:avLst/>
          </a:prstGeom>
          <a:noFill/>
          <a:ln w="9525" cap="flat" cmpd="sng" algn="ctr">
            <a:solidFill>
              <a:srgbClr val="FF0000"/>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9C477CB3-FD03-404D-AB25-D814AF4F28DF}"/>
              </a:ext>
            </a:extLst>
          </p:cNvPr>
          <p:cNvCxnSpPr>
            <a:cxnSpLocks/>
          </p:cNvCxnSpPr>
          <p:nvPr/>
        </p:nvCxnSpPr>
        <p:spPr bwMode="auto">
          <a:xfrm flipH="1">
            <a:off x="5292080" y="6423799"/>
            <a:ext cx="576064" cy="0"/>
          </a:xfrm>
          <a:prstGeom prst="line">
            <a:avLst/>
          </a:prstGeom>
          <a:noFill/>
          <a:ln w="9525" cap="flat" cmpd="sng" algn="ctr">
            <a:solidFill>
              <a:srgbClr val="FF0000"/>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CBF0A6F-3A63-414D-8E4F-70690803E58D}"/>
              </a:ext>
            </a:extLst>
          </p:cNvPr>
          <p:cNvCxnSpPr>
            <a:cxnSpLocks/>
          </p:cNvCxnSpPr>
          <p:nvPr/>
        </p:nvCxnSpPr>
        <p:spPr bwMode="auto">
          <a:xfrm flipH="1">
            <a:off x="7884368" y="6423799"/>
            <a:ext cx="576064" cy="0"/>
          </a:xfrm>
          <a:prstGeom prst="line">
            <a:avLst/>
          </a:prstGeom>
          <a:noFill/>
          <a:ln w="9525" cap="flat" cmpd="sng" algn="ctr">
            <a:solidFill>
              <a:srgbClr val="FF0000"/>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396A7E13-E689-4B4A-8E89-BCD666E81547}"/>
              </a:ext>
            </a:extLst>
          </p:cNvPr>
          <p:cNvCxnSpPr>
            <a:cxnSpLocks/>
          </p:cNvCxnSpPr>
          <p:nvPr/>
        </p:nvCxnSpPr>
        <p:spPr bwMode="auto">
          <a:xfrm>
            <a:off x="3091644" y="6345367"/>
            <a:ext cx="1664568" cy="0"/>
          </a:xfrm>
          <a:prstGeom prst="line">
            <a:avLst/>
          </a:prstGeom>
          <a:noFill/>
          <a:ln w="9525" cap="flat" cmpd="sng" algn="ctr">
            <a:solidFill>
              <a:srgbClr val="FF0000"/>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86FC4275-3649-4319-8994-5EF8F39470C5}"/>
              </a:ext>
            </a:extLst>
          </p:cNvPr>
          <p:cNvCxnSpPr>
            <a:cxnSpLocks/>
          </p:cNvCxnSpPr>
          <p:nvPr/>
        </p:nvCxnSpPr>
        <p:spPr bwMode="auto">
          <a:xfrm flipH="1" flipV="1">
            <a:off x="683433" y="6335556"/>
            <a:ext cx="783704" cy="9811"/>
          </a:xfrm>
          <a:prstGeom prst="line">
            <a:avLst/>
          </a:prstGeom>
          <a:noFill/>
          <a:ln w="9525"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34271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CFC3-DABE-42F6-A97B-7D4E58470E25}"/>
              </a:ext>
            </a:extLst>
          </p:cNvPr>
          <p:cNvSpPr>
            <a:spLocks noGrp="1"/>
          </p:cNvSpPr>
          <p:nvPr>
            <p:ph type="title"/>
          </p:nvPr>
        </p:nvSpPr>
        <p:spPr/>
        <p:txBody>
          <a:bodyPr/>
          <a:lstStyle/>
          <a:p>
            <a:r>
              <a:rPr lang="en-US" dirty="0"/>
              <a:t>If you are an upstream company</a:t>
            </a:r>
            <a:endParaRPr lang="en-GB" dirty="0"/>
          </a:p>
        </p:txBody>
      </p:sp>
      <p:sp>
        <p:nvSpPr>
          <p:cNvPr id="3" name="Content Placeholder 2">
            <a:extLst>
              <a:ext uri="{FF2B5EF4-FFF2-40B4-BE49-F238E27FC236}">
                <a16:creationId xmlns:a16="http://schemas.microsoft.com/office/drawing/2014/main" id="{CFE0391F-1D2E-4BA9-AB33-0AB73CDFBEE9}"/>
              </a:ext>
            </a:extLst>
          </p:cNvPr>
          <p:cNvSpPr>
            <a:spLocks noGrp="1"/>
          </p:cNvSpPr>
          <p:nvPr>
            <p:ph idx="1"/>
          </p:nvPr>
        </p:nvSpPr>
        <p:spPr/>
        <p:txBody>
          <a:bodyPr/>
          <a:lstStyle/>
          <a:p>
            <a:pPr marL="0" indent="0">
              <a:buNone/>
            </a:pPr>
            <a:r>
              <a:rPr lang="en-US" dirty="0"/>
              <a:t>The following actions will support due diligence:</a:t>
            </a:r>
          </a:p>
          <a:p>
            <a:pPr marL="0" indent="0">
              <a:buNone/>
            </a:pPr>
            <a:endParaRPr lang="en-US" sz="1400" dirty="0"/>
          </a:p>
          <a:p>
            <a:r>
              <a:rPr lang="en-US" dirty="0"/>
              <a:t>Clarify the chain of custody. </a:t>
            </a:r>
          </a:p>
          <a:p>
            <a:r>
              <a:rPr lang="en-US" dirty="0"/>
              <a:t>Understand the circumstances of mineral extraction, trade, handling and export.</a:t>
            </a:r>
          </a:p>
          <a:p>
            <a:r>
              <a:rPr lang="en-US" dirty="0"/>
              <a:t>Identify and assess risk.</a:t>
            </a:r>
            <a:endParaRPr lang="en-GB" dirty="0"/>
          </a:p>
        </p:txBody>
      </p:sp>
    </p:spTree>
    <p:extLst>
      <p:ext uri="{BB962C8B-B14F-4D97-AF65-F5344CB8AC3E}">
        <p14:creationId xmlns:p14="http://schemas.microsoft.com/office/powerpoint/2010/main" val="100217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5E65C-3F0F-4D81-B6A5-7C12ECAFF6C3}"/>
              </a:ext>
            </a:extLst>
          </p:cNvPr>
          <p:cNvSpPr>
            <a:spLocks noGrp="1"/>
          </p:cNvSpPr>
          <p:nvPr>
            <p:ph type="title"/>
          </p:nvPr>
        </p:nvSpPr>
        <p:spPr/>
        <p:txBody>
          <a:bodyPr/>
          <a:lstStyle/>
          <a:p>
            <a:r>
              <a:rPr lang="en-US" dirty="0"/>
              <a:t>If you are a downstream company</a:t>
            </a:r>
            <a:endParaRPr lang="en-GB" dirty="0"/>
          </a:p>
        </p:txBody>
      </p:sp>
      <p:sp>
        <p:nvSpPr>
          <p:cNvPr id="3" name="Content Placeholder 2">
            <a:extLst>
              <a:ext uri="{FF2B5EF4-FFF2-40B4-BE49-F238E27FC236}">
                <a16:creationId xmlns:a16="http://schemas.microsoft.com/office/drawing/2014/main" id="{2CEA421C-7402-4B76-B5CF-17B009798E70}"/>
              </a:ext>
            </a:extLst>
          </p:cNvPr>
          <p:cNvSpPr>
            <a:spLocks noGrp="1"/>
          </p:cNvSpPr>
          <p:nvPr>
            <p:ph idx="1"/>
          </p:nvPr>
        </p:nvSpPr>
        <p:spPr/>
        <p:txBody>
          <a:bodyPr/>
          <a:lstStyle/>
          <a:p>
            <a:r>
              <a:rPr lang="en-US" sz="1800" dirty="0"/>
              <a:t>You need to identify the smelters and refiners in your supply chain (Consider using the </a:t>
            </a:r>
            <a:r>
              <a:rPr lang="en-US" sz="1800" dirty="0">
                <a:solidFill>
                  <a:srgbClr val="FF0000"/>
                </a:solidFill>
                <a:hlinkClick r:id="rId3"/>
              </a:rPr>
              <a:t>RMI </a:t>
            </a:r>
            <a:r>
              <a:rPr lang="en-US" sz="1800" dirty="0">
                <a:hlinkClick r:id="rId3"/>
              </a:rPr>
              <a:t>CMRT </a:t>
            </a:r>
            <a:r>
              <a:rPr lang="en-US" sz="1800" dirty="0"/>
              <a:t>to help you in this task).</a:t>
            </a:r>
          </a:p>
          <a:p>
            <a:r>
              <a:rPr lang="en-US" sz="1800" dirty="0"/>
              <a:t>Assess smelters’ and refiners’ due diligence systems against the OECD DDG.</a:t>
            </a:r>
          </a:p>
          <a:p>
            <a:r>
              <a:rPr lang="en-US" sz="1800" dirty="0"/>
              <a:t>If you are a small company, you might find it hard to identify smelters and refiners - </a:t>
            </a:r>
            <a:r>
              <a:rPr lang="en-GB" sz="1800" dirty="0"/>
              <a:t>cooperate with other companies to work on such identification</a:t>
            </a:r>
            <a:r>
              <a:rPr lang="en-US" sz="1800" dirty="0"/>
              <a:t>. </a:t>
            </a:r>
          </a:p>
          <a:p>
            <a:r>
              <a:rPr lang="en-US" sz="1800" dirty="0"/>
              <a:t>Closely monitor risks when identified. </a:t>
            </a:r>
          </a:p>
          <a:p>
            <a:r>
              <a:rPr lang="en-US" sz="1800" dirty="0"/>
              <a:t>Regularly assess risk.   </a:t>
            </a:r>
          </a:p>
          <a:p>
            <a:endParaRPr lang="en-GB" dirty="0"/>
          </a:p>
        </p:txBody>
      </p:sp>
    </p:spTree>
    <p:extLst>
      <p:ext uri="{BB962C8B-B14F-4D97-AF65-F5344CB8AC3E}">
        <p14:creationId xmlns:p14="http://schemas.microsoft.com/office/powerpoint/2010/main" val="201633238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97f6912e-a8eb-4c25-ad1b-ecf306e9c35e" ContentTypeId="0x01010018E01CE33C90DE4A970D47E400D176AE1F02" PreviousValue="false"/>
</file>

<file path=customXml/item2.xml><?xml version="1.0" encoding="utf-8"?>
<ct:contentTypeSchema xmlns:ct="http://schemas.microsoft.com/office/2006/metadata/contentType" xmlns:ma="http://schemas.microsoft.com/office/2006/metadata/properties/metaAttributes" ct:_="" ma:_="" ma:contentTypeName="Document Project General" ma:contentTypeID="0x01010018E01CE33C90DE4A970D47E400D176AE1F020091D4595FA6CD1340AA7703AC57E26C40" ma:contentTypeVersion="0" ma:contentTypeDescription="" ma:contentTypeScope="" ma:versionID="5a5bb8d8ab161acae230ba40d6980ffa">
  <xsd:schema xmlns:xsd="http://www.w3.org/2001/XMLSchema" xmlns:xs="http://www.w3.org/2001/XMLSchema" xmlns:p="http://schemas.microsoft.com/office/2006/metadata/properties" xmlns:ns2="7e9eed2f-27c4-4474-ba4f-3601f39e8add" targetNamespace="http://schemas.microsoft.com/office/2006/metadata/properties" ma:root="true" ma:fieldsID="4d0f55f960fdbdae389a17773d00c893" ns2:_="">
    <xsd:import namespace="7e9eed2f-27c4-4474-ba4f-3601f39e8add"/>
    <xsd:element name="properties">
      <xsd:complexType>
        <xsd:sequence>
          <xsd:element name="documentManagement">
            <xsd:complexType>
              <xsd:all>
                <xsd:element ref="ns2:T_DocProject" minOccurs="0"/>
                <xsd:element ref="ns2:ProjectMilestones" minOccurs="0"/>
                <xsd:element ref="ns2:Partners" minOccurs="0"/>
                <xsd:element ref="ns2:Comments1" minOccurs="0"/>
                <xsd:element ref="ns2:Fin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eed2f-27c4-4474-ba4f-3601f39e8add" elementFormDefault="qualified">
    <xsd:import namespace="http://schemas.microsoft.com/office/2006/documentManagement/types"/>
    <xsd:import namespace="http://schemas.microsoft.com/office/infopath/2007/PartnerControls"/>
    <xsd:element name="T_DocProject" ma:index="2" nillable="true" ma:displayName="T_Doc project" ma:format="Dropdown" ma:internalName="T_DocProject">
      <xsd:simpleType>
        <xsd:restriction base="dms:Choice">
          <xsd:enumeration value="Acceptance"/>
          <xsd:enumeration value="Acknowledgement"/>
          <xsd:enumeration value="Advisory board"/>
          <xsd:enumeration value="Amendment"/>
          <xsd:enumeration value="Meetings_Other"/>
          <xsd:enumeration value="Meetings_1.KOM and AB+SC (Feb19)"/>
          <xsd:enumeration value="Meetings_2.AB+SC (May19)_Telco"/>
          <xsd:enumeration value="Meetings_3.AB+SC (Sept19)"/>
          <xsd:enumeration value="Bibliography"/>
          <xsd:enumeration value="Communications/notifications"/>
          <xsd:enumeration value="Contract/Agreement"/>
          <xsd:enumeration value="Declarations/Certificates"/>
          <xsd:enumeration value="Deliverable/Report"/>
          <xsd:enumeration value="Company/Entity"/>
          <xsd:enumeration value="Form"/>
          <xsd:enumeration value="Economic information/Budget"/>
          <xsd:enumeration value="Networking"/>
          <xsd:enumeration value="Technical proposal"/>
          <xsd:enumeration value="Templates"/>
          <xsd:enumeration value="Presentations"/>
          <xsd:enumeration value="Resolution/Certification"/>
          <xsd:enumeration value="Obsolete"/>
          <xsd:enumeration value="Other"/>
        </xsd:restriction>
      </xsd:simpleType>
    </xsd:element>
    <xsd:element name="ProjectMilestones" ma:index="3" nillable="true" ma:displayName="Project milestones" ma:format="Dropdown" ma:internalName="ProjectMilestones">
      <xsd:simpleType>
        <xsd:restriction base="dms:Choice">
          <xsd:enumeration value="Pre-proposal"/>
          <xsd:enumeration value="Proposal"/>
          <xsd:enumeration value="Negotiation"/>
          <xsd:enumeration value="Milestone 1"/>
          <xsd:enumeration value="WP1. Online DDSS"/>
          <xsd:enumeration value="WP2. Networks + AB"/>
          <xsd:enumeration value="WP3. Comm."/>
          <xsd:enumeration value="WP4. Management"/>
        </xsd:restriction>
      </xsd:simpleType>
    </xsd:element>
    <xsd:element name="Partners" ma:index="4" nillable="true" ma:displayName="Partners" ma:format="Dropdown" ma:internalName="Partners">
      <xsd:simpleType>
        <xsd:restriction base="dms:Choice">
          <xsd:enumeration value="Option 1"/>
          <xsd:enumeration value="Option 2"/>
          <xsd:enumeration value="Option 3"/>
        </xsd:restriction>
      </xsd:simpleType>
    </xsd:element>
    <xsd:element name="Comments1" ma:index="5" nillable="true" ma:displayName="Comments" ma:internalName="Comments1">
      <xsd:simpleType>
        <xsd:restriction base="dms:Note">
          <xsd:maxLength value="255"/>
        </xsd:restriction>
      </xsd:simpleType>
    </xsd:element>
    <xsd:element name="Final" ma:index="6" nillable="true" ma:displayName="Final" ma:format="Dropdown" ma:internalName="Final">
      <xsd:simpleType>
        <xsd:restriction base="dms:Choice">
          <xsd:enumeration value="Yes"/>
          <xsd:enumeration value="No"/>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_DocProject xmlns="7e9eed2f-27c4-4474-ba4f-3601f39e8add" xsi:nil="true"/>
    <ProjectMilestones xmlns="7e9eed2f-27c4-4474-ba4f-3601f39e8add" xsi:nil="true"/>
    <Comments1 xmlns="7e9eed2f-27c4-4474-ba4f-3601f39e8add" xsi:nil="true"/>
    <Final xmlns="7e9eed2f-27c4-4474-ba4f-3601f39e8add" xsi:nil="true"/>
    <Partners xmlns="7e9eed2f-27c4-4474-ba4f-3601f39e8add" xsi:nil="true"/>
  </documentManagement>
</p:properties>
</file>

<file path=customXml/itemProps1.xml><?xml version="1.0" encoding="utf-8"?>
<ds:datastoreItem xmlns:ds="http://schemas.openxmlformats.org/officeDocument/2006/customXml" ds:itemID="{E01F0229-1780-4B29-9C8C-78635A47E3C4}"/>
</file>

<file path=customXml/itemProps2.xml><?xml version="1.0" encoding="utf-8"?>
<ds:datastoreItem xmlns:ds="http://schemas.openxmlformats.org/officeDocument/2006/customXml" ds:itemID="{BFFF40A8-04A4-42F0-BC0B-6EE29BDD6E85}"/>
</file>

<file path=customXml/itemProps3.xml><?xml version="1.0" encoding="utf-8"?>
<ds:datastoreItem xmlns:ds="http://schemas.openxmlformats.org/officeDocument/2006/customXml" ds:itemID="{BE79E139-EAD7-4648-B811-F09EFC157443}"/>
</file>

<file path=customXml/itemProps4.xml><?xml version="1.0" encoding="utf-8"?>
<ds:datastoreItem xmlns:ds="http://schemas.openxmlformats.org/officeDocument/2006/customXml" ds:itemID="{6F5F7095-D56B-4D5F-BC4E-8D04652C0ED1}"/>
</file>

<file path=docProps/app.xml><?xml version="1.0" encoding="utf-8"?>
<Properties xmlns="http://schemas.openxmlformats.org/officeDocument/2006/extended-properties" xmlns:vt="http://schemas.openxmlformats.org/officeDocument/2006/docPropsVTypes">
  <TotalTime>8</TotalTime>
  <Words>939</Words>
  <Application>Microsoft Office PowerPoint</Application>
  <PresentationFormat>On-screen Show (4:3)</PresentationFormat>
  <Paragraphs>103</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Verdana</vt:lpstr>
      <vt:lpstr>Default Design</vt:lpstr>
      <vt:lpstr>Step 2 of  the OECD Due Diligence Guidance for responsible sourcing of minerals from conflict-affected and high-risk areas  (OECD Guidance)</vt:lpstr>
      <vt:lpstr>Content</vt:lpstr>
      <vt:lpstr>Step 2 of the OECD DDG: Identify and assess risks</vt:lpstr>
      <vt:lpstr>What are CAHRAs? </vt:lpstr>
      <vt:lpstr>Can company source from a CAHRA?</vt:lpstr>
      <vt:lpstr> What can companies do to ensure sourcing does not lead to financing of armed groups, serious economic crimes (like money laundering, tax evasion or corruption) and human rights abuses? </vt:lpstr>
      <vt:lpstr>1. Identify risks: start from understanding where you are in the supply chain</vt:lpstr>
      <vt:lpstr>If you are an upstream company</vt:lpstr>
      <vt:lpstr>If you are a downstream company</vt:lpstr>
      <vt:lpstr>Which risks?</vt:lpstr>
      <vt:lpstr>Red flags: what they are</vt:lpstr>
      <vt:lpstr>Red flags: how to manage them</vt:lpstr>
      <vt:lpstr>Risk assessment: prioritisation of risks </vt:lpstr>
      <vt:lpstr>Identify and assess risks: where to find information</vt:lpstr>
      <vt:lpstr>REMINDER</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turneem</dc:creator>
  <cp:lastModifiedBy>Blanca Racionero Gomez</cp:lastModifiedBy>
  <cp:revision>168</cp:revision>
  <dcterms:created xsi:type="dcterms:W3CDTF">2011-10-28T10:25:18Z</dcterms:created>
  <dcterms:modified xsi:type="dcterms:W3CDTF">2019-10-01T12:22:54Z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0x01010018E01CE33C90DE4A970D47E400D176AE1F020091D4595FA6CD1340AA7703AC57E26C40</vt:lpwstr>
  </property>
</Properties>
</file>