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8" r:id="rId16"/>
    <p:sldId id="272" r:id="rId17"/>
    <p:sldId id="274" r:id="rId18"/>
    <p:sldId id="273" r:id="rId19"/>
    <p:sldId id="275" r:id="rId20"/>
    <p:sldId id="277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18" clrIdx="0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2" name="MARECHAL Louis, DAF/INV" initials="MLD" lastIdx="8" clrIdx="1">
    <p:extLst>
      <p:ext uri="{19B8F6BF-5375-455C-9EA6-DF929625EA0E}">
        <p15:presenceInfo xmlns:p15="http://schemas.microsoft.com/office/powerpoint/2012/main" userId="S-1-5-21-2146598497-832928401-1254845835-80867" providerId="AD"/>
      </p:ext>
    </p:extLst>
  </p:cmAuthor>
  <p:cmAuthor id="3" name="Fabiana Di Lorenzo" initials="FDL" lastIdx="5" clrIdx="2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5" autoAdjust="0"/>
    <p:restoredTop sz="92675" autoAdjust="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9842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10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0760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6174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46419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13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63096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26286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15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4519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16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7493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85021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3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63510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6913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5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63199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6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9245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7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0000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8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987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9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7137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70EE1-41DF-47EC-93ED-12ED35E79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73DC9-01C5-4039-9ABB-32592BA56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0" y="295200"/>
            <a:ext cx="1415751" cy="9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neguidelines.oecd.org/oecd-portal-for-supply-chain-risk-information.htm" TargetMode="External"/><Relationship Id="rId3" Type="http://schemas.openxmlformats.org/officeDocument/2006/relationships/hyperlink" Target="http://www.responsiblemineralsinitiative.org/" TargetMode="External"/><Relationship Id="rId7" Type="http://schemas.openxmlformats.org/officeDocument/2006/relationships/hyperlink" Target="https://eur-lex.europa.eu/legal-content/EN/TXT/?uri=CELEX%3A32018H114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ponsiblemineralsinitiative.org/emerging-risks/country-risk-assessment-tool/" TargetMode="External"/><Relationship Id="rId5" Type="http://schemas.openxmlformats.org/officeDocument/2006/relationships/hyperlink" Target="https://www.tanb.org/index" TargetMode="External"/><Relationship Id="rId4" Type="http://schemas.openxmlformats.org/officeDocument/2006/relationships/hyperlink" Target="https://europeanpartnership-responsibleminerals.e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nsiblemineralsinitiative.org/conflict-minerals-reporting-templa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060848"/>
            <a:ext cx="4536504" cy="2088232"/>
          </a:xfrm>
        </p:spPr>
        <p:txBody>
          <a:bodyPr/>
          <a:lstStyle/>
          <a:p>
            <a:pPr algn="l" rtl="0"/>
            <a:r>
              <a:rPr lang="es" sz="2400" b="1" i="0" u="none" baseline="0" dirty="0"/>
              <a:t>Paso 2 de </a:t>
            </a:r>
            <a:br>
              <a:rPr lang="es" sz="2400" dirty="0"/>
            </a:br>
            <a:r>
              <a:rPr lang="es" sz="2400" b="1" i="0" u="none" baseline="0" dirty="0"/>
              <a:t>la Guía de </a:t>
            </a:r>
            <a:r>
              <a:rPr lang="es-ES" sz="2400" b="1" i="0" u="none" baseline="0" dirty="0"/>
              <a:t>debida diligencia</a:t>
            </a:r>
            <a:r>
              <a:rPr lang="es" sz="2400" b="1" i="0" u="none" baseline="0" dirty="0"/>
              <a:t> de la OCDE para el abastecimiento responsable de minerales procedentes de zonas de conflicto y de alto riesgo </a:t>
            </a:r>
            <a:br>
              <a:rPr lang="es" sz="2400" dirty="0"/>
            </a:br>
            <a:r>
              <a:rPr lang="es" sz="2400" b="1" i="0" u="none" baseline="0" dirty="0"/>
              <a:t>(Guía de la OCDE)</a:t>
            </a:r>
            <a:endParaRPr lang="e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3744416" cy="1872208"/>
          </a:xfrm>
        </p:spPr>
        <p:txBody>
          <a:bodyPr/>
          <a:lstStyle/>
          <a:p>
            <a:pPr algn="l" rtl="0"/>
            <a:r>
              <a:rPr lang="es" sz="2800" b="1" i="0" u="none" baseline="0"/>
              <a:t>Identificar y evaluar los riesgos de la cadena de suministro</a:t>
            </a:r>
          </a:p>
          <a:p>
            <a:endParaRPr lang="e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FEDC-BCA0-4739-A7BF-CD269B7B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pPr algn="l" rtl="0"/>
            <a:r>
              <a:rPr lang="es" b="1" i="0" u="none" baseline="0"/>
              <a:t>¿Qué riesgos?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4733-DE7E-475E-824E-120E322D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1476"/>
            <a:ext cx="8363272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es" sz="1000" b="1" i="0" u="none" baseline="0" dirty="0"/>
              <a:t>Abusos graves relacionados con la extracción, el transporte o el comercio de minerales</a:t>
            </a:r>
          </a:p>
          <a:p>
            <a:pPr algn="l" rtl="0"/>
            <a:r>
              <a:rPr lang="es" sz="1000" b="0" i="0" u="none" baseline="0" dirty="0"/>
              <a:t>Cualquier forma de tortura y trato cruel, inhumano o degradante</a:t>
            </a:r>
          </a:p>
          <a:p>
            <a:pPr algn="l" rtl="0"/>
            <a:r>
              <a:rPr lang="es" sz="1000" b="0" i="0" u="none" baseline="0" dirty="0"/>
              <a:t>Cualquier forma de trabajo forzoso u obligatorio</a:t>
            </a:r>
            <a:endParaRPr lang="es" sz="1000" dirty="0"/>
          </a:p>
          <a:p>
            <a:pPr algn="l" rtl="0"/>
            <a:r>
              <a:rPr lang="es" sz="1000" b="0" i="0" u="none" baseline="0" dirty="0"/>
              <a:t>Las peores formas de trabajo infantil</a:t>
            </a:r>
            <a:endParaRPr lang="es" sz="1000" dirty="0"/>
          </a:p>
          <a:p>
            <a:pPr algn="l" rtl="0"/>
            <a:r>
              <a:rPr lang="es" sz="1000" b="0" i="0" u="none" baseline="0" dirty="0"/>
              <a:t>Otras violaciones y abusos graves de los derechos humanos, como la violencia sexual generalizada</a:t>
            </a:r>
          </a:p>
          <a:p>
            <a:pPr algn="l" rtl="0"/>
            <a:r>
              <a:rPr lang="es" sz="1000" b="0" i="0" u="none" baseline="0" dirty="0"/>
              <a:t>Crímenes de guerra u otras violaciones graves del derecho internacional humanitario (crímenes contra la humanidad o genocidio)</a:t>
            </a:r>
          </a:p>
          <a:p>
            <a:pPr marL="0" indent="0" algn="l" rtl="0">
              <a:buNone/>
            </a:pPr>
            <a:endParaRPr lang="es" sz="1000" dirty="0"/>
          </a:p>
          <a:p>
            <a:pPr marL="0" indent="0" algn="l" rtl="0">
              <a:buNone/>
            </a:pPr>
            <a:r>
              <a:rPr lang="es" sz="1000" b="1" i="0" u="none" baseline="0" dirty="0"/>
              <a:t>Apoyo directo o indirecto a grupos armados no estatales o a fuerzas de seguridad privadas o públicas</a:t>
            </a:r>
          </a:p>
          <a:p>
            <a:pPr algn="l" rtl="0"/>
            <a:r>
              <a:rPr lang="es" sz="1000" b="0" i="0" u="none" baseline="0" dirty="0"/>
              <a:t>Grupos armados no estatales o fuerzas de seguridad públicas o privadas que controlan ilegalmente los yacimientos mineros o las rutas de transporte, los puntos en los que se comercian minerales y las empresas de las fases iniciales de la cadena de suministro</a:t>
            </a:r>
          </a:p>
          <a:p>
            <a:pPr algn="l" rtl="0"/>
            <a:r>
              <a:rPr lang="es" sz="1000" b="0" i="0" u="none" baseline="0" dirty="0"/>
              <a:t>Grupos armados no estatales o fuerzas de seguridad públicas o privadas que aplican impuestos ilegales o extorsionan dinero o minerales en los puntos de acceso a las minas, a lo largo de las rutas de transporte o en puntos donde se comercian minerales</a:t>
            </a:r>
          </a:p>
          <a:p>
            <a:pPr algn="l" rtl="0"/>
            <a:r>
              <a:rPr lang="es" sz="1000" b="0" i="0" u="none" baseline="0" dirty="0"/>
              <a:t>Grupos armados no estatales o fuerzas de seguridad públicas o privadas que aplican impuestos ilegales o extorsionan a intermediarios, empresas de exportación o comerciantes internos</a:t>
            </a:r>
          </a:p>
          <a:p>
            <a:pPr marL="0" indent="0" algn="l" rtl="0">
              <a:buNone/>
            </a:pPr>
            <a:r>
              <a:rPr lang="es" sz="1000" b="0" i="0" u="none" baseline="0" dirty="0"/>
              <a:t> </a:t>
            </a:r>
          </a:p>
          <a:p>
            <a:pPr marL="0" indent="0" algn="l" rtl="0">
              <a:buNone/>
            </a:pPr>
            <a:r>
              <a:rPr lang="es" sz="1000" b="1" i="0" u="none" baseline="0" dirty="0"/>
              <a:t>Soborno, fraude, blanqueo de dinero, financiación del terrorismo </a:t>
            </a:r>
          </a:p>
          <a:p>
            <a:pPr algn="l" rtl="0"/>
            <a:r>
              <a:rPr lang="es" sz="1000" b="0" i="0" u="none" baseline="0" dirty="0"/>
              <a:t>El soborno y la declaración fraudulenta sobre el origen de los minerales y el blanqueo de dinero</a:t>
            </a:r>
          </a:p>
          <a:p>
            <a:pPr algn="l" rtl="0"/>
            <a:r>
              <a:rPr lang="es" sz="1000" b="0" i="0" u="none" baseline="0" dirty="0"/>
              <a:t>Impago de impuestos, derechos y cánones al gobierno</a:t>
            </a:r>
          </a:p>
          <a:p>
            <a:pPr algn="l" rtl="0"/>
            <a:r>
              <a:rPr lang="es" sz="1000" b="0" i="0" u="none" baseline="0" dirty="0"/>
              <a:t>Financiación de grupos terroristas</a:t>
            </a:r>
          </a:p>
          <a:p>
            <a:pPr algn="l" rtl="0"/>
            <a:r>
              <a:rPr lang="es" sz="1000" b="0" i="0" u="none" baseline="0" dirty="0"/>
              <a:t>Las definiciones de esos abusos figuran en las normas internacionales indicadas en la Guía de </a:t>
            </a:r>
            <a:r>
              <a:rPr lang="es-ES" sz="1000" b="0" i="0" u="none" baseline="0" dirty="0"/>
              <a:t>debida diligencia</a:t>
            </a:r>
            <a:r>
              <a:rPr lang="es" sz="1000" b="0" i="0" u="none" baseline="0" dirty="0"/>
              <a:t> de la OCDE.</a:t>
            </a:r>
          </a:p>
        </p:txBody>
      </p:sp>
    </p:spTree>
    <p:extLst>
      <p:ext uri="{BB962C8B-B14F-4D97-AF65-F5344CB8AC3E}">
        <p14:creationId xmlns:p14="http://schemas.microsoft.com/office/powerpoint/2010/main" val="21146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4976-E2E3-47F3-A7BA-2BDB2AE4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Señales de alerta: qué son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4B5CE-8892-4684-9325-F6FBDAED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" sz="2000" b="0" i="0" u="none" baseline="0" dirty="0"/>
              <a:t>Una vez que haya elaborado un mapa de su cadena de suministro y esté al tanto de dónde se encuentran sus proveedores y de dónde provienen sus minerales y metales, identifique la presencia de cualquiera de las siguientes señales de alerta, tal como se describe en la Guía de </a:t>
            </a:r>
            <a:r>
              <a:rPr lang="es-ES" sz="2000" b="0" i="0" u="none" baseline="0" dirty="0"/>
              <a:t>debida diligencia</a:t>
            </a:r>
            <a:r>
              <a:rPr lang="es" sz="2000" b="0" i="0" u="none" baseline="0" dirty="0"/>
              <a:t> de la OCDE: </a:t>
            </a:r>
          </a:p>
          <a:p>
            <a:pPr lvl="1" algn="l" rtl="0"/>
            <a:r>
              <a:rPr lang="es" sz="1800" b="0" i="0" u="none" baseline="0" dirty="0"/>
              <a:t>Lugares con señales de alerta </a:t>
            </a:r>
          </a:p>
          <a:p>
            <a:pPr lvl="1" algn="l" rtl="0"/>
            <a:r>
              <a:rPr lang="es" sz="1800" b="0" i="0" u="none" baseline="0" dirty="0"/>
              <a:t>Señales de alerta del proveedor</a:t>
            </a:r>
          </a:p>
          <a:p>
            <a:pPr lvl="1" algn="l" rtl="0"/>
            <a:r>
              <a:rPr lang="es" sz="1800" b="0" i="0" u="none" baseline="0" dirty="0"/>
              <a:t>Circunstancias de las señales de alerta </a:t>
            </a:r>
          </a:p>
          <a:p>
            <a:endParaRPr lang="es" sz="2000" dirty="0"/>
          </a:p>
        </p:txBody>
      </p:sp>
    </p:spTree>
    <p:extLst>
      <p:ext uri="{BB962C8B-B14F-4D97-AF65-F5344CB8AC3E}">
        <p14:creationId xmlns:p14="http://schemas.microsoft.com/office/powerpoint/2010/main" val="154192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A6BE-1B08-4933-A117-B0DCC2C1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Señales de alerta: cómo gestionarlas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0F13-A113-49A4-A167-DD656738C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" sz="1450" b="1" i="0" u="none" baseline="0" dirty="0"/>
              <a:t>¿Ha identificado alguna señal de alerta?</a:t>
            </a:r>
            <a:endParaRPr lang="es" sz="1450" dirty="0"/>
          </a:p>
          <a:p>
            <a:pPr algn="l" rtl="0"/>
            <a:r>
              <a:rPr lang="es" sz="1450" b="0" i="0" u="none" baseline="0" dirty="0"/>
              <a:t>No: no es necesario que realice ninguna </a:t>
            </a:r>
            <a:r>
              <a:rPr lang="es-ES" sz="1450" b="0" i="0" u="none" baseline="0" dirty="0"/>
              <a:t>debida diligencia</a:t>
            </a:r>
            <a:r>
              <a:rPr lang="es" sz="1450" b="0" i="0" u="none" baseline="0" dirty="0"/>
              <a:t> adicional. Sin embargo, proceda a una revisión periódica de los riesgos y asegúrese de que su sistema de gestión funcione y esté actualizado. </a:t>
            </a:r>
          </a:p>
          <a:p>
            <a:pPr algn="l" rtl="0"/>
            <a:r>
              <a:rPr lang="es" sz="1450" b="0" i="0" u="none" baseline="0" dirty="0"/>
              <a:t>Sí: debe hacer lo siguiente:</a:t>
            </a:r>
          </a:p>
          <a:p>
            <a:pPr lvl="1" algn="l" rtl="0"/>
            <a:r>
              <a:rPr lang="es" sz="1450" b="0" i="0" u="none" baseline="0" dirty="0"/>
              <a:t>Realizar investigaciones adicionales sobre las señales de alerta (por ejemplo, leer los informes)</a:t>
            </a:r>
          </a:p>
          <a:p>
            <a:pPr lvl="1" algn="l" rtl="0"/>
            <a:r>
              <a:rPr lang="es" sz="1450" b="0" i="0" u="none" baseline="0" dirty="0"/>
              <a:t>Consultar a la sociedad civil, los gobiernos locales, los proveedores locales y las agencias de la ONU, y hacer preguntas para entender mejor los riesgos.</a:t>
            </a:r>
          </a:p>
          <a:p>
            <a:pPr lvl="1" algn="l" rtl="0"/>
            <a:r>
              <a:rPr lang="es" sz="1450" b="0" i="0" u="none" baseline="0" dirty="0"/>
              <a:t>Si es una empresa de las fases iniciales, cree un equipo de evaluación sobre el terreno. Si es una empresa pequeña, puede que le interese identificar iniciativas que contribuyan a realizar evaluaciones sobre el terreno y unir fuerzas con otros miembros de la industria. También puede decidir unir fuerzas con sus proveedores para involucrar a los interesados en el terreno o a expertos que puedan proporcionar información de primera mano.</a:t>
            </a:r>
            <a:endParaRPr lang="es" sz="1450" dirty="0"/>
          </a:p>
        </p:txBody>
      </p:sp>
    </p:spTree>
    <p:extLst>
      <p:ext uri="{BB962C8B-B14F-4D97-AF65-F5344CB8AC3E}">
        <p14:creationId xmlns:p14="http://schemas.microsoft.com/office/powerpoint/2010/main" val="353290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7729-8AFE-4864-9EB8-7C2636D0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Evaluación del riesgo: priorización de los riesgos 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E718-8CC1-4968-BD81-37F797D1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80" y="2636912"/>
            <a:ext cx="8229600" cy="3977133"/>
          </a:xfrm>
        </p:spPr>
        <p:txBody>
          <a:bodyPr/>
          <a:lstStyle/>
          <a:p>
            <a:pPr marL="0" indent="0" algn="l" rtl="0">
              <a:buNone/>
            </a:pPr>
            <a:r>
              <a:rPr lang="es" sz="1800" b="0" i="0" u="none" baseline="0" dirty="0"/>
              <a:t>Centrarse en </a:t>
            </a:r>
            <a:r>
              <a:rPr lang="es" sz="1800" b="1" i="1" u="none" baseline="0" dirty="0"/>
              <a:t>los problemas</a:t>
            </a:r>
            <a:r>
              <a:rPr lang="es" sz="1800" b="0" i="1" u="none" baseline="0" dirty="0"/>
              <a:t> </a:t>
            </a:r>
            <a:r>
              <a:rPr lang="es" sz="1800" b="1" i="1" u="none" baseline="0" dirty="0"/>
              <a:t>de</a:t>
            </a:r>
            <a:r>
              <a:rPr lang="es" sz="1800" b="0" i="1" u="none" baseline="0" dirty="0"/>
              <a:t> </a:t>
            </a:r>
            <a:r>
              <a:rPr lang="es" sz="1800" b="1" i="1" u="none" baseline="0" dirty="0"/>
              <a:t>derechos humanos más importantes y el riesgo de financiación de conflictos. </a:t>
            </a:r>
          </a:p>
          <a:p>
            <a:pPr marL="0" indent="0" algn="l" rtl="0">
              <a:buNone/>
            </a:pPr>
            <a:endParaRPr lang="es" sz="1800" dirty="0"/>
          </a:p>
          <a:p>
            <a:pPr marL="0" indent="0" algn="l" rtl="0">
              <a:buNone/>
            </a:pPr>
            <a:r>
              <a:rPr lang="es" sz="1800" b="0" i="0" u="none" baseline="0" dirty="0"/>
              <a:t>Una vez que haya identificado los riesgos potenciales en su cadena de suministro, puede evaluar estos riesgos e identificar los que son más importantes. Para identificar los riesgos más importantes, deberá considerar los siguientes criterios</a:t>
            </a:r>
          </a:p>
          <a:p>
            <a:pPr marL="0" indent="0" algn="l" rtl="0">
              <a:buNone/>
            </a:pPr>
            <a:endParaRPr lang="es" sz="1800" dirty="0"/>
          </a:p>
          <a:p>
            <a:pPr algn="l" rtl="0"/>
            <a:r>
              <a:rPr lang="es" sz="1800" b="1" i="0" u="none" baseline="0" dirty="0"/>
              <a:t>Escala: </a:t>
            </a:r>
            <a:r>
              <a:rPr lang="es" sz="1800" b="0" i="0" u="none" baseline="0" dirty="0"/>
              <a:t>¿Cuál es el impacto potencial en las personas? </a:t>
            </a:r>
          </a:p>
          <a:p>
            <a:pPr algn="l" rtl="0"/>
            <a:r>
              <a:rPr lang="es" sz="1800" b="1" i="0" u="none" baseline="0" dirty="0"/>
              <a:t>Alcance: </a:t>
            </a:r>
            <a:r>
              <a:rPr lang="es" sz="1800" b="0" i="0" u="none" baseline="0" dirty="0"/>
              <a:t>¿Cuántas personas podrían verse afectadas por este riesgo? </a:t>
            </a:r>
          </a:p>
          <a:p>
            <a:pPr algn="l" rtl="0"/>
            <a:r>
              <a:rPr lang="es" sz="1800" b="1" i="0" u="none" baseline="0" dirty="0"/>
              <a:t>Carácter irremediable: </a:t>
            </a:r>
            <a:r>
              <a:rPr lang="es" sz="1800" b="0" i="0" u="none" baseline="0" dirty="0"/>
              <a:t>¿Se puede corregir este impacto?</a:t>
            </a:r>
            <a:endParaRPr lang="es" sz="1800" dirty="0"/>
          </a:p>
        </p:txBody>
      </p:sp>
    </p:spTree>
    <p:extLst>
      <p:ext uri="{BB962C8B-B14F-4D97-AF65-F5344CB8AC3E}">
        <p14:creationId xmlns:p14="http://schemas.microsoft.com/office/powerpoint/2010/main" val="378662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8F06-9FA2-4DC6-BAE7-F372748E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Identificar y evaluar los riesgos: dónde buscar información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3FE7-0D37-4099-8FCB-6C195BB87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" sz="1400" b="0" i="0" u="none" baseline="0" dirty="0">
                <a:latin typeface="+mj-lt"/>
              </a:rPr>
              <a:t>Fuentes oficiales:	</a:t>
            </a:r>
          </a:p>
          <a:p>
            <a:pPr lvl="1" algn="l" rtl="0"/>
            <a:r>
              <a:rPr lang="es" sz="1400" b="0" i="0" u="none" baseline="0" dirty="0">
                <a:latin typeface="+mj-lt"/>
              </a:rPr>
              <a:t>Las iniciativas conjuntas como 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RMI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</a:rPr>
              <a:t>, 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EPRM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</a:rPr>
              <a:t>, 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</a:t>
            </a:r>
            <a:r>
              <a:rPr lang="es" sz="1600" b="0" i="0" u="none" kern="1200" baseline="0" dirty="0">
                <a:solidFill>
                  <a:srgbClr val="00A3A9"/>
                </a:solidFill>
                <a:latin typeface="+mj-lt"/>
              </a:rPr>
              <a:t> </a:t>
            </a:r>
            <a:r>
              <a:rPr lang="es" sz="1400" b="0" i="0" u="none" baseline="0" dirty="0">
                <a:latin typeface="+mj-lt"/>
              </a:rPr>
              <a:t>ofrecen distintas soluciones para ayudarle con la identificación de riesgos y, en general, con la </a:t>
            </a:r>
            <a:r>
              <a:rPr lang="es-ES" sz="1400" b="0" i="0" u="none" baseline="0" dirty="0">
                <a:latin typeface="+mj-lt"/>
              </a:rPr>
              <a:t>debida diligencia</a:t>
            </a:r>
            <a:endParaRPr lang="es" sz="1400" b="0" i="0" u="none" baseline="0" dirty="0">
              <a:latin typeface="+mj-lt"/>
            </a:endParaRPr>
          </a:p>
          <a:p>
            <a:pPr lvl="1" algn="l" rtl="0"/>
            <a:r>
              <a:rPr lang="es" sz="1400" b="0" i="0" u="none" baseline="0" dirty="0">
                <a:latin typeface="+mj-lt"/>
              </a:rPr>
              <a:t>La Comisión recurrió a expertos externos para que elaboraran una lista indicativa, no exhaustiva y actualizada periódicamente de las zonas de conflicto y de alto riesgo.</a:t>
            </a:r>
          </a:p>
          <a:p>
            <a:pPr lvl="1" algn="l" rtl="0"/>
            <a:r>
              <a:rPr lang="es" sz="1400" b="0" i="0" u="none" baseline="0" dirty="0">
                <a:latin typeface="+mj-lt"/>
              </a:rPr>
              <a:t>La 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 de evaluación de riesgos en los países </a:t>
            </a:r>
            <a:r>
              <a:rPr lang="es" sz="1400" b="0" i="0" u="none" baseline="0" dirty="0">
                <a:latin typeface="+mj-lt"/>
              </a:rPr>
              <a:t>de la RMI que identifica los riesgos y clasifica a los países como de riesgo bajo, medio, alto y extremo en un mapa mundial interactivo y actualizado</a:t>
            </a:r>
            <a:endParaRPr lang="es" sz="1400" dirty="0">
              <a:latin typeface="+mj-lt"/>
            </a:endParaRPr>
          </a:p>
          <a:p>
            <a:pPr algn="l" rtl="0"/>
            <a:r>
              <a:rPr lang="es" sz="1400" b="0" i="0" u="none" baseline="0" dirty="0">
                <a:latin typeface="+mj-lt"/>
              </a:rPr>
              <a:t>Identifique los riesgos usted mismo utilizando los recursos proporcionados por las directrices no vinculantes de la Comisión Europea</a:t>
            </a:r>
            <a:r>
              <a:rPr lang="es" sz="1600" b="0" i="0" u="none" kern="1200" baseline="0" dirty="0">
                <a:solidFill>
                  <a:srgbClr val="0D3440"/>
                </a:solidFill>
                <a:latin typeface="+mj-lt"/>
              </a:rPr>
              <a:t> </a:t>
            </a:r>
            <a:r>
              <a:rPr lang="es" sz="1400" b="0" i="0" u="none" kern="1200" baseline="0" dirty="0">
                <a:solidFill>
                  <a:srgbClr val="00A3A9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la determinación de las zonas de conflicto y de alto riesgo y otros riesgos para la cadena de suministro </a:t>
            </a:r>
            <a:endParaRPr lang="es" sz="1400" kern="1200" dirty="0">
              <a:solidFill>
                <a:srgbClr val="00A3A9"/>
              </a:solidFill>
              <a:latin typeface="+mj-lt"/>
            </a:endParaRPr>
          </a:p>
          <a:p>
            <a:pPr algn="l" rtl="0"/>
            <a:r>
              <a:rPr lang="es" sz="1400" b="0" i="0" u="none" baseline="0" dirty="0">
                <a:latin typeface="+mj-lt"/>
              </a:rPr>
              <a:t>Empresas de consultoría especializadas: consulte la Caja de herramientas en el portal Due Diligence Ready! para la lista de empresas o visite la página de la RMI para una lista completa de proveedores de servicios</a:t>
            </a:r>
          </a:p>
          <a:p>
            <a:pPr algn="l" rtl="0"/>
            <a:r>
              <a:rPr lang="es" sz="1400" b="0" i="0" u="none" baseline="0" dirty="0">
                <a:latin typeface="+mj-lt"/>
                <a:hlinkClick r:id="rId8"/>
              </a:rPr>
              <a:t>Portal de la OCDE para la información sobre los riesgos de la cadena de suministro</a:t>
            </a:r>
            <a:endParaRPr lang="e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2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735D-6B8C-439F-A17C-B014B549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RECORDATORIO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1C65-090B-4CF4-80AD-C68A7456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" b="1" i="0" u="none" baseline="0" dirty="0"/>
              <a:t>¡La </a:t>
            </a:r>
            <a:r>
              <a:rPr lang="es-ES" b="1" i="0" u="none" baseline="0" dirty="0"/>
              <a:t>debida diligencia</a:t>
            </a:r>
            <a:r>
              <a:rPr lang="es" b="1" i="0" u="none" baseline="0" dirty="0"/>
              <a:t> es un proceso!</a:t>
            </a:r>
            <a:r>
              <a:rPr lang="es" b="0" i="0" u="none" baseline="0" dirty="0"/>
              <a:t> No podrá solucionarlo todo a la vez y no será perfecto desde el principio; lo que debe demostrar es que está progresando poco a poco en su proceso de </a:t>
            </a:r>
            <a:r>
              <a:rPr lang="es-ES" b="0" i="0" u="none" baseline="0" dirty="0"/>
              <a:t>debida diligencia</a:t>
            </a:r>
            <a:r>
              <a:rPr lang="es" b="0" i="0" u="none" baseline="0" dirty="0"/>
              <a:t> y que puede mejorarlo con el tiempo.</a:t>
            </a:r>
          </a:p>
          <a:p>
            <a:pPr marL="0" indent="0" algn="l" rtl="0">
              <a:buNone/>
            </a:pPr>
            <a:endParaRPr lang="es" sz="1100" dirty="0"/>
          </a:p>
          <a:p>
            <a:pPr marL="0" indent="0" algn="l" rtl="0">
              <a:buNone/>
            </a:pP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66589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93AACAF-C671-40DE-9BA3-7A7341B1F078}"/>
              </a:ext>
            </a:extLst>
          </p:cNvPr>
          <p:cNvSpPr txBox="1">
            <a:spLocks/>
          </p:cNvSpPr>
          <p:nvPr/>
        </p:nvSpPr>
        <p:spPr bwMode="auto">
          <a:xfrm>
            <a:off x="1979712" y="3068960"/>
            <a:ext cx="51845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rtl="0"/>
            <a:r>
              <a:rPr lang="es" b="1" i="0" u="none" kern="0" baseline="0"/>
              <a:t>Gracias.</a:t>
            </a:r>
            <a:br>
              <a:rPr lang="es" kern="0"/>
            </a:br>
            <a:br>
              <a:rPr lang="es" kern="0"/>
            </a:br>
            <a:r>
              <a:rPr lang="es" sz="2000" b="1" i="0" u="none" kern="0" baseline="0"/>
              <a:t>Para más información, visite el portal Due Diligence Ready!</a:t>
            </a:r>
            <a:endParaRPr lang="e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Contenido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s" b="0" i="0" u="none" baseline="0"/>
              <a:t>Requisitos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s" b="0" i="0" u="none" baseline="0"/>
              <a:t>Zonas de conflicto y de alto riesgo (CAHRAs)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s" b="0" i="0" u="none" baseline="0"/>
              <a:t>Identificación del riesgo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s" b="0" i="0" u="none" baseline="0"/>
              <a:t>Evaluación del riesgo </a:t>
            </a:r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8BBC-D21E-4AA6-92C8-66AA59FA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 dirty="0"/>
              <a:t>Paso 2 de la Guía de </a:t>
            </a:r>
            <a:r>
              <a:rPr lang="es-ES" b="1" i="0" u="none" baseline="0" dirty="0"/>
              <a:t>debida diligencia</a:t>
            </a:r>
            <a:r>
              <a:rPr lang="es" b="1" i="0" u="none" baseline="0" dirty="0"/>
              <a:t> de la OCDE: Identificar y evaluar los riesgos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0312-F240-40FB-9591-949678F0E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107581"/>
            <a:ext cx="8229600" cy="1257524"/>
          </a:xfrm>
        </p:spPr>
        <p:txBody>
          <a:bodyPr/>
          <a:lstStyle/>
          <a:p>
            <a:pPr marL="0" indent="0" algn="ctr" rtl="0">
              <a:buNone/>
            </a:pPr>
            <a:r>
              <a:rPr lang="es" sz="2200" b="0" i="0" u="none" baseline="0"/>
              <a:t>Se espera que las empresas identifiquen y evalúen los riesgos derivados de la extracción, el comercio, la manipulación y la exportación de minerales procedentes de CAHRAs</a:t>
            </a:r>
          </a:p>
        </p:txBody>
      </p:sp>
    </p:spTree>
    <p:extLst>
      <p:ext uri="{BB962C8B-B14F-4D97-AF65-F5344CB8AC3E}">
        <p14:creationId xmlns:p14="http://schemas.microsoft.com/office/powerpoint/2010/main" val="71674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6A95-AB00-4086-87F5-61C6175A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¿Qué son las CAHRAs?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9818-3556-4F92-BCC4-19D29D31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" sz="2000" b="1" i="0" u="none" baseline="0"/>
              <a:t>CAHRAs: zonas de conflicto y de alto riesgo</a:t>
            </a:r>
          </a:p>
          <a:p>
            <a:pPr marL="0" indent="0" algn="l" rtl="0">
              <a:buNone/>
            </a:pPr>
            <a:endParaRPr lang="es" sz="1000" dirty="0"/>
          </a:p>
          <a:p>
            <a:pPr algn="l" rtl="0"/>
            <a:r>
              <a:rPr lang="es" sz="2000" b="1" i="0" u="none" baseline="0"/>
              <a:t>Zonas de conflicto:</a:t>
            </a:r>
            <a:r>
              <a:rPr lang="es" sz="2000" b="0" i="0" u="none" baseline="0"/>
              <a:t> se caracterizan por la presencia de conflictos armados, violencia generalizada u otros riesgos de daños a las personas. Por ejemplo: conflicto internacional, conflicto entre dos o más estados, guerras de liberación, insurgencias, guerras civiles, etc.</a:t>
            </a:r>
          </a:p>
          <a:p>
            <a:pPr marL="0" indent="0" algn="l" rtl="0">
              <a:buNone/>
            </a:pPr>
            <a:endParaRPr lang="es" sz="1000" dirty="0"/>
          </a:p>
          <a:p>
            <a:pPr algn="l" rtl="0"/>
            <a:r>
              <a:rPr lang="es" sz="2000" b="1" i="0" u="none" baseline="0"/>
              <a:t>Zonas de alto riesgo:</a:t>
            </a:r>
            <a:r>
              <a:rPr lang="es" sz="2000" b="0" i="0" u="none" baseline="0"/>
              <a:t> zonas con inestabilidad política, represión, debilidad institucional, inseguridad, colapso de las infraestructuras civiles, violencia generalizada, violaciones y abusos generalizados de los derechos humanos, violación del derecho nacional e internacional</a:t>
            </a:r>
            <a:endParaRPr lang="es" sz="2000" dirty="0"/>
          </a:p>
        </p:txBody>
      </p:sp>
    </p:spTree>
    <p:extLst>
      <p:ext uri="{BB962C8B-B14F-4D97-AF65-F5344CB8AC3E}">
        <p14:creationId xmlns:p14="http://schemas.microsoft.com/office/powerpoint/2010/main" val="337665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029F-5A7C-4343-BB18-70EFB701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¿Pueden las empresas abastecerse en una CAHRA?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83D2B-617F-47ED-B418-64D69E6FF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" sz="2000" b="1" i="0" u="none" baseline="0" dirty="0"/>
              <a:t>¡Sí, sí que pueden! </a:t>
            </a:r>
          </a:p>
          <a:p>
            <a:pPr marL="0" indent="0" algn="l" rtl="0">
              <a:buNone/>
            </a:pPr>
            <a:endParaRPr lang="es" sz="400" b="1" dirty="0"/>
          </a:p>
          <a:p>
            <a:pPr algn="l" rtl="0"/>
            <a:r>
              <a:rPr lang="es" sz="2000" b="0" i="0" u="none" baseline="0" dirty="0"/>
              <a:t>La Guía de </a:t>
            </a:r>
            <a:r>
              <a:rPr lang="es-ES" sz="2000" b="0" i="0" u="none" baseline="0" dirty="0"/>
              <a:t>debida diligencia</a:t>
            </a:r>
            <a:r>
              <a:rPr lang="es" sz="2000" b="0" i="0" u="none" baseline="0" dirty="0"/>
              <a:t> de la OCDE tiene por objeto promover las inversiones responsables en la producción y el comercio de recursos minerales para apoyar su contribución al desarrollo sostenible de los países productores. </a:t>
            </a:r>
          </a:p>
          <a:p>
            <a:pPr marL="0" indent="0" algn="l" rtl="0">
              <a:buNone/>
            </a:pPr>
            <a:endParaRPr lang="es" sz="400" dirty="0"/>
          </a:p>
          <a:p>
            <a:pPr algn="l" rtl="0"/>
            <a:r>
              <a:rPr lang="es" sz="2000" b="0" i="0" u="none" baseline="0" dirty="0"/>
              <a:t>Las empresas deben hacer todos los esfuerzos razonables para gestionar los riesgos y proporcionar pruebas (por ejemplo, auditorías, documentos de </a:t>
            </a:r>
            <a:r>
              <a:rPr lang="es-ES" sz="2000" b="0" i="0" u="none" baseline="0" dirty="0"/>
              <a:t>debida diligencia</a:t>
            </a:r>
            <a:r>
              <a:rPr lang="es" sz="2000" b="0" i="0" u="none" baseline="0" dirty="0"/>
              <a:t>) a sus clientes de que su </a:t>
            </a:r>
            <a:r>
              <a:rPr lang="es-ES" sz="2000" b="0" i="0" u="none" baseline="0" dirty="0"/>
              <a:t>debida diligencia</a:t>
            </a:r>
            <a:r>
              <a:rPr lang="es" sz="2000" b="0" i="0" u="none" baseline="0" dirty="0"/>
              <a:t> (y, por lo tanto, la de su proveedor) es fiable y de que prácticamente no existe riesgo alguno de financiar conflictos o violar los derechos humanos.</a:t>
            </a:r>
          </a:p>
          <a:p>
            <a:pPr marL="0" indent="0" algn="l" rtl="0">
              <a:buNone/>
            </a:pPr>
            <a:endParaRPr lang="es" sz="2000" dirty="0"/>
          </a:p>
        </p:txBody>
      </p:sp>
    </p:spTree>
    <p:extLst>
      <p:ext uri="{BB962C8B-B14F-4D97-AF65-F5344CB8AC3E}">
        <p14:creationId xmlns:p14="http://schemas.microsoft.com/office/powerpoint/2010/main" val="127632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F54C-1328-47D4-94DF-2AB937F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584176"/>
          </a:xfrm>
        </p:spPr>
        <p:txBody>
          <a:bodyPr/>
          <a:lstStyle/>
          <a:p>
            <a:pPr algn="l" rtl="0"/>
            <a:r>
              <a:rPr lang="es" b="0" i="0" u="none" baseline="0"/>
              <a:t>	¿Qué pueden hacer las empresas para asegurarse de que el abastecimiento no conduzca a la financiación de grupos armados, delitos económicos graves (</a:t>
            </a:r>
            <a:r>
              <a:rPr lang="es" b="0" i="1" u="none" baseline="0"/>
              <a:t>como</a:t>
            </a:r>
            <a:r>
              <a:rPr lang="es" b="0" i="0" u="none" baseline="0"/>
              <a:t> </a:t>
            </a:r>
            <a:r>
              <a:rPr lang="es" b="0" i="1" u="none" baseline="0"/>
              <a:t>el</a:t>
            </a:r>
            <a:r>
              <a:rPr lang="es" b="0" i="0" u="none" baseline="0"/>
              <a:t> </a:t>
            </a:r>
            <a:r>
              <a:rPr lang="es" b="0" i="1" u="none" baseline="0"/>
              <a:t>blanqueo de dinero,</a:t>
            </a:r>
            <a:r>
              <a:rPr lang="es" b="0" i="0" u="none" baseline="0"/>
              <a:t> </a:t>
            </a:r>
            <a:r>
              <a:rPr lang="es" b="0" i="1" u="none" baseline="0"/>
              <a:t>la</a:t>
            </a:r>
            <a:r>
              <a:rPr lang="es" b="0" i="0" u="none" baseline="0"/>
              <a:t> </a:t>
            </a:r>
            <a:r>
              <a:rPr lang="es" b="0" i="1" u="none" baseline="0"/>
              <a:t>evasión fiscal o la corrupción</a:t>
            </a:r>
            <a:r>
              <a:rPr lang="es" b="0" i="0" u="none" baseline="0"/>
              <a:t>) y abusos de los derechos humanos? </a:t>
            </a:r>
            <a:endParaRPr lang="e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E85C-C0F9-4A56-A44D-5296194D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61" y="5085184"/>
            <a:ext cx="7701118" cy="648072"/>
          </a:xfrm>
        </p:spPr>
        <p:txBody>
          <a:bodyPr/>
          <a:lstStyle/>
          <a:p>
            <a:pPr marL="0" indent="0" algn="ctr" rtl="0">
              <a:buNone/>
            </a:pPr>
            <a:r>
              <a:rPr lang="es" b="1" i="0" u="none" baseline="0" dirty="0"/>
              <a:t>Identificar, evaluar y gestionar los riesgos </a:t>
            </a:r>
          </a:p>
          <a:p>
            <a:pPr marL="0" indent="0" algn="ctr" rtl="0">
              <a:buNone/>
            </a:pPr>
            <a:endParaRPr lang="es" b="1" dirty="0"/>
          </a:p>
        </p:txBody>
      </p:sp>
    </p:spTree>
    <p:extLst>
      <p:ext uri="{BB962C8B-B14F-4D97-AF65-F5344CB8AC3E}">
        <p14:creationId xmlns:p14="http://schemas.microsoft.com/office/powerpoint/2010/main" val="186361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BB19-3438-4B56-850F-D3E1AA83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936625"/>
          </a:xfrm>
        </p:spPr>
        <p:txBody>
          <a:bodyPr/>
          <a:lstStyle/>
          <a:p>
            <a:pPr algn="l" rtl="0"/>
            <a:r>
              <a:rPr lang="es" b="1" i="0" u="none" baseline="0"/>
              <a:t>1. Identificar los riesgos: empezar por entender dónde se encuentra en la cadena de suministro</a:t>
            </a:r>
            <a:endParaRPr lang="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72371-C7B5-4FD6-8E6C-CB5DCE5A79DD}"/>
              </a:ext>
            </a:extLst>
          </p:cNvPr>
          <p:cNvSpPr txBox="1"/>
          <p:nvPr/>
        </p:nvSpPr>
        <p:spPr>
          <a:xfrm>
            <a:off x="827591" y="6021288"/>
            <a:ext cx="378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2400" b="0" i="0" u="none" baseline="0" dirty="0">
                <a:solidFill>
                  <a:srgbClr val="FF0000"/>
                </a:solidFill>
              </a:rPr>
              <a:t>En la fase inicial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350C6-3ABE-42CA-8A65-0A4DC1E261F3}"/>
              </a:ext>
            </a:extLst>
          </p:cNvPr>
          <p:cNvSpPr txBox="1"/>
          <p:nvPr/>
        </p:nvSpPr>
        <p:spPr>
          <a:xfrm>
            <a:off x="5481833" y="6089202"/>
            <a:ext cx="27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2400" b="0" i="0" u="none" baseline="0" dirty="0">
                <a:solidFill>
                  <a:srgbClr val="FF0000"/>
                </a:solidFill>
              </a:rPr>
              <a:t>En la fase final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14DB17-FE92-4B7B-A583-CA654CD9DE97}"/>
              </a:ext>
            </a:extLst>
          </p:cNvPr>
          <p:cNvCxnSpPr>
            <a:cxnSpLocks/>
          </p:cNvCxnSpPr>
          <p:nvPr/>
        </p:nvCxnSpPr>
        <p:spPr bwMode="auto">
          <a:xfrm flipH="1">
            <a:off x="683433" y="4812457"/>
            <a:ext cx="135" cy="148925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792642-0120-4363-8041-CF2637FE211A}"/>
              </a:ext>
            </a:extLst>
          </p:cNvPr>
          <p:cNvCxnSpPr>
            <a:cxnSpLocks/>
          </p:cNvCxnSpPr>
          <p:nvPr/>
        </p:nvCxnSpPr>
        <p:spPr bwMode="auto">
          <a:xfrm>
            <a:off x="4788024" y="5034415"/>
            <a:ext cx="0" cy="131095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92EDB9-7DC0-49B6-AAB5-78E01255A4F7}"/>
              </a:ext>
            </a:extLst>
          </p:cNvPr>
          <p:cNvCxnSpPr>
            <a:cxnSpLocks/>
          </p:cNvCxnSpPr>
          <p:nvPr/>
        </p:nvCxnSpPr>
        <p:spPr bwMode="auto">
          <a:xfrm>
            <a:off x="5292080" y="5582124"/>
            <a:ext cx="0" cy="84167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B54963-1473-4650-A9D9-BB47DB049EA3}"/>
              </a:ext>
            </a:extLst>
          </p:cNvPr>
          <p:cNvCxnSpPr>
            <a:cxnSpLocks/>
          </p:cNvCxnSpPr>
          <p:nvPr/>
        </p:nvCxnSpPr>
        <p:spPr bwMode="auto">
          <a:xfrm>
            <a:off x="8442431" y="4911108"/>
            <a:ext cx="18001" cy="151269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477CB3-FD03-404D-AB25-D814AF4F28DF}"/>
              </a:ext>
            </a:extLst>
          </p:cNvPr>
          <p:cNvCxnSpPr>
            <a:cxnSpLocks/>
          </p:cNvCxnSpPr>
          <p:nvPr/>
        </p:nvCxnSpPr>
        <p:spPr bwMode="auto">
          <a:xfrm flipH="1">
            <a:off x="5292080" y="6423799"/>
            <a:ext cx="36004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BF0A6F-3A63-414D-8E4F-70690803E58D}"/>
              </a:ext>
            </a:extLst>
          </p:cNvPr>
          <p:cNvCxnSpPr>
            <a:cxnSpLocks/>
          </p:cNvCxnSpPr>
          <p:nvPr/>
        </p:nvCxnSpPr>
        <p:spPr bwMode="auto">
          <a:xfrm flipH="1">
            <a:off x="8028384" y="6423799"/>
            <a:ext cx="43204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6A7E13-E689-4B4A-8E89-BCD666E81547}"/>
              </a:ext>
            </a:extLst>
          </p:cNvPr>
          <p:cNvCxnSpPr>
            <a:cxnSpLocks/>
          </p:cNvCxnSpPr>
          <p:nvPr/>
        </p:nvCxnSpPr>
        <p:spPr bwMode="auto">
          <a:xfrm>
            <a:off x="3995936" y="6345367"/>
            <a:ext cx="760276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FC4275-3649-4319-8994-5EF8F39470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3433" y="6335556"/>
            <a:ext cx="783704" cy="981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A506A5-6EA8-4EB5-A512-29E3CB31CD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85386" y="3645024"/>
            <a:ext cx="7864014" cy="191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1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CFC3-DABE-42F6-A97B-7D4E5847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Si es una empresa de las fases iniciales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0391F-1D2E-4BA9-AB33-0AB73CDFB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" b="0" i="0" u="none" baseline="0" dirty="0"/>
              <a:t>Las siguientes acciones apoyarán la </a:t>
            </a:r>
            <a:r>
              <a:rPr lang="es-ES" b="0" i="0" u="none" baseline="0" dirty="0"/>
              <a:t>debida diligencia</a:t>
            </a:r>
            <a:r>
              <a:rPr lang="es" b="0" i="0" u="none" baseline="0" dirty="0"/>
              <a:t>:</a:t>
            </a:r>
          </a:p>
          <a:p>
            <a:pPr marL="0" indent="0" algn="l" rtl="0">
              <a:buNone/>
            </a:pPr>
            <a:endParaRPr lang="es" sz="1400" dirty="0"/>
          </a:p>
          <a:p>
            <a:pPr algn="l" rtl="0"/>
            <a:r>
              <a:rPr lang="es" b="0" i="0" u="none" baseline="0" dirty="0"/>
              <a:t>Definir la cadena de custodia. </a:t>
            </a:r>
          </a:p>
          <a:p>
            <a:pPr algn="l" rtl="0"/>
            <a:r>
              <a:rPr lang="es" b="0" i="0" u="none" baseline="0" dirty="0"/>
              <a:t>Comprender las circunstancias de la extracción, el comercio, la manipulación y la exportación de minerales.</a:t>
            </a:r>
          </a:p>
          <a:p>
            <a:pPr algn="l" rtl="0"/>
            <a:r>
              <a:rPr lang="es" b="0" i="0" u="none" baseline="0" dirty="0"/>
              <a:t>Identificar y evaluar el riesgo.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100217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E65C-3F0F-4D81-B6A5-7C12ECAF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/>
              <a:t>Si es una empresa de las fases finales</a:t>
            </a:r>
            <a:endParaRPr lang="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A421C-7402-4B76-B5CF-17B009798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" sz="1800" b="0" i="0" u="none" baseline="0" dirty="0"/>
              <a:t>Debe identificar las fundiciones y refinerías de su cadena de suministro (considere la posibilidad de utilizar el modelo </a:t>
            </a:r>
            <a:r>
              <a:rPr lang="es" sz="1800" b="0" i="0" u="none" baseline="0" dirty="0">
                <a:solidFill>
                  <a:srgbClr val="FF0000"/>
                </a:solidFill>
                <a:hlinkClick r:id="rId3"/>
              </a:rPr>
              <a:t>CMRT </a:t>
            </a:r>
            <a:r>
              <a:rPr lang="es" sz="1800" b="0" i="0" u="none" baseline="0" dirty="0">
                <a:hlinkClick r:id="rId3"/>
              </a:rPr>
              <a:t>de la RMI </a:t>
            </a:r>
            <a:r>
              <a:rPr lang="es" sz="1800" b="0" i="0" u="none" baseline="0" dirty="0"/>
              <a:t>para ayudarle en esta tarea).</a:t>
            </a:r>
          </a:p>
          <a:p>
            <a:pPr algn="l" rtl="0"/>
            <a:r>
              <a:rPr lang="es" sz="1800" b="0" i="0" u="none" baseline="0" dirty="0"/>
              <a:t>Evaluar los sistemas de </a:t>
            </a:r>
            <a:r>
              <a:rPr lang="es-ES" sz="1800" b="0" i="0" u="none" baseline="0" dirty="0"/>
              <a:t>debida diligencia</a:t>
            </a:r>
            <a:r>
              <a:rPr lang="es" sz="1800" b="0" i="0" u="none" baseline="0" dirty="0"/>
              <a:t> de las fundiciones y las refinerías en relación con la Guía de </a:t>
            </a:r>
            <a:r>
              <a:rPr lang="es-ES" sz="1800" b="0" i="0" u="none" baseline="0" dirty="0"/>
              <a:t>debida diligencia</a:t>
            </a:r>
            <a:r>
              <a:rPr lang="es" sz="1800" b="0" i="0" u="none" baseline="0" dirty="0"/>
              <a:t> de la OCDE.</a:t>
            </a:r>
          </a:p>
          <a:p>
            <a:pPr algn="l" rtl="0"/>
            <a:r>
              <a:rPr lang="es" sz="1800" b="0" i="0" u="none" baseline="0" dirty="0"/>
              <a:t>Si es una empresa pequeña, es posible que le resulte difícil identificar las fundiciones y refinerías. Colabore con otras empresas para trabajar en dicha identificación. </a:t>
            </a:r>
          </a:p>
          <a:p>
            <a:pPr algn="l" rtl="0"/>
            <a:r>
              <a:rPr lang="es" sz="1800" b="0" i="0" u="none" baseline="0" dirty="0"/>
              <a:t>Supervisar estrechamente los riesgos cuando se identifiquen. </a:t>
            </a:r>
          </a:p>
          <a:p>
            <a:pPr algn="l" rtl="0"/>
            <a:r>
              <a:rPr lang="es" sz="1800" b="0" i="0" u="none" baseline="0" dirty="0"/>
              <a:t>Evaluar periódicamente el riesgo.   </a:t>
            </a:r>
          </a:p>
          <a:p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0163323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089D38D8-318F-4F29-92D8-892052F0817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5533A17-3CB6-473C-B164-D20E18E282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9eed2f-27c4-4474-ba4f-3601f39e8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C739BA-65B1-4538-BD0D-9C0FE502757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0DB580-87E4-4B31-9E72-69DC15FE7AC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e9eed2f-27c4-4474-ba4f-3601f39e8add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1115</Words>
  <Application>Microsoft Office PowerPoint</Application>
  <PresentationFormat>On-screen Show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Verdana</vt:lpstr>
      <vt:lpstr>Default Design</vt:lpstr>
      <vt:lpstr>Paso 2 de  la Guía de debida diligencia de la OCDE para el abastecimiento responsable de minerales procedentes de zonas de conflicto y de alto riesgo  (Guía de la OCDE)</vt:lpstr>
      <vt:lpstr>Contenido</vt:lpstr>
      <vt:lpstr>Paso 2 de la Guía de debida diligencia de la OCDE: Identificar y evaluar los riesgos</vt:lpstr>
      <vt:lpstr>¿Qué son las CAHRAs? </vt:lpstr>
      <vt:lpstr>¿Pueden las empresas abastecerse en una CAHRA?</vt:lpstr>
      <vt:lpstr> ¿Qué pueden hacer las empresas para asegurarse de que el abastecimiento no conduzca a la financiación de grupos armados, delitos económicos graves (como el blanqueo de dinero, la evasión fiscal o la corrupción) y abusos de los derechos humanos? </vt:lpstr>
      <vt:lpstr>1. Identificar los riesgos: empezar por entender dónde se encuentra en la cadena de suministro</vt:lpstr>
      <vt:lpstr>Si es una empresa de las fases iniciales</vt:lpstr>
      <vt:lpstr>Si es una empresa de las fases finales</vt:lpstr>
      <vt:lpstr>¿Qué riesgos?</vt:lpstr>
      <vt:lpstr>Señales de alerta: qué son</vt:lpstr>
      <vt:lpstr>Señales de alerta: cómo gestionarlas</vt:lpstr>
      <vt:lpstr>Evaluación del riesgo: priorización de los riesgos </vt:lpstr>
      <vt:lpstr>Identificar y evaluar los riesgos: dónde buscar información</vt:lpstr>
      <vt:lpstr>RECORDATORIO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Rosanna Tufo</cp:lastModifiedBy>
  <cp:revision>168</cp:revision>
  <dcterms:created xsi:type="dcterms:W3CDTF">2011-10-28T10:25:18Z</dcterms:created>
  <dcterms:modified xsi:type="dcterms:W3CDTF">2019-10-17T14:59:22Z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