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entation.xml" ContentType="application/vnd.openxmlformats-officedocument.presentationml.presentation.main+xml"/>
  <Override PartName="/ppt/slides/slide16.xml" ContentType="application/vnd.openxmlformats-officedocument.presentationml.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3.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61" r:id="rId2"/>
    <p:sldId id="262" r:id="rId3"/>
    <p:sldId id="263" r:id="rId4"/>
    <p:sldId id="264" r:id="rId5"/>
    <p:sldId id="265" r:id="rId6"/>
    <p:sldId id="266" r:id="rId7"/>
    <p:sldId id="267" r:id="rId8"/>
    <p:sldId id="269" r:id="rId9"/>
    <p:sldId id="268" r:id="rId10"/>
    <p:sldId id="270" r:id="rId11"/>
    <p:sldId id="278" r:id="rId12"/>
    <p:sldId id="272" r:id="rId13"/>
    <p:sldId id="274" r:id="rId14"/>
    <p:sldId id="273" r:id="rId15"/>
    <p:sldId id="275" r:id="rId16"/>
    <p:sldId id="277" r:id="rId17"/>
  </p:sldIdLst>
  <p:sldSz cx="9144000" cy="6858000" type="screen4x3"/>
  <p:notesSz cx="6797675" cy="9926638"/>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anna Tufo" initials="RT" lastIdx="18" clrIdx="0">
    <p:extLst>
      <p:ext uri="{19B8F6BF-5375-455C-9EA6-DF929625EA0E}">
        <p15:presenceInfo xmlns:p15="http://schemas.microsoft.com/office/powerpoint/2012/main" userId="S-1-5-21-1851212837-2275913410-2067570511-1165" providerId="AD"/>
      </p:ext>
    </p:extLst>
  </p:cmAuthor>
  <p:cmAuthor id="2" name="MARECHAL Louis, DAF/INV" initials="MLD" lastIdx="8" clrIdx="1">
    <p:extLst>
      <p:ext uri="{19B8F6BF-5375-455C-9EA6-DF929625EA0E}">
        <p15:presenceInfo xmlns:p15="http://schemas.microsoft.com/office/powerpoint/2012/main" userId="S-1-5-21-2146598497-832928401-1254845835-80867" providerId="AD"/>
      </p:ext>
    </p:extLst>
  </p:cmAuthor>
  <p:cmAuthor id="3" name="Fabiana Di Lorenzo" initials="FDL" lastIdx="5" clrIdx="2">
    <p:extLst>
      <p:ext uri="{19B8F6BF-5375-455C-9EA6-DF929625EA0E}">
        <p15:presenceInfo xmlns:p15="http://schemas.microsoft.com/office/powerpoint/2012/main" userId="S::fabiana.dilorenzo@levinsources.com::24f43a39-c15a-4259-a1cf-735adc870d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494"/>
    <a:srgbClr val="FFD624"/>
    <a:srgbClr val="3166CF"/>
    <a:srgbClr val="3E6FD2"/>
    <a:srgbClr val="2D5EC1"/>
    <a:srgbClr val="BDDEFF"/>
    <a:srgbClr val="99CCFF"/>
    <a:srgbClr val="808080"/>
    <a:srgbClr val="009F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45" autoAdjust="0"/>
    <p:restoredTop sz="63080" autoAdjust="0"/>
  </p:normalViewPr>
  <p:slideViewPr>
    <p:cSldViewPr>
      <p:cViewPr varScale="1">
        <p:scale>
          <a:sx n="45" d="100"/>
          <a:sy n="45" d="100"/>
        </p:scale>
        <p:origin x="2112" y="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2850" y="-7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28" Type="http://schemas.openxmlformats.org/officeDocument/2006/relationships/customXml" Target="../customXml/item4.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en-GB"/>
          </a:p>
        </p:txBody>
      </p:sp>
    </p:spTree>
    <p:extLst>
      <p:ext uri="{BB962C8B-B14F-4D97-AF65-F5344CB8AC3E}">
        <p14:creationId xmlns:p14="http://schemas.microsoft.com/office/powerpoint/2010/main" val="1500096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en-GB"/>
          </a:p>
        </p:txBody>
      </p:sp>
    </p:spTree>
    <p:extLst>
      <p:ext uri="{BB962C8B-B14F-4D97-AF65-F5344CB8AC3E}">
        <p14:creationId xmlns:p14="http://schemas.microsoft.com/office/powerpoint/2010/main" val="8074065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pl" dirty="0"/>
          </a:p>
        </p:txBody>
      </p:sp>
      <p:sp>
        <p:nvSpPr>
          <p:cNvPr id="4" name="Slide Number Placeholder 3"/>
          <p:cNvSpPr>
            <a:spLocks noGrp="1"/>
          </p:cNvSpPr>
          <p:nvPr>
            <p:ph type="sldNum" sz="quarter" idx="5"/>
          </p:nvPr>
        </p:nvSpPr>
        <p:spPr/>
        <p:txBody>
          <a:bodyPr/>
          <a:lstStyle/>
          <a:p>
            <a:pPr algn="l" rtl="0">
              <a:defRPr/>
            </a:pPr>
            <a:fld id="{36441B25-C4D1-47DB-817D-B9C4FC5392FB}" type="slidenum">
              <a:rPr/>
              <a:pPr>
                <a:defRPr/>
              </a:pPr>
              <a:t>1</a:t>
            </a:fld>
            <a:endParaRPr lang="pl"/>
          </a:p>
        </p:txBody>
      </p:sp>
    </p:spTree>
    <p:extLst>
      <p:ext uri="{BB962C8B-B14F-4D97-AF65-F5344CB8AC3E}">
        <p14:creationId xmlns:p14="http://schemas.microsoft.com/office/powerpoint/2010/main" val="2798428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 dirty="0"/>
          </a:p>
        </p:txBody>
      </p:sp>
      <p:sp>
        <p:nvSpPr>
          <p:cNvPr id="4" name="Slide Number Placeholder 3"/>
          <p:cNvSpPr>
            <a:spLocks noGrp="1"/>
          </p:cNvSpPr>
          <p:nvPr>
            <p:ph type="sldNum" sz="quarter" idx="5"/>
          </p:nvPr>
        </p:nvSpPr>
        <p:spPr/>
        <p:txBody>
          <a:bodyPr/>
          <a:lstStyle/>
          <a:p>
            <a:pPr algn="l" rtl="0">
              <a:defRPr/>
            </a:pPr>
            <a:fld id="{36441B25-C4D1-47DB-817D-B9C4FC5392FB}" type="slidenum">
              <a:rPr/>
              <a:pPr>
                <a:defRPr/>
              </a:pPr>
              <a:t>10</a:t>
            </a:fld>
            <a:endParaRPr lang="pl"/>
          </a:p>
        </p:txBody>
      </p:sp>
    </p:spTree>
    <p:extLst>
      <p:ext uri="{BB962C8B-B14F-4D97-AF65-F5344CB8AC3E}">
        <p14:creationId xmlns:p14="http://schemas.microsoft.com/office/powerpoint/2010/main" val="2207608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 dirty="0"/>
          </a:p>
        </p:txBody>
      </p:sp>
      <p:sp>
        <p:nvSpPr>
          <p:cNvPr id="4" name="Slide Number Placeholder 3"/>
          <p:cNvSpPr>
            <a:spLocks noGrp="1"/>
          </p:cNvSpPr>
          <p:nvPr>
            <p:ph type="sldNum" sz="quarter" idx="5"/>
          </p:nvPr>
        </p:nvSpPr>
        <p:spPr/>
        <p:txBody>
          <a:bodyPr/>
          <a:lstStyle/>
          <a:p>
            <a:pPr algn="l" rtl="0">
              <a:defRPr/>
            </a:pPr>
            <a:fld id="{36441B25-C4D1-47DB-817D-B9C4FC5392FB}" type="slidenum">
              <a:rPr/>
              <a:pPr>
                <a:defRPr/>
              </a:pPr>
              <a:t>11</a:t>
            </a:fld>
            <a:endParaRPr lang="pl"/>
          </a:p>
        </p:txBody>
      </p:sp>
    </p:spTree>
    <p:extLst>
      <p:ext uri="{BB962C8B-B14F-4D97-AF65-F5344CB8AC3E}">
        <p14:creationId xmlns:p14="http://schemas.microsoft.com/office/powerpoint/2010/main" val="1861744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 dirty="0"/>
          </a:p>
        </p:txBody>
      </p:sp>
      <p:sp>
        <p:nvSpPr>
          <p:cNvPr id="4" name="Slide Number Placeholder 3"/>
          <p:cNvSpPr>
            <a:spLocks noGrp="1"/>
          </p:cNvSpPr>
          <p:nvPr>
            <p:ph type="sldNum" sz="quarter" idx="5"/>
          </p:nvPr>
        </p:nvSpPr>
        <p:spPr/>
        <p:txBody>
          <a:bodyPr/>
          <a:lstStyle/>
          <a:p>
            <a:pPr algn="l" rtl="0">
              <a:defRPr/>
            </a:pPr>
            <a:fld id="{36441B25-C4D1-47DB-817D-B9C4FC5392FB}" type="slidenum">
              <a:rPr/>
              <a:pPr>
                <a:defRPr/>
              </a:pPr>
              <a:t>12</a:t>
            </a:fld>
            <a:endParaRPr lang="pl"/>
          </a:p>
        </p:txBody>
      </p:sp>
    </p:spTree>
    <p:extLst>
      <p:ext uri="{BB962C8B-B14F-4D97-AF65-F5344CB8AC3E}">
        <p14:creationId xmlns:p14="http://schemas.microsoft.com/office/powerpoint/2010/main" val="1464193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 dirty="0"/>
          </a:p>
        </p:txBody>
      </p:sp>
      <p:sp>
        <p:nvSpPr>
          <p:cNvPr id="4" name="Slide Number Placeholder 3"/>
          <p:cNvSpPr>
            <a:spLocks noGrp="1"/>
          </p:cNvSpPr>
          <p:nvPr>
            <p:ph type="sldNum" sz="quarter" idx="5"/>
          </p:nvPr>
        </p:nvSpPr>
        <p:spPr/>
        <p:txBody>
          <a:bodyPr/>
          <a:lstStyle/>
          <a:p>
            <a:pPr algn="l" rtl="0">
              <a:defRPr/>
            </a:pPr>
            <a:fld id="{36441B25-C4D1-47DB-817D-B9C4FC5392FB}" type="slidenum">
              <a:rPr/>
              <a:pPr>
                <a:defRPr/>
              </a:pPr>
              <a:t>13</a:t>
            </a:fld>
            <a:endParaRPr lang="pl"/>
          </a:p>
        </p:txBody>
      </p:sp>
    </p:spTree>
    <p:extLst>
      <p:ext uri="{BB962C8B-B14F-4D97-AF65-F5344CB8AC3E}">
        <p14:creationId xmlns:p14="http://schemas.microsoft.com/office/powerpoint/2010/main" val="1963096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 dirty="0"/>
          </a:p>
        </p:txBody>
      </p:sp>
      <p:sp>
        <p:nvSpPr>
          <p:cNvPr id="4" name="Slide Number Placeholder 3"/>
          <p:cNvSpPr>
            <a:spLocks noGrp="1"/>
          </p:cNvSpPr>
          <p:nvPr>
            <p:ph type="sldNum" sz="quarter" idx="5"/>
          </p:nvPr>
        </p:nvSpPr>
        <p:spPr/>
        <p:txBody>
          <a:bodyPr/>
          <a:lstStyle/>
          <a:p>
            <a:pPr algn="l" rtl="0">
              <a:defRPr/>
            </a:pPr>
            <a:fld id="{36441B25-C4D1-47DB-817D-B9C4FC5392FB}" type="slidenum">
              <a:rPr/>
              <a:pPr>
                <a:defRPr/>
              </a:pPr>
              <a:t>14</a:t>
            </a:fld>
            <a:endParaRPr lang="pl"/>
          </a:p>
        </p:txBody>
      </p:sp>
    </p:spTree>
    <p:extLst>
      <p:ext uri="{BB962C8B-B14F-4D97-AF65-F5344CB8AC3E}">
        <p14:creationId xmlns:p14="http://schemas.microsoft.com/office/powerpoint/2010/main" val="2726286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pl"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5"/>
          </p:nvPr>
        </p:nvSpPr>
        <p:spPr/>
        <p:txBody>
          <a:bodyPr/>
          <a:lstStyle/>
          <a:p>
            <a:pPr algn="l" rtl="0">
              <a:defRPr/>
            </a:pPr>
            <a:fld id="{36441B25-C4D1-47DB-817D-B9C4FC5392FB}" type="slidenum">
              <a:rPr/>
              <a:pPr>
                <a:defRPr/>
              </a:pPr>
              <a:t>15</a:t>
            </a:fld>
            <a:endParaRPr lang="pl"/>
          </a:p>
        </p:txBody>
      </p:sp>
    </p:spTree>
    <p:extLst>
      <p:ext uri="{BB962C8B-B14F-4D97-AF65-F5344CB8AC3E}">
        <p14:creationId xmlns:p14="http://schemas.microsoft.com/office/powerpoint/2010/main" val="1745191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 dirty="0"/>
          </a:p>
        </p:txBody>
      </p:sp>
      <p:sp>
        <p:nvSpPr>
          <p:cNvPr id="4" name="Slide Number Placeholder 3"/>
          <p:cNvSpPr>
            <a:spLocks noGrp="1"/>
          </p:cNvSpPr>
          <p:nvPr>
            <p:ph type="sldNum" sz="quarter" idx="5"/>
          </p:nvPr>
        </p:nvSpPr>
        <p:spPr/>
        <p:txBody>
          <a:bodyPr/>
          <a:lstStyle/>
          <a:p>
            <a:pPr algn="l" rtl="0">
              <a:defRPr/>
            </a:pPr>
            <a:fld id="{36441B25-C4D1-47DB-817D-B9C4FC5392FB}" type="slidenum">
              <a:rPr/>
              <a:pPr>
                <a:defRPr/>
              </a:pPr>
              <a:t>16</a:t>
            </a:fld>
            <a:endParaRPr lang="pl"/>
          </a:p>
        </p:txBody>
      </p:sp>
    </p:spTree>
    <p:extLst>
      <p:ext uri="{BB962C8B-B14F-4D97-AF65-F5344CB8AC3E}">
        <p14:creationId xmlns:p14="http://schemas.microsoft.com/office/powerpoint/2010/main" val="3774931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 dirty="0"/>
          </a:p>
        </p:txBody>
      </p:sp>
      <p:sp>
        <p:nvSpPr>
          <p:cNvPr id="4" name="Slide Number Placeholder 3"/>
          <p:cNvSpPr>
            <a:spLocks noGrp="1"/>
          </p:cNvSpPr>
          <p:nvPr>
            <p:ph type="sldNum" sz="quarter" idx="5"/>
          </p:nvPr>
        </p:nvSpPr>
        <p:spPr/>
        <p:txBody>
          <a:bodyPr/>
          <a:lstStyle/>
          <a:p>
            <a:pPr algn="l" rtl="0">
              <a:defRPr/>
            </a:pPr>
            <a:fld id="{36441B25-C4D1-47DB-817D-B9C4FC5392FB}" type="slidenum">
              <a:rPr/>
              <a:pPr>
                <a:defRPr/>
              </a:pPr>
              <a:t>2</a:t>
            </a:fld>
            <a:endParaRPr lang="pl"/>
          </a:p>
        </p:txBody>
      </p:sp>
    </p:spTree>
    <p:extLst>
      <p:ext uri="{BB962C8B-B14F-4D97-AF65-F5344CB8AC3E}">
        <p14:creationId xmlns:p14="http://schemas.microsoft.com/office/powerpoint/2010/main" val="2850213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 dirty="0"/>
          </a:p>
        </p:txBody>
      </p:sp>
      <p:sp>
        <p:nvSpPr>
          <p:cNvPr id="4" name="Slide Number Placeholder 3"/>
          <p:cNvSpPr>
            <a:spLocks noGrp="1"/>
          </p:cNvSpPr>
          <p:nvPr>
            <p:ph type="sldNum" sz="quarter" idx="5"/>
          </p:nvPr>
        </p:nvSpPr>
        <p:spPr/>
        <p:txBody>
          <a:bodyPr/>
          <a:lstStyle/>
          <a:p>
            <a:pPr algn="l" rtl="0">
              <a:defRPr/>
            </a:pPr>
            <a:fld id="{36441B25-C4D1-47DB-817D-B9C4FC5392FB}" type="slidenum">
              <a:rPr/>
              <a:pPr>
                <a:defRPr/>
              </a:pPr>
              <a:t>3</a:t>
            </a:fld>
            <a:endParaRPr lang="pl"/>
          </a:p>
        </p:txBody>
      </p:sp>
    </p:spTree>
    <p:extLst>
      <p:ext uri="{BB962C8B-B14F-4D97-AF65-F5344CB8AC3E}">
        <p14:creationId xmlns:p14="http://schemas.microsoft.com/office/powerpoint/2010/main" val="1635108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 dirty="0"/>
          </a:p>
        </p:txBody>
      </p:sp>
      <p:sp>
        <p:nvSpPr>
          <p:cNvPr id="4" name="Slide Number Placeholder 3"/>
          <p:cNvSpPr>
            <a:spLocks noGrp="1"/>
          </p:cNvSpPr>
          <p:nvPr>
            <p:ph type="sldNum" sz="quarter" idx="5"/>
          </p:nvPr>
        </p:nvSpPr>
        <p:spPr/>
        <p:txBody>
          <a:bodyPr/>
          <a:lstStyle/>
          <a:p>
            <a:pPr algn="l" rtl="0">
              <a:defRPr/>
            </a:pPr>
            <a:fld id="{36441B25-C4D1-47DB-817D-B9C4FC5392FB}" type="slidenum">
              <a:rPr/>
              <a:pPr>
                <a:defRPr/>
              </a:pPr>
              <a:t>4</a:t>
            </a:fld>
            <a:endParaRPr lang="pl"/>
          </a:p>
        </p:txBody>
      </p:sp>
    </p:spTree>
    <p:extLst>
      <p:ext uri="{BB962C8B-B14F-4D97-AF65-F5344CB8AC3E}">
        <p14:creationId xmlns:p14="http://schemas.microsoft.com/office/powerpoint/2010/main" val="3769139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 dirty="0"/>
          </a:p>
        </p:txBody>
      </p:sp>
      <p:sp>
        <p:nvSpPr>
          <p:cNvPr id="4" name="Slide Number Placeholder 3"/>
          <p:cNvSpPr>
            <a:spLocks noGrp="1"/>
          </p:cNvSpPr>
          <p:nvPr>
            <p:ph type="sldNum" sz="quarter" idx="5"/>
          </p:nvPr>
        </p:nvSpPr>
        <p:spPr/>
        <p:txBody>
          <a:bodyPr/>
          <a:lstStyle/>
          <a:p>
            <a:pPr algn="l" rtl="0">
              <a:defRPr/>
            </a:pPr>
            <a:fld id="{36441B25-C4D1-47DB-817D-B9C4FC5392FB}" type="slidenum">
              <a:rPr/>
              <a:pPr>
                <a:defRPr/>
              </a:pPr>
              <a:t>5</a:t>
            </a:fld>
            <a:endParaRPr lang="pl"/>
          </a:p>
        </p:txBody>
      </p:sp>
    </p:spTree>
    <p:extLst>
      <p:ext uri="{BB962C8B-B14F-4D97-AF65-F5344CB8AC3E}">
        <p14:creationId xmlns:p14="http://schemas.microsoft.com/office/powerpoint/2010/main" val="3631999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 dirty="0"/>
          </a:p>
        </p:txBody>
      </p:sp>
      <p:sp>
        <p:nvSpPr>
          <p:cNvPr id="4" name="Slide Number Placeholder 3"/>
          <p:cNvSpPr>
            <a:spLocks noGrp="1"/>
          </p:cNvSpPr>
          <p:nvPr>
            <p:ph type="sldNum" sz="quarter" idx="5"/>
          </p:nvPr>
        </p:nvSpPr>
        <p:spPr/>
        <p:txBody>
          <a:bodyPr/>
          <a:lstStyle/>
          <a:p>
            <a:pPr algn="l" rtl="0">
              <a:defRPr/>
            </a:pPr>
            <a:fld id="{36441B25-C4D1-47DB-817D-B9C4FC5392FB}" type="slidenum">
              <a:rPr/>
              <a:pPr>
                <a:defRPr/>
              </a:pPr>
              <a:t>6</a:t>
            </a:fld>
            <a:endParaRPr lang="pl"/>
          </a:p>
        </p:txBody>
      </p:sp>
    </p:spTree>
    <p:extLst>
      <p:ext uri="{BB962C8B-B14F-4D97-AF65-F5344CB8AC3E}">
        <p14:creationId xmlns:p14="http://schemas.microsoft.com/office/powerpoint/2010/main" val="1892455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 dirty="0"/>
          </a:p>
        </p:txBody>
      </p:sp>
      <p:sp>
        <p:nvSpPr>
          <p:cNvPr id="4" name="Slide Number Placeholder 3"/>
          <p:cNvSpPr>
            <a:spLocks noGrp="1"/>
          </p:cNvSpPr>
          <p:nvPr>
            <p:ph type="sldNum" sz="quarter" idx="5"/>
          </p:nvPr>
        </p:nvSpPr>
        <p:spPr/>
        <p:txBody>
          <a:bodyPr/>
          <a:lstStyle/>
          <a:p>
            <a:pPr algn="l" rtl="0">
              <a:defRPr/>
            </a:pPr>
            <a:fld id="{36441B25-C4D1-47DB-817D-B9C4FC5392FB}" type="slidenum">
              <a:rPr/>
              <a:pPr>
                <a:defRPr/>
              </a:pPr>
              <a:t>7</a:t>
            </a:fld>
            <a:endParaRPr lang="pl"/>
          </a:p>
        </p:txBody>
      </p:sp>
    </p:spTree>
    <p:extLst>
      <p:ext uri="{BB962C8B-B14F-4D97-AF65-F5344CB8AC3E}">
        <p14:creationId xmlns:p14="http://schemas.microsoft.com/office/powerpoint/2010/main" val="600003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 dirty="0"/>
          </a:p>
        </p:txBody>
      </p:sp>
      <p:sp>
        <p:nvSpPr>
          <p:cNvPr id="4" name="Slide Number Placeholder 3"/>
          <p:cNvSpPr>
            <a:spLocks noGrp="1"/>
          </p:cNvSpPr>
          <p:nvPr>
            <p:ph type="sldNum" sz="quarter" idx="5"/>
          </p:nvPr>
        </p:nvSpPr>
        <p:spPr/>
        <p:txBody>
          <a:bodyPr/>
          <a:lstStyle/>
          <a:p>
            <a:pPr algn="l" rtl="0">
              <a:defRPr/>
            </a:pPr>
            <a:fld id="{36441B25-C4D1-47DB-817D-B9C4FC5392FB}" type="slidenum">
              <a:rPr/>
              <a:pPr>
                <a:defRPr/>
              </a:pPr>
              <a:t>8</a:t>
            </a:fld>
            <a:endParaRPr lang="pl"/>
          </a:p>
        </p:txBody>
      </p:sp>
    </p:spTree>
    <p:extLst>
      <p:ext uri="{BB962C8B-B14F-4D97-AF65-F5344CB8AC3E}">
        <p14:creationId xmlns:p14="http://schemas.microsoft.com/office/powerpoint/2010/main" val="189876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 dirty="0"/>
          </a:p>
        </p:txBody>
      </p:sp>
      <p:sp>
        <p:nvSpPr>
          <p:cNvPr id="4" name="Slide Number Placeholder 3"/>
          <p:cNvSpPr>
            <a:spLocks noGrp="1"/>
          </p:cNvSpPr>
          <p:nvPr>
            <p:ph type="sldNum" sz="quarter" idx="5"/>
          </p:nvPr>
        </p:nvSpPr>
        <p:spPr/>
        <p:txBody>
          <a:bodyPr/>
          <a:lstStyle/>
          <a:p>
            <a:pPr algn="l" rtl="0">
              <a:defRPr/>
            </a:pPr>
            <a:fld id="{36441B25-C4D1-47DB-817D-B9C4FC5392FB}" type="slidenum">
              <a:rPr/>
              <a:pPr>
                <a:defRPr/>
              </a:pPr>
              <a:t>9</a:t>
            </a:fld>
            <a:endParaRPr lang="pl"/>
          </a:p>
        </p:txBody>
      </p:sp>
    </p:spTree>
    <p:extLst>
      <p:ext uri="{BB962C8B-B14F-4D97-AF65-F5344CB8AC3E}">
        <p14:creationId xmlns:p14="http://schemas.microsoft.com/office/powerpoint/2010/main" val="37137460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a:solidFill>
                <a:schemeClr val="lt1"/>
              </a:solidFill>
              <a:latin typeface="+mn-lt"/>
            </a:endParaRPr>
          </a:p>
        </p:txBody>
      </p:sp>
      <p:sp>
        <p:nvSpPr>
          <p:cNvPr id="6" name="Rectangle 5"/>
          <p:cNvSpPr/>
          <p:nvPr userDrawn="1"/>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2" name="Title 1"/>
          <p:cNvSpPr>
            <a:spLocks noGrp="1"/>
          </p:cNvSpPr>
          <p:nvPr>
            <p:ph type="title" hasCustomPrompt="1"/>
          </p:nvPr>
        </p:nvSpPr>
        <p:spPr>
          <a:xfrm>
            <a:off x="4139952" y="1641600"/>
            <a:ext cx="4536504" cy="2088232"/>
          </a:xfrm>
        </p:spPr>
        <p:txBody>
          <a:bodyPr/>
          <a:lstStyle>
            <a:lvl1pPr indent="0">
              <a:defRPr sz="4800">
                <a:solidFill>
                  <a:srgbClr val="FFD624"/>
                </a:solidFill>
              </a:defRPr>
            </a:lvl1pPr>
          </a:lstStyle>
          <a:p>
            <a:r>
              <a:rPr lang="en-GB" dirty="0"/>
              <a:t>Title</a:t>
            </a:r>
          </a:p>
        </p:txBody>
      </p:sp>
      <p:sp>
        <p:nvSpPr>
          <p:cNvPr id="3" name="Content Placeholder 2"/>
          <p:cNvSpPr>
            <a:spLocks noGrp="1"/>
          </p:cNvSpPr>
          <p:nvPr>
            <p:ph idx="1" hasCustomPrompt="1"/>
          </p:nvPr>
        </p:nvSpPr>
        <p:spPr>
          <a:xfrm>
            <a:off x="467544" y="3933056"/>
            <a:ext cx="3744416" cy="1872208"/>
          </a:xfrm>
        </p:spPr>
        <p:txBody>
          <a:bodyPr/>
          <a:lstStyle>
            <a:lvl1pPr indent="0">
              <a:buNone/>
              <a:defRPr sz="3000" b="1" i="0">
                <a:solidFill>
                  <a:schemeClr val="bg1"/>
                </a:solidFill>
              </a:defRPr>
            </a:lvl1pPr>
            <a:lvl3pPr marL="228600" indent="-228600" algn="l">
              <a:defRPr sz="3000" b="1">
                <a:solidFill>
                  <a:schemeClr val="bg1"/>
                </a:solidFill>
              </a:defRPr>
            </a:lvl3pPr>
          </a:lstStyle>
          <a:p>
            <a:pPr lvl="0"/>
            <a:r>
              <a:rPr lang="en-US" dirty="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dirty="0"/>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endParaRPr lang="en-GB" dirty="0"/>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fld id="{2BB59E6E-B967-488E-B209-8B7FA0D7AF99}" type="slidenum">
              <a:rPr lang="en-GB"/>
              <a:pPr>
                <a:defRPr/>
              </a:pPr>
              <a:t>‹#›</a:t>
            </a:fld>
            <a:endParaRPr lang="en-GB" dirty="0"/>
          </a:p>
        </p:txBody>
      </p:sp>
      <p:pic>
        <p:nvPicPr>
          <p:cNvPr id="10" name="Picture 9">
            <a:extLst>
              <a:ext uri="{FF2B5EF4-FFF2-40B4-BE49-F238E27FC236}">
                <a16:creationId xmlns:a16="http://schemas.microsoft.com/office/drawing/2014/main" id="{F18E5C15-C218-4A3A-B71B-BA88C63BD7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09600" y="309600"/>
            <a:ext cx="1583550" cy="11016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DE98375-5C84-4176-84A5-B6A3E0825F02}"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77C7773-6390-40B5-8F3A-46FD9E5B7090}"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Rectangle 5"/>
          <p:cNvSpPr/>
          <p:nvPr userDrawn="1"/>
        </p:nvSpPr>
        <p:spPr>
          <a:xfrm>
            <a:off x="4262438" y="6669360"/>
            <a:ext cx="596900" cy="198438"/>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p>
        </p:txBody>
      </p:sp>
      <p:sp>
        <p:nvSpPr>
          <p:cNvPr id="2" name="Title 1"/>
          <p:cNvSpPr>
            <a:spLocks noGrp="1"/>
          </p:cNvSpPr>
          <p:nvPr>
            <p:ph type="title"/>
          </p:nvPr>
        </p:nvSpPr>
        <p:spPr>
          <a:xfrm>
            <a:off x="468313" y="1556271"/>
            <a:ext cx="8229600" cy="936625"/>
          </a:xfrm>
        </p:spPr>
        <p:txBody>
          <a:bodyPr/>
          <a:lstStyle/>
          <a:p>
            <a:r>
              <a:rPr lang="en-US" dirty="0"/>
              <a:t>Click to edit Master title style</a:t>
            </a:r>
            <a:endParaRPr lang="en-GB" dirty="0"/>
          </a:p>
        </p:txBody>
      </p:sp>
      <p:sp>
        <p:nvSpPr>
          <p:cNvPr id="7" name="Rectangle 4"/>
          <p:cNvSpPr>
            <a:spLocks noGrp="1" noChangeArrowheads="1"/>
          </p:cNvSpPr>
          <p:nvPr>
            <p:ph type="dt" sz="half" idx="10"/>
          </p:nvPr>
        </p:nvSpPr>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xfrm>
            <a:off x="3124200" y="6237288"/>
            <a:ext cx="2895600" cy="484187"/>
          </a:xfrm>
        </p:spPr>
        <p:txBody>
          <a:bodyPr/>
          <a:lstStyle>
            <a:lvl1pPr>
              <a:defRPr/>
            </a:lvl1pPr>
          </a:lstStyle>
          <a:p>
            <a:pPr>
              <a:defRPr/>
            </a:pPr>
            <a:endParaRPr lang="en-GB"/>
          </a:p>
        </p:txBody>
      </p:sp>
      <p:sp>
        <p:nvSpPr>
          <p:cNvPr id="9" name="Rectangle 6"/>
          <p:cNvSpPr>
            <a:spLocks noGrp="1" noChangeArrowheads="1"/>
          </p:cNvSpPr>
          <p:nvPr>
            <p:ph type="sldNum" sz="quarter" idx="12"/>
          </p:nvPr>
        </p:nvSpPr>
        <p:spPr/>
        <p:txBody>
          <a:bodyPr/>
          <a:lstStyle>
            <a:lvl1pPr>
              <a:defRPr/>
            </a:lvl1pPr>
          </a:lstStyle>
          <a:p>
            <a:pPr>
              <a:defRPr/>
            </a:pPr>
            <a:fld id="{46861DAA-5BBC-4812-876F-0D7C7B9EA75C}" type="slidenum">
              <a:rPr lang="en-GB"/>
              <a:pPr>
                <a:defRPr/>
              </a:pPr>
              <a:t>‹#›</a:t>
            </a:fld>
            <a:endParaRPr lang="en-GB"/>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a:t>Click to edit Master text styles</a:t>
            </a:r>
          </a:p>
          <a:p>
            <a:pPr lvl="1"/>
            <a:r>
              <a:rPr lang="en-US" dirty="0"/>
              <a:t>Second level</a:t>
            </a:r>
          </a:p>
          <a:p>
            <a:pPr lvl="2"/>
            <a:r>
              <a:rPr lang="en-US" dirty="0"/>
              <a:t>Third level</a:t>
            </a:r>
          </a:p>
        </p:txBody>
      </p:sp>
      <p:sp>
        <p:nvSpPr>
          <p:cNvPr id="12" name="Rectangle 11">
            <a:extLst>
              <a:ext uri="{FF2B5EF4-FFF2-40B4-BE49-F238E27FC236}">
                <a16:creationId xmlns:a16="http://schemas.microsoft.com/office/drawing/2014/main" id="{1D51AC18-EABD-429C-97BB-9D196EA53BFB}"/>
              </a:ext>
            </a:extLst>
          </p:cNvPr>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13" name="Picture 12">
            <a:extLst>
              <a:ext uri="{FF2B5EF4-FFF2-40B4-BE49-F238E27FC236}">
                <a16:creationId xmlns:a16="http://schemas.microsoft.com/office/drawing/2014/main" id="{B3C2C842-8816-43E0-87E0-C9E2492FCA0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78000" y="295200"/>
            <a:ext cx="1415751" cy="990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5E88F9B-71EE-4D5C-B44E-012EF44E925A}"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96CDD1B-50E0-44E8-82B7-F85F69F6D40C}"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0E8177A-0CE3-43B6-B11B-ED2E8AEAD8D3}"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88800BF-55FD-4017-8F82-94A8DE4F5750}"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4747253-C9BC-4251-8AE3-8910CE9253F2}"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a:t>Et </a:t>
            </a:r>
            <a:r>
              <a:rPr lang="fr-BE" dirty="0" err="1"/>
              <a:t>dolor</a:t>
            </a:r>
            <a:r>
              <a:rPr lang="fr-BE" dirty="0"/>
              <a:t> </a:t>
            </a:r>
            <a:r>
              <a:rPr lang="fr-BE" dirty="0" err="1"/>
              <a:t>fragum</a:t>
            </a:r>
            <a:endParaRPr lang="en-GB" dirty="0"/>
          </a:p>
          <a:p>
            <a:pPr lvl="1"/>
            <a:r>
              <a:rPr lang="en-GB" dirty="0"/>
              <a:t>Et </a:t>
            </a:r>
            <a:r>
              <a:rPr lang="en-GB" dirty="0" err="1"/>
              <a:t>dolor</a:t>
            </a:r>
            <a:r>
              <a:rPr lang="en-GB" dirty="0"/>
              <a:t> </a:t>
            </a:r>
            <a:r>
              <a:rPr lang="en-GB" dirty="0" err="1"/>
              <a:t>fragum</a:t>
            </a:r>
            <a:endParaRPr lang="en-GB" dirty="0"/>
          </a:p>
          <a:p>
            <a:pPr lvl="2"/>
            <a:r>
              <a:rPr lang="en-GB" dirty="0"/>
              <a:t>- Et </a:t>
            </a:r>
            <a:r>
              <a:rPr lang="en-GB" dirty="0" err="1"/>
              <a:t>dolor</a:t>
            </a:r>
            <a:r>
              <a:rPr lang="en-GB" dirty="0"/>
              <a:t> </a:t>
            </a:r>
            <a:r>
              <a:rPr lang="en-GB" dirty="0" err="1"/>
              <a:t>fragum</a:t>
            </a:r>
            <a:endParaRPr lang="en-GB"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9C8D21B7-B314-438C-91E9-7FF9087DC078}"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mneguidelines.oecd.org/oecd-portal-for-supply-chain-risk-information.htm" TargetMode="External"/><Relationship Id="rId3" Type="http://schemas.openxmlformats.org/officeDocument/2006/relationships/hyperlink" Target="http://www.responsiblemineralsinitiative.org/" TargetMode="External"/><Relationship Id="rId7" Type="http://schemas.openxmlformats.org/officeDocument/2006/relationships/hyperlink" Target="https://eur-lex.europa.eu/legal-content/EN/TXT/?uri=CELEX%3A32018H1149"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responsiblemineralsinitiative.org/emerging-risks/country-risk-assessment-tool/" TargetMode="External"/><Relationship Id="rId5" Type="http://schemas.openxmlformats.org/officeDocument/2006/relationships/hyperlink" Target="https://www.tanb.org/index" TargetMode="External"/><Relationship Id="rId4" Type="http://schemas.openxmlformats.org/officeDocument/2006/relationships/hyperlink" Target="https://europeanpartnership-responsibleminerals.eu/"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responsiblemineralsinitiative.org/conflict-minerals-reporting-templat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9952" y="2348880"/>
            <a:ext cx="5004048" cy="2088232"/>
          </a:xfrm>
        </p:spPr>
        <p:txBody>
          <a:bodyPr/>
          <a:lstStyle/>
          <a:p>
            <a:pPr algn="l" rtl="0"/>
            <a:r>
              <a:rPr lang="pl" sz="2200" b="1" i="0" u="none" baseline="0" dirty="0"/>
              <a:t>Etap 2 </a:t>
            </a:r>
            <a:br>
              <a:rPr lang="pl" sz="2200" dirty="0"/>
            </a:br>
            <a:r>
              <a:rPr lang="pl" sz="2200" b="1" i="0" u="none" baseline="0" dirty="0"/>
              <a:t>Wytycznych OECD dotyczących należytej staranności w zakresie odpowiedzialnych łańcuchów dostaw minerałów z obszarów dotkniętych konfliktami i obszarów wysokiego ryzyka </a:t>
            </a:r>
            <a:br>
              <a:rPr lang="pl" sz="2200" dirty="0"/>
            </a:br>
            <a:r>
              <a:rPr lang="pl" sz="2200" b="1" i="0" u="none" baseline="0" dirty="0"/>
              <a:t>(wytyczne OECD)</a:t>
            </a:r>
            <a:endParaRPr lang="pl" sz="2200" dirty="0"/>
          </a:p>
        </p:txBody>
      </p:sp>
      <p:sp>
        <p:nvSpPr>
          <p:cNvPr id="3" name="Content Placeholder 2"/>
          <p:cNvSpPr>
            <a:spLocks noGrp="1"/>
          </p:cNvSpPr>
          <p:nvPr>
            <p:ph idx="1"/>
          </p:nvPr>
        </p:nvSpPr>
        <p:spPr>
          <a:xfrm>
            <a:off x="395536" y="4293096"/>
            <a:ext cx="3960440" cy="1872208"/>
          </a:xfrm>
        </p:spPr>
        <p:txBody>
          <a:bodyPr/>
          <a:lstStyle/>
          <a:p>
            <a:pPr algn="l" rtl="0"/>
            <a:r>
              <a:rPr lang="pl" sz="2800" b="1" i="0" u="none" baseline="0" dirty="0"/>
              <a:t>Identyfikowanie i ocena ryzyka w łańcuchu dostaw</a:t>
            </a:r>
          </a:p>
          <a:p>
            <a:endParaRPr lang="pl"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7FEDC-BCA0-4739-A7BF-CD269B7BDBFF}"/>
              </a:ext>
            </a:extLst>
          </p:cNvPr>
          <p:cNvSpPr>
            <a:spLocks noGrp="1"/>
          </p:cNvSpPr>
          <p:nvPr>
            <p:ph type="title"/>
          </p:nvPr>
        </p:nvSpPr>
        <p:spPr>
          <a:xfrm>
            <a:off x="468313" y="1340768"/>
            <a:ext cx="8229600" cy="936625"/>
          </a:xfrm>
        </p:spPr>
        <p:txBody>
          <a:bodyPr/>
          <a:lstStyle/>
          <a:p>
            <a:pPr algn="l" rtl="0"/>
            <a:r>
              <a:rPr lang="pl" b="1" i="0" u="none" baseline="0"/>
              <a:t>Jakie zagrożenia?</a:t>
            </a:r>
          </a:p>
        </p:txBody>
      </p:sp>
      <p:sp>
        <p:nvSpPr>
          <p:cNvPr id="3" name="Content Placeholder 2">
            <a:extLst>
              <a:ext uri="{FF2B5EF4-FFF2-40B4-BE49-F238E27FC236}">
                <a16:creationId xmlns:a16="http://schemas.microsoft.com/office/drawing/2014/main" id="{3B324733-DE7E-475E-824E-120E322DBE04}"/>
              </a:ext>
            </a:extLst>
          </p:cNvPr>
          <p:cNvSpPr>
            <a:spLocks noGrp="1"/>
          </p:cNvSpPr>
          <p:nvPr>
            <p:ph idx="1"/>
          </p:nvPr>
        </p:nvSpPr>
        <p:spPr>
          <a:xfrm>
            <a:off x="457200" y="2171476"/>
            <a:ext cx="8363272" cy="3633788"/>
          </a:xfrm>
        </p:spPr>
        <p:txBody>
          <a:bodyPr/>
          <a:lstStyle/>
          <a:p>
            <a:pPr marL="0" indent="0" algn="l" rtl="0">
              <a:buNone/>
            </a:pPr>
            <a:r>
              <a:rPr lang="pl" sz="1000" b="1" i="0" u="none" baseline="0" dirty="0"/>
              <a:t>Poważne nadużycia związane z wydobyciem, transportem i  handlem odnośnie minerałów</a:t>
            </a:r>
          </a:p>
          <a:p>
            <a:pPr algn="l" rtl="0"/>
            <a:r>
              <a:rPr lang="pl" sz="1000" b="0" i="0" u="none" baseline="0" dirty="0"/>
              <a:t>Wszelkie formy tortur, okrucieństwa, nieludzkiego oraz upokarzającego traktowania.</a:t>
            </a:r>
          </a:p>
          <a:p>
            <a:pPr algn="l" rtl="0"/>
            <a:r>
              <a:rPr lang="pl" sz="1000" b="0" i="0" u="none" baseline="0" dirty="0"/>
              <a:t>Wszelkie formy pracy przymusowej lub obowiązkowej.</a:t>
            </a:r>
            <a:endParaRPr lang="pl" sz="1000" dirty="0"/>
          </a:p>
          <a:p>
            <a:pPr algn="l" rtl="0"/>
            <a:r>
              <a:rPr lang="pl" sz="1000" b="0" i="0" u="none" baseline="0" dirty="0"/>
              <a:t>Najgorsze formy przymusowej pracy dzieci.</a:t>
            </a:r>
            <a:endParaRPr lang="pl" sz="1000" dirty="0"/>
          </a:p>
          <a:p>
            <a:pPr algn="l" rtl="0"/>
            <a:r>
              <a:rPr lang="pl" sz="1000" b="0" i="0" u="none" baseline="0" dirty="0"/>
              <a:t>Inne poważne zagrożenia i nadużycia związane z prawami człowieka, na przykład rozpowszechniona przemoc na tle seksualnym.</a:t>
            </a:r>
          </a:p>
          <a:p>
            <a:pPr algn="l" rtl="0"/>
            <a:r>
              <a:rPr lang="pl" sz="1000" b="0" i="0" u="none" baseline="0" dirty="0"/>
              <a:t>Zbrodnie wojenne lub inne poważne pogwałcenia międzynarodowego prawa humanitarnego; zbrodnie przeciwko ludzkości lub ludobójstwo.</a:t>
            </a:r>
          </a:p>
          <a:p>
            <a:pPr marL="0" indent="0" algn="l" rtl="0">
              <a:buNone/>
            </a:pPr>
            <a:endParaRPr lang="pl" sz="1000" dirty="0"/>
          </a:p>
          <a:p>
            <a:pPr marL="0" indent="0" algn="l" rtl="0">
              <a:buNone/>
            </a:pPr>
            <a:r>
              <a:rPr lang="pl" sz="1000" b="1" i="0" u="none" baseline="0" dirty="0"/>
              <a:t>Bezpośrednie lub pośrednie wspieranie niepaństwowych grup zbrojnych lub prywatnych/publicznych służb bezpieczeństwa</a:t>
            </a:r>
          </a:p>
          <a:p>
            <a:pPr algn="l" rtl="0"/>
            <a:r>
              <a:rPr lang="pl" sz="1000" b="0" i="0" u="none" baseline="0" dirty="0"/>
              <a:t>Niepaństwowe grupy zbrojone bądź publiczne albo prywatne służby bezpieczeństwa, które nielegalnie nadzorują kopalnie albo w inny sposób kontrolują szlaki transportowe, miejsca handlu minerałami oraz podmioty wyższego szczebla w łańcuchu dostaw.</a:t>
            </a:r>
          </a:p>
          <a:p>
            <a:pPr algn="l" rtl="0"/>
            <a:r>
              <a:rPr lang="pl" sz="1000" b="0" i="0" u="none" baseline="0" dirty="0"/>
              <a:t>Niepaństwowe grupy zbrojone albo publicznie lub prywatne służby bezpieczeństwa, stosujące nielegalne opodatkowanie lub wymuszające pieniądze bądź minerały w miejscach dostępu do kopalni, wzdłuż szlaków transportowych albo w miejscach handlu minerałami.</a:t>
            </a:r>
          </a:p>
          <a:p>
            <a:pPr algn="l" rtl="0"/>
            <a:r>
              <a:rPr lang="pl" sz="1000" b="0" i="0" u="none" baseline="0" dirty="0"/>
              <a:t>Niepaństwowe grupy zbrojone albo publiczne bądź prywatne służby bezpieczeństwa nakładające nielegalne podatki albo wywierające bezprawne naciski na pośredników, firmy eksportowe lub podmioty handlujące wewnętrznie.</a:t>
            </a:r>
          </a:p>
          <a:p>
            <a:pPr marL="0" indent="0" algn="l" rtl="0">
              <a:buNone/>
            </a:pPr>
            <a:r>
              <a:rPr lang="pl" sz="1000" b="0" i="0" u="none" baseline="0" dirty="0"/>
              <a:t> </a:t>
            </a:r>
          </a:p>
          <a:p>
            <a:pPr marL="0" indent="0" algn="l" rtl="0">
              <a:buNone/>
            </a:pPr>
            <a:r>
              <a:rPr lang="pl" sz="1000" b="1" i="0" u="none" baseline="0" dirty="0"/>
              <a:t>Łapownictwo, oszustwo, pranie brudnych pieniędzy, finansowanie terroryzmu </a:t>
            </a:r>
          </a:p>
          <a:p>
            <a:pPr algn="l" rtl="0"/>
            <a:r>
              <a:rPr lang="pl" sz="1000" b="0" i="0" u="none" baseline="0" dirty="0"/>
              <a:t>Łapownictwo i podawanie fałszywych informacji na temat źródła pochodzenia minerałów oraz prania brudnych pieniędzy.</a:t>
            </a:r>
          </a:p>
          <a:p>
            <a:pPr algn="l" rtl="0"/>
            <a:r>
              <a:rPr lang="pl" sz="1000" b="0" i="0" u="none" baseline="0" dirty="0"/>
              <a:t>Niewywiązywanie się z obowiązku uiszczania podatków, opłat i należności licencyjnych.</a:t>
            </a:r>
          </a:p>
          <a:p>
            <a:pPr algn="l" rtl="0"/>
            <a:r>
              <a:rPr lang="pl" sz="1000" b="0" i="0" u="none" baseline="0" dirty="0"/>
              <a:t>Finansowanie grup terrorystycznych.</a:t>
            </a:r>
          </a:p>
          <a:p>
            <a:pPr algn="l" rtl="0"/>
            <a:r>
              <a:rPr lang="pl" sz="1000" b="0" i="0" u="none" baseline="0" dirty="0"/>
              <a:t>Definicje takich nadużyć podano w międzynarodowych standardach wskazanych w wytycznych OECD DDG.</a:t>
            </a:r>
            <a:endParaRPr lang="pl" sz="1000" dirty="0"/>
          </a:p>
        </p:txBody>
      </p:sp>
    </p:spTree>
    <p:extLst>
      <p:ext uri="{BB962C8B-B14F-4D97-AF65-F5344CB8AC3E}">
        <p14:creationId xmlns:p14="http://schemas.microsoft.com/office/powerpoint/2010/main" val="211467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E4976-E2E3-47F3-A7BA-2BDB2AE4EE58}"/>
              </a:ext>
            </a:extLst>
          </p:cNvPr>
          <p:cNvSpPr>
            <a:spLocks noGrp="1"/>
          </p:cNvSpPr>
          <p:nvPr>
            <p:ph type="title"/>
          </p:nvPr>
        </p:nvSpPr>
        <p:spPr/>
        <p:txBody>
          <a:bodyPr/>
          <a:lstStyle/>
          <a:p>
            <a:pPr algn="l" rtl="0"/>
            <a:r>
              <a:rPr lang="pl" b="1" i="0" u="none" baseline="0"/>
              <a:t>Czerwone flagi: czym są</a:t>
            </a:r>
            <a:endParaRPr lang="pl" dirty="0"/>
          </a:p>
        </p:txBody>
      </p:sp>
      <p:sp>
        <p:nvSpPr>
          <p:cNvPr id="3" name="Content Placeholder 2">
            <a:extLst>
              <a:ext uri="{FF2B5EF4-FFF2-40B4-BE49-F238E27FC236}">
                <a16:creationId xmlns:a16="http://schemas.microsoft.com/office/drawing/2014/main" id="{1A34B5CE-8892-4684-9325-F6FBDAED7A23}"/>
              </a:ext>
            </a:extLst>
          </p:cNvPr>
          <p:cNvSpPr>
            <a:spLocks noGrp="1"/>
          </p:cNvSpPr>
          <p:nvPr>
            <p:ph idx="1"/>
          </p:nvPr>
        </p:nvSpPr>
        <p:spPr>
          <a:xfrm>
            <a:off x="457200" y="2564904"/>
            <a:ext cx="8651304" cy="3633788"/>
          </a:xfrm>
        </p:spPr>
        <p:txBody>
          <a:bodyPr/>
          <a:lstStyle/>
          <a:p>
            <a:pPr marL="0" indent="0" algn="l" rtl="0">
              <a:buNone/>
            </a:pPr>
            <a:r>
              <a:rPr lang="pl" sz="2000" b="0" i="0" u="none" baseline="0" dirty="0"/>
              <a:t>Po zamapowaniu łańcucha dostaw i zdobyciu wiedzy na temat lokalizacji dostawców oraz miejsca pochodzenia metali i minerałów należy zidentyfikować obecność wszelkich czerwonych flag zgodnie z opisem podanym w wytycznych OECD DDG: </a:t>
            </a:r>
          </a:p>
          <a:p>
            <a:pPr lvl="1" algn="l" rtl="0"/>
            <a:r>
              <a:rPr lang="pl" sz="1800" b="0" i="0" u="none" baseline="0" dirty="0"/>
              <a:t>Miejsca oznaczone czerwoną flagą </a:t>
            </a:r>
          </a:p>
          <a:p>
            <a:pPr lvl="1" algn="l" rtl="0"/>
            <a:r>
              <a:rPr lang="pl" sz="1800" b="0" i="0" u="none" baseline="0" dirty="0"/>
              <a:t>Dostawcy oznaczeni czerwoną flagą</a:t>
            </a:r>
          </a:p>
          <a:p>
            <a:pPr lvl="1" algn="l" rtl="0"/>
            <a:r>
              <a:rPr lang="pl" sz="1800" b="0" i="0" u="none" baseline="0" dirty="0"/>
              <a:t>Okoliczności oznaczone czerwoną flagą </a:t>
            </a:r>
          </a:p>
          <a:p>
            <a:endParaRPr lang="pl" sz="2000" dirty="0"/>
          </a:p>
        </p:txBody>
      </p:sp>
    </p:spTree>
    <p:extLst>
      <p:ext uri="{BB962C8B-B14F-4D97-AF65-F5344CB8AC3E}">
        <p14:creationId xmlns:p14="http://schemas.microsoft.com/office/powerpoint/2010/main" val="1541929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CA6BE-1B08-4933-A117-B0DCC2C12FAB}"/>
              </a:ext>
            </a:extLst>
          </p:cNvPr>
          <p:cNvSpPr>
            <a:spLocks noGrp="1"/>
          </p:cNvSpPr>
          <p:nvPr>
            <p:ph type="title"/>
          </p:nvPr>
        </p:nvSpPr>
        <p:spPr/>
        <p:txBody>
          <a:bodyPr/>
          <a:lstStyle/>
          <a:p>
            <a:pPr algn="l" rtl="0"/>
            <a:r>
              <a:rPr lang="pl" b="1" i="0" u="none" baseline="0"/>
              <a:t>Czerwone flagi: jak nimi zarządzać</a:t>
            </a:r>
            <a:endParaRPr lang="pl" dirty="0"/>
          </a:p>
        </p:txBody>
      </p:sp>
      <p:sp>
        <p:nvSpPr>
          <p:cNvPr id="3" name="Content Placeholder 2">
            <a:extLst>
              <a:ext uri="{FF2B5EF4-FFF2-40B4-BE49-F238E27FC236}">
                <a16:creationId xmlns:a16="http://schemas.microsoft.com/office/drawing/2014/main" id="{B9E50F13-A113-49A4-A167-DD656738C912}"/>
              </a:ext>
            </a:extLst>
          </p:cNvPr>
          <p:cNvSpPr>
            <a:spLocks noGrp="1"/>
          </p:cNvSpPr>
          <p:nvPr>
            <p:ph idx="1"/>
          </p:nvPr>
        </p:nvSpPr>
        <p:spPr/>
        <p:txBody>
          <a:bodyPr/>
          <a:lstStyle/>
          <a:p>
            <a:pPr marL="0" indent="0" algn="l" rtl="0">
              <a:buNone/>
            </a:pPr>
            <a:r>
              <a:rPr lang="pl" sz="1500" b="1" i="0" u="none" baseline="0" dirty="0"/>
              <a:t>Czy zidentyfikowano czerwoną flagę?</a:t>
            </a:r>
            <a:endParaRPr lang="pl" sz="1500" dirty="0"/>
          </a:p>
          <a:p>
            <a:pPr algn="l" rtl="0"/>
            <a:r>
              <a:rPr lang="pl" sz="1500" b="0" i="0" u="none" baseline="0" dirty="0"/>
              <a:t>Nie: nie należy przeprowadzać dodatkowych procedur należytej staranności; należy jednak regularnie weryfikować zagrożenia oraz zapewniać aktualność stworzonego systemu zarządzania. </a:t>
            </a:r>
          </a:p>
          <a:p>
            <a:pPr algn="l" rtl="0"/>
            <a:r>
              <a:rPr lang="pl" sz="1500" b="0" i="0" u="none" baseline="0" dirty="0"/>
              <a:t>Tak: należy wykonać niżej opisane czynności:</a:t>
            </a:r>
          </a:p>
          <a:p>
            <a:pPr lvl="1" algn="l" rtl="0"/>
            <a:r>
              <a:rPr lang="pl" sz="1500" b="0" i="0" u="none" baseline="0" dirty="0"/>
              <a:t>Przeprowadzić dodatkową analizę czerwonych flag (np. przeczytać raporty).</a:t>
            </a:r>
          </a:p>
          <a:p>
            <a:pPr lvl="1" algn="l" rtl="0"/>
            <a:r>
              <a:rPr lang="pl" sz="1500" b="0" i="0" u="none" baseline="0" dirty="0"/>
              <a:t>Prowadzić konsultacje z organizacjami obywatelskimi, samorządami, lokalnymi dostawcami oraz agencjami ONZ, a także zadawać pytania, aby lepiej zrozumieć zagrożenia.</a:t>
            </a:r>
          </a:p>
          <a:p>
            <a:pPr lvl="1" algn="l" rtl="0"/>
            <a:r>
              <a:rPr lang="pl" sz="1500" b="0" i="0" u="none" baseline="0" dirty="0"/>
              <a:t>W spółkach wyższego szczebla należy ustanowić zespół ds. bieżącej oceny w terenie. W mniejszych firmach może zaistnieć potrzeba identyfikowania inicjatyw, które przyczynią się do przeprowadzenia ocen w terenie oraz pozwolą nawiązać współpracę z innymi podmiotami w branży. Można również zdecydować się na połączenie sił z dostawcami, aby zaangażować interesariuszy w terenie lub ekspertów, którzy będą przekazywać informacje z pierwszej ręki.</a:t>
            </a:r>
          </a:p>
        </p:txBody>
      </p:sp>
    </p:spTree>
    <p:extLst>
      <p:ext uri="{BB962C8B-B14F-4D97-AF65-F5344CB8AC3E}">
        <p14:creationId xmlns:p14="http://schemas.microsoft.com/office/powerpoint/2010/main" val="3532903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B7729-8AFE-4864-9EB8-7C2636D0D1A8}"/>
              </a:ext>
            </a:extLst>
          </p:cNvPr>
          <p:cNvSpPr>
            <a:spLocks noGrp="1"/>
          </p:cNvSpPr>
          <p:nvPr>
            <p:ph type="title"/>
          </p:nvPr>
        </p:nvSpPr>
        <p:spPr/>
        <p:txBody>
          <a:bodyPr/>
          <a:lstStyle/>
          <a:p>
            <a:pPr algn="l" rtl="0"/>
            <a:r>
              <a:rPr lang="pl" b="1" i="0" u="none" baseline="0"/>
              <a:t>Ocena ryzyka: ustalanie hierarchii zagrożeń </a:t>
            </a:r>
            <a:endParaRPr lang="pl" dirty="0"/>
          </a:p>
        </p:txBody>
      </p:sp>
      <p:sp>
        <p:nvSpPr>
          <p:cNvPr id="3" name="Content Placeholder 2">
            <a:extLst>
              <a:ext uri="{FF2B5EF4-FFF2-40B4-BE49-F238E27FC236}">
                <a16:creationId xmlns:a16="http://schemas.microsoft.com/office/drawing/2014/main" id="{8B5FE718-8CC1-4968-BD81-37F797D10840}"/>
              </a:ext>
            </a:extLst>
          </p:cNvPr>
          <p:cNvSpPr>
            <a:spLocks noGrp="1"/>
          </p:cNvSpPr>
          <p:nvPr>
            <p:ph idx="1"/>
          </p:nvPr>
        </p:nvSpPr>
        <p:spPr>
          <a:xfrm>
            <a:off x="611580" y="2636912"/>
            <a:ext cx="8229600" cy="3977133"/>
          </a:xfrm>
        </p:spPr>
        <p:txBody>
          <a:bodyPr/>
          <a:lstStyle/>
          <a:p>
            <a:pPr marL="0" indent="0" algn="l" rtl="0">
              <a:buNone/>
            </a:pPr>
            <a:r>
              <a:rPr lang="pl" sz="1800" b="0" i="0" u="none" baseline="0" dirty="0"/>
              <a:t>Należy skoncentrować się na </a:t>
            </a:r>
            <a:r>
              <a:rPr lang="pl" sz="1800" b="1" i="1" u="none" baseline="0" dirty="0"/>
              <a:t>najistotniejszych problemach związanych z prawami człowieka oraz na zagrożeniu finansowania konfliktu. </a:t>
            </a:r>
          </a:p>
          <a:p>
            <a:pPr marL="0" indent="0" algn="l" rtl="0">
              <a:buNone/>
            </a:pPr>
            <a:endParaRPr lang="pl" sz="1000" dirty="0"/>
          </a:p>
          <a:p>
            <a:pPr marL="0" indent="0" algn="l" rtl="0">
              <a:buNone/>
            </a:pPr>
            <a:r>
              <a:rPr lang="pl" sz="1800" b="0" i="0" u="none" baseline="0" dirty="0"/>
              <a:t>Po zidentyfikowaniu potencjalnych zagrożeń w łańcuchu dostaw można je ocenić oraz zdiagnozować te, które są najistotniejsze. Aby zidentyfikować najistotniejsze zagrożenia, należy uwzględnić niżej opisane kryteria:</a:t>
            </a:r>
          </a:p>
          <a:p>
            <a:pPr marL="0" indent="0" algn="l" rtl="0">
              <a:buNone/>
            </a:pPr>
            <a:endParaRPr lang="pl" sz="1000" dirty="0"/>
          </a:p>
          <a:p>
            <a:pPr algn="l" rtl="0"/>
            <a:r>
              <a:rPr lang="pl" sz="1800" b="1" i="0" u="none" baseline="0" dirty="0"/>
              <a:t>Skala: </a:t>
            </a:r>
            <a:r>
              <a:rPr lang="pl" sz="1800" b="0" i="0" u="none" baseline="0" dirty="0"/>
              <a:t>Jakie jest potencjalne oddziaływanie na ludzi? </a:t>
            </a:r>
          </a:p>
          <a:p>
            <a:pPr algn="l" rtl="0"/>
            <a:r>
              <a:rPr lang="pl" sz="1800" b="1" i="0" u="none" baseline="0" dirty="0"/>
              <a:t>Zakres: </a:t>
            </a:r>
            <a:r>
              <a:rPr lang="pl" sz="1800" b="0" i="0" u="none" baseline="0" dirty="0"/>
              <a:t>Na ile osób może wpłynąć takie zagrożenie? </a:t>
            </a:r>
          </a:p>
          <a:p>
            <a:pPr algn="l" rtl="0"/>
            <a:r>
              <a:rPr lang="pl" sz="1800" b="1" i="0" u="none" baseline="0" dirty="0"/>
              <a:t>Nienaprawialny charakter: </a:t>
            </a:r>
            <a:r>
              <a:rPr lang="pl" sz="1800" b="0" i="0" u="none" baseline="0" dirty="0"/>
              <a:t>Czy dane oddziaływanie można naprawić?</a:t>
            </a:r>
            <a:endParaRPr lang="pl" sz="1800" dirty="0"/>
          </a:p>
        </p:txBody>
      </p:sp>
    </p:spTree>
    <p:extLst>
      <p:ext uri="{BB962C8B-B14F-4D97-AF65-F5344CB8AC3E}">
        <p14:creationId xmlns:p14="http://schemas.microsoft.com/office/powerpoint/2010/main" val="3786627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C8F06-9FA2-4DC6-BAE7-F372748E8A15}"/>
              </a:ext>
            </a:extLst>
          </p:cNvPr>
          <p:cNvSpPr>
            <a:spLocks noGrp="1"/>
          </p:cNvSpPr>
          <p:nvPr>
            <p:ph type="title"/>
          </p:nvPr>
        </p:nvSpPr>
        <p:spPr/>
        <p:txBody>
          <a:bodyPr/>
          <a:lstStyle/>
          <a:p>
            <a:pPr algn="l" rtl="0"/>
            <a:r>
              <a:rPr lang="pl" b="1" i="0" u="none" baseline="0"/>
              <a:t>Identyfikowanie oraz ocena ryzyka: gdzie znaleźć informacje</a:t>
            </a:r>
            <a:endParaRPr lang="pl" dirty="0"/>
          </a:p>
        </p:txBody>
      </p:sp>
      <p:sp>
        <p:nvSpPr>
          <p:cNvPr id="3" name="Content Placeholder 2">
            <a:extLst>
              <a:ext uri="{FF2B5EF4-FFF2-40B4-BE49-F238E27FC236}">
                <a16:creationId xmlns:a16="http://schemas.microsoft.com/office/drawing/2014/main" id="{E9003FE7-0D37-4099-8FCB-6C195BB87EF2}"/>
              </a:ext>
            </a:extLst>
          </p:cNvPr>
          <p:cNvSpPr>
            <a:spLocks noGrp="1"/>
          </p:cNvSpPr>
          <p:nvPr>
            <p:ph idx="1"/>
          </p:nvPr>
        </p:nvSpPr>
        <p:spPr/>
        <p:txBody>
          <a:bodyPr/>
          <a:lstStyle/>
          <a:p>
            <a:pPr algn="l" rtl="0"/>
            <a:r>
              <a:rPr lang="pl" sz="1200" b="0" i="0" u="none" baseline="0" dirty="0">
                <a:latin typeface="+mj-lt"/>
              </a:rPr>
              <a:t>Oficjalne źródła:	</a:t>
            </a:r>
          </a:p>
          <a:p>
            <a:pPr lvl="1" algn="l" rtl="0"/>
            <a:r>
              <a:rPr lang="pl" sz="1200" b="0" i="0" u="none" baseline="0" dirty="0">
                <a:latin typeface="+mj-lt"/>
              </a:rPr>
              <a:t>Wspólne inicjatywy takie jak </a:t>
            </a:r>
            <a:r>
              <a:rPr lang="pl" sz="1200" b="0" i="0" u="none" kern="1200" baseline="0" dirty="0">
                <a:solidFill>
                  <a:srgbClr val="00A3A9"/>
                </a:solidFill>
                <a:latin typeface="+mj-lt"/>
                <a:hlinkClick r:id="rId3">
                  <a:extLst>
                    <a:ext uri="{A12FA001-AC4F-418D-AE19-62706E023703}">
                      <ahyp:hlinkClr xmlns:ahyp="http://schemas.microsoft.com/office/drawing/2018/hyperlinkcolor" val="tx"/>
                    </a:ext>
                  </a:extLst>
                </a:hlinkClick>
              </a:rPr>
              <a:t>Inicjatywa ds. odpowiedzialnego gospodarowania minerałami (RMI)</a:t>
            </a:r>
            <a:r>
              <a:rPr lang="pl" sz="1200" b="0" i="0" u="none" kern="1200" baseline="0" dirty="0">
                <a:solidFill>
                  <a:srgbClr val="00A3A9"/>
                </a:solidFill>
                <a:latin typeface="+mj-lt"/>
              </a:rPr>
              <a:t>, </a:t>
            </a:r>
            <a:r>
              <a:rPr lang="pl" sz="1200" b="0" i="0" u="none" kern="1200" baseline="0" dirty="0">
                <a:solidFill>
                  <a:srgbClr val="00A3A9"/>
                </a:solidFill>
                <a:latin typeface="+mj-lt"/>
                <a:hlinkClick r:id="rId4">
                  <a:extLst>
                    <a:ext uri="{A12FA001-AC4F-418D-AE19-62706E023703}">
                      <ahyp:hlinkClr xmlns:ahyp="http://schemas.microsoft.com/office/drawing/2018/hyperlinkcolor" val="tx"/>
                    </a:ext>
                  </a:extLst>
                </a:hlinkClick>
              </a:rPr>
              <a:t>Europejskie Partnerstwo na rzecz Odpowiedzialnego Pozyskiwania Minerałów (EPRM)</a:t>
            </a:r>
            <a:r>
              <a:rPr lang="pl" sz="1200" b="0" i="0" u="none" kern="1200" baseline="0" dirty="0">
                <a:solidFill>
                  <a:srgbClr val="00A3A9"/>
                </a:solidFill>
                <a:latin typeface="+mj-lt"/>
              </a:rPr>
              <a:t>, </a:t>
            </a:r>
            <a:r>
              <a:rPr lang="pl" sz="1200" b="0" i="0" u="none" kern="1200" baseline="0" dirty="0">
                <a:solidFill>
                  <a:srgbClr val="00A3A9"/>
                </a:solidFill>
                <a:latin typeface="+mj-lt"/>
                <a:hlinkClick r:id="rId5">
                  <a:extLst>
                    <a:ext uri="{A12FA001-AC4F-418D-AE19-62706E023703}">
                      <ahyp:hlinkClr xmlns:ahyp="http://schemas.microsoft.com/office/drawing/2018/hyperlinkcolor" val="tx"/>
                    </a:ext>
                  </a:extLst>
                </a:hlinkClick>
              </a:rPr>
              <a:t>Międzynarodowe Centrum Badania Tytanu i Niobu (TIC)</a:t>
            </a:r>
            <a:r>
              <a:rPr lang="pl" sz="1200" b="0" i="0" u="none" kern="1200" baseline="0" dirty="0">
                <a:solidFill>
                  <a:srgbClr val="00A3A9"/>
                </a:solidFill>
                <a:latin typeface="+mj-lt"/>
              </a:rPr>
              <a:t> </a:t>
            </a:r>
            <a:r>
              <a:rPr lang="pl" sz="1200" b="0" i="0" u="none" baseline="0" dirty="0">
                <a:latin typeface="+mj-lt"/>
              </a:rPr>
              <a:t>oferują szereg rozwiązań, które pomogą w identyfikacji zagrożeń, a w ogólniejszym ujęciu również w stosowaniu należytej staranności.</a:t>
            </a:r>
          </a:p>
          <a:p>
            <a:pPr lvl="1" algn="l" rtl="0"/>
            <a:r>
              <a:rPr lang="pl" sz="1200" b="0" i="0" u="none" baseline="0" dirty="0">
                <a:latin typeface="+mj-lt"/>
              </a:rPr>
              <a:t>Komisja powołała niezależnych specjalistów do stworzenia orientacyjnej, niewyczerpującej, regularnie aktualizowanej listy obszarów objętych konfliktem i wysokim zagrożeniem.</a:t>
            </a:r>
          </a:p>
          <a:p>
            <a:pPr lvl="1" algn="l" rtl="0"/>
            <a:r>
              <a:rPr lang="pl" sz="1200" b="0" i="0" u="none" baseline="0" dirty="0">
                <a:latin typeface="+mj-lt"/>
              </a:rPr>
              <a:t>Stworzone przez Inicjatywę ds. odpowiedzialnego gospodarowania minerałami (RMI) </a:t>
            </a:r>
            <a:r>
              <a:rPr lang="pl" sz="1200" b="0" i="0" u="none" kern="1200" baseline="0" dirty="0">
                <a:solidFill>
                  <a:srgbClr val="00A3A9"/>
                </a:solidFill>
                <a:latin typeface="+mj-lt"/>
                <a:hlinkClick r:id="rId6">
                  <a:extLst>
                    <a:ext uri="{A12FA001-AC4F-418D-AE19-62706E023703}">
                      <ahyp:hlinkClr xmlns:ahyp="http://schemas.microsoft.com/office/drawing/2018/hyperlinkcolor" val="tx"/>
                    </a:ext>
                  </a:extLst>
                </a:hlinkClick>
              </a:rPr>
              <a:t>narzędzie do oceny ryzyka krajowego </a:t>
            </a:r>
            <a:r>
              <a:rPr lang="pl" sz="1200" b="0" i="0" u="none" baseline="0" dirty="0">
                <a:latin typeface="+mj-lt"/>
              </a:rPr>
              <a:t>pozwala identyfikować zagrożenia oraz klasyfikować kraje według niskiego, średniego, wysokiego, ekstremalnego poziomu ryzyka za pomocą interaktywnej i aktualnej mapy świata.</a:t>
            </a:r>
            <a:endParaRPr lang="pl" sz="1200" dirty="0">
              <a:latin typeface="+mj-lt"/>
            </a:endParaRPr>
          </a:p>
          <a:p>
            <a:pPr algn="l" rtl="0"/>
            <a:r>
              <a:rPr lang="pl" sz="1200" b="0" i="0" u="none" baseline="0" dirty="0">
                <a:latin typeface="+mj-lt"/>
              </a:rPr>
              <a:t>Samodzielne identyfikowanie ryzyka z wykorzystaniem zasobów udostępnionych przez niewiążące wytyczne Komisji Europejskiej</a:t>
            </a:r>
            <a:r>
              <a:rPr lang="pl" sz="1200" b="0" i="0" u="none" kern="1200" baseline="0" dirty="0">
                <a:solidFill>
                  <a:srgbClr val="0D3440"/>
                </a:solidFill>
                <a:latin typeface="+mj-lt"/>
              </a:rPr>
              <a:t> </a:t>
            </a:r>
            <a:r>
              <a:rPr lang="pl" sz="1200" b="0" i="0" u="none" kern="1200" baseline="0" dirty="0">
                <a:solidFill>
                  <a:srgbClr val="00A3A9"/>
                </a:solidFill>
                <a:latin typeface="+mj-lt"/>
                <a:hlinkClick r:id="rId7">
                  <a:extLst>
                    <a:ext uri="{A12FA001-AC4F-418D-AE19-62706E023703}">
                      <ahyp:hlinkClr xmlns:ahyp="http://schemas.microsoft.com/office/drawing/2018/hyperlinkcolor" val="tx"/>
                    </a:ext>
                  </a:extLst>
                </a:hlinkClick>
              </a:rPr>
              <a:t>do identyfikowania obszarów objętych konfliktem i wysokim ryzykiem oraz innych zagrożeń w łańcuchu dostaw </a:t>
            </a:r>
            <a:endParaRPr lang="pl" sz="1200" kern="1200" dirty="0">
              <a:solidFill>
                <a:srgbClr val="00A3A9"/>
              </a:solidFill>
              <a:latin typeface="+mj-lt"/>
            </a:endParaRPr>
          </a:p>
          <a:p>
            <a:pPr algn="l" rtl="0"/>
            <a:r>
              <a:rPr lang="pl" sz="1200" b="0" i="0" u="none" baseline="0" dirty="0">
                <a:latin typeface="+mj-lt"/>
              </a:rPr>
              <a:t>Specjalistyczne firmy doradcze: lista firm znajduje się w zestawie narzędzi w portalu Due Diligence Ready! Można też odwiedzić witrynę Inicjatywy ds. odpowiedzialnego gospodarowania minerałami (RMI), gdzie znajduje się pełna lista usługodawców.</a:t>
            </a:r>
          </a:p>
          <a:p>
            <a:pPr algn="l" rtl="0"/>
            <a:r>
              <a:rPr lang="pl" sz="1200" b="0" i="0" u="none" baseline="0" dirty="0">
                <a:latin typeface="+mj-lt"/>
                <a:hlinkClick r:id="rId8"/>
              </a:rPr>
              <a:t>Portal informacyjny OECD dotyczący zagrożeń w łańcuchu dostaw</a:t>
            </a:r>
            <a:endParaRPr lang="pl" sz="1200" dirty="0">
              <a:latin typeface="+mj-lt"/>
            </a:endParaRPr>
          </a:p>
        </p:txBody>
      </p:sp>
    </p:spTree>
    <p:extLst>
      <p:ext uri="{BB962C8B-B14F-4D97-AF65-F5344CB8AC3E}">
        <p14:creationId xmlns:p14="http://schemas.microsoft.com/office/powerpoint/2010/main" val="181929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7735D-6B8C-439F-A17C-B014B5493E6A}"/>
              </a:ext>
            </a:extLst>
          </p:cNvPr>
          <p:cNvSpPr>
            <a:spLocks noGrp="1"/>
          </p:cNvSpPr>
          <p:nvPr>
            <p:ph type="title"/>
          </p:nvPr>
        </p:nvSpPr>
        <p:spPr/>
        <p:txBody>
          <a:bodyPr/>
          <a:lstStyle/>
          <a:p>
            <a:pPr algn="l" rtl="0"/>
            <a:r>
              <a:rPr lang="pl" b="1" i="0" u="none" baseline="0"/>
              <a:t>PAMIĘTAJMY</a:t>
            </a:r>
          </a:p>
        </p:txBody>
      </p:sp>
      <p:sp>
        <p:nvSpPr>
          <p:cNvPr id="3" name="Content Placeholder 2">
            <a:extLst>
              <a:ext uri="{FF2B5EF4-FFF2-40B4-BE49-F238E27FC236}">
                <a16:creationId xmlns:a16="http://schemas.microsoft.com/office/drawing/2014/main" id="{87AA1C65-090B-4CF4-80AD-C68A7456AF9A}"/>
              </a:ext>
            </a:extLst>
          </p:cNvPr>
          <p:cNvSpPr>
            <a:spLocks noGrp="1"/>
          </p:cNvSpPr>
          <p:nvPr>
            <p:ph idx="1"/>
          </p:nvPr>
        </p:nvSpPr>
        <p:spPr/>
        <p:txBody>
          <a:bodyPr/>
          <a:lstStyle/>
          <a:p>
            <a:pPr algn="l" rtl="0"/>
            <a:r>
              <a:rPr lang="pl" b="1" i="0" u="none" baseline="0"/>
              <a:t>Należyta staranność to proces!</a:t>
            </a:r>
            <a:r>
              <a:rPr lang="pl" b="0" i="0" u="none" baseline="0"/>
              <a:t> Pewnych problemów nie sposób naprawić od razu i nie można być doskonałym od samego początku; metody stosowania należytej staranności należy doskonalić stopniowo, na przestrzeni czasu.</a:t>
            </a:r>
          </a:p>
          <a:p>
            <a:pPr marL="0" indent="0" algn="l" rtl="0">
              <a:buNone/>
            </a:pPr>
            <a:endParaRPr lang="pl" sz="1100" dirty="0"/>
          </a:p>
          <a:p>
            <a:pPr marL="0" indent="0" algn="l" rtl="0">
              <a:buNone/>
            </a:pPr>
            <a:endParaRPr lang="pl" dirty="0"/>
          </a:p>
        </p:txBody>
      </p:sp>
    </p:spTree>
    <p:extLst>
      <p:ext uri="{BB962C8B-B14F-4D97-AF65-F5344CB8AC3E}">
        <p14:creationId xmlns:p14="http://schemas.microsoft.com/office/powerpoint/2010/main" val="3665890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193AACAF-C671-40DE-9BA3-7A7341B1F078}"/>
              </a:ext>
            </a:extLst>
          </p:cNvPr>
          <p:cNvSpPr txBox="1">
            <a:spLocks/>
          </p:cNvSpPr>
          <p:nvPr/>
        </p:nvSpPr>
        <p:spPr bwMode="auto">
          <a:xfrm>
            <a:off x="1475656" y="3068960"/>
            <a:ext cx="6120680" cy="15841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rtl="0"/>
            <a:r>
              <a:rPr lang="pl" b="1" i="0" u="none" kern="0" baseline="0" dirty="0"/>
              <a:t>Dziękujemy</a:t>
            </a:r>
            <a:br>
              <a:rPr lang="pl" kern="0" dirty="0"/>
            </a:br>
            <a:br>
              <a:rPr lang="pl" kern="0" dirty="0"/>
            </a:br>
            <a:r>
              <a:rPr lang="pl" sz="2000" b="1" i="0" u="none" kern="0" baseline="0" dirty="0"/>
              <a:t>Aby uzyskać więcej informacji, proszę odwiedzić portal Due Diligence Ready!</a:t>
            </a:r>
            <a:endParaRPr lang="pl" kern="0" dirty="0">
              <a:solidFill>
                <a:srgbClr val="FF0000"/>
              </a:solidFill>
            </a:endParaRPr>
          </a:p>
        </p:txBody>
      </p:sp>
    </p:spTree>
    <p:extLst>
      <p:ext uri="{BB962C8B-B14F-4D97-AF65-F5344CB8AC3E}">
        <p14:creationId xmlns:p14="http://schemas.microsoft.com/office/powerpoint/2010/main" val="1217573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pl" b="1" i="0" u="none" baseline="0"/>
              <a:t>Spis treści</a:t>
            </a:r>
          </a:p>
        </p:txBody>
      </p:sp>
      <p:sp>
        <p:nvSpPr>
          <p:cNvPr id="3" name="Content Placeholder 2"/>
          <p:cNvSpPr>
            <a:spLocks noGrp="1"/>
          </p:cNvSpPr>
          <p:nvPr>
            <p:ph idx="1"/>
          </p:nvPr>
        </p:nvSpPr>
        <p:spPr>
          <a:xfrm>
            <a:off x="457200" y="2564904"/>
            <a:ext cx="8579296" cy="3633788"/>
          </a:xfrm>
        </p:spPr>
        <p:txBody>
          <a:bodyPr/>
          <a:lstStyle/>
          <a:p>
            <a:pPr marL="457200" indent="-457200" algn="l" rtl="0">
              <a:buFont typeface="+mj-lt"/>
              <a:buAutoNum type="arabicPeriod"/>
            </a:pPr>
            <a:r>
              <a:rPr lang="pl" b="0" i="0" u="none" baseline="0" dirty="0"/>
              <a:t>Wymogi</a:t>
            </a:r>
          </a:p>
          <a:p>
            <a:pPr marL="457200" indent="-457200" algn="l" rtl="0">
              <a:buFont typeface="+mj-lt"/>
              <a:buAutoNum type="arabicPeriod"/>
            </a:pPr>
            <a:r>
              <a:rPr lang="pl" b="0" i="0" u="none" baseline="0" dirty="0"/>
              <a:t>Obszary konfliktu i wysokiego zagrożenia (CAHRA)</a:t>
            </a:r>
          </a:p>
          <a:p>
            <a:pPr marL="457200" indent="-457200" algn="l" rtl="0">
              <a:buFont typeface="+mj-lt"/>
              <a:buAutoNum type="arabicPeriod"/>
            </a:pPr>
            <a:r>
              <a:rPr lang="pl" b="0" i="0" u="none" baseline="0" dirty="0"/>
              <a:t>Identyfikacja ryzyka</a:t>
            </a:r>
          </a:p>
          <a:p>
            <a:pPr marL="457200" indent="-457200" algn="l" rtl="0">
              <a:buFont typeface="+mj-lt"/>
              <a:buAutoNum type="arabicPeriod"/>
            </a:pPr>
            <a:r>
              <a:rPr lang="pl" b="0" i="0" u="none" baseline="0" dirty="0"/>
              <a:t>Ocena ryzyka </a:t>
            </a:r>
          </a:p>
        </p:txBody>
      </p:sp>
    </p:spTree>
    <p:extLst>
      <p:ext uri="{BB962C8B-B14F-4D97-AF65-F5344CB8AC3E}">
        <p14:creationId xmlns:p14="http://schemas.microsoft.com/office/powerpoint/2010/main" val="3237234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98BBC-D21E-4AA6-92C8-66AA59FAF8AA}"/>
              </a:ext>
            </a:extLst>
          </p:cNvPr>
          <p:cNvSpPr>
            <a:spLocks noGrp="1"/>
          </p:cNvSpPr>
          <p:nvPr>
            <p:ph type="title"/>
          </p:nvPr>
        </p:nvSpPr>
        <p:spPr/>
        <p:txBody>
          <a:bodyPr/>
          <a:lstStyle/>
          <a:p>
            <a:pPr algn="l" rtl="0"/>
            <a:r>
              <a:rPr lang="pl" b="1" i="0" u="none" baseline="0"/>
              <a:t>Etap 2 wytycznych OECD DDG: Identyfikowanie oraz ocena ryzyka</a:t>
            </a:r>
            <a:endParaRPr lang="pl" dirty="0"/>
          </a:p>
        </p:txBody>
      </p:sp>
      <p:sp>
        <p:nvSpPr>
          <p:cNvPr id="3" name="Content Placeholder 2">
            <a:extLst>
              <a:ext uri="{FF2B5EF4-FFF2-40B4-BE49-F238E27FC236}">
                <a16:creationId xmlns:a16="http://schemas.microsoft.com/office/drawing/2014/main" id="{67690312-F240-40FB-9591-949678F0E6F1}"/>
              </a:ext>
            </a:extLst>
          </p:cNvPr>
          <p:cNvSpPr>
            <a:spLocks noGrp="1"/>
          </p:cNvSpPr>
          <p:nvPr>
            <p:ph idx="1"/>
          </p:nvPr>
        </p:nvSpPr>
        <p:spPr>
          <a:xfrm>
            <a:off x="468313" y="3107581"/>
            <a:ext cx="8229600" cy="1257524"/>
          </a:xfrm>
        </p:spPr>
        <p:txBody>
          <a:bodyPr/>
          <a:lstStyle/>
          <a:p>
            <a:pPr marL="0" indent="0" algn="ctr" rtl="0">
              <a:buNone/>
            </a:pPr>
            <a:r>
              <a:rPr lang="pl" sz="2200" b="0" i="0" u="none" baseline="0"/>
              <a:t>Spółki są zobowiązane identyfikować i oceniać zagrożenia pod względem okoliczności wydobycia, handlu, przetwórstwa oraz eksportu minerałów z obszarów konfliktu i wysokiego zagrożenia (CAHRA).</a:t>
            </a:r>
          </a:p>
        </p:txBody>
      </p:sp>
    </p:spTree>
    <p:extLst>
      <p:ext uri="{BB962C8B-B14F-4D97-AF65-F5344CB8AC3E}">
        <p14:creationId xmlns:p14="http://schemas.microsoft.com/office/powerpoint/2010/main" val="716746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A6A95-AB00-4086-87F5-61C6175AFD93}"/>
              </a:ext>
            </a:extLst>
          </p:cNvPr>
          <p:cNvSpPr>
            <a:spLocks noGrp="1"/>
          </p:cNvSpPr>
          <p:nvPr>
            <p:ph type="title"/>
          </p:nvPr>
        </p:nvSpPr>
        <p:spPr/>
        <p:txBody>
          <a:bodyPr/>
          <a:lstStyle/>
          <a:p>
            <a:pPr algn="l" rtl="0"/>
            <a:r>
              <a:rPr lang="pl" b="1" i="0" u="none" baseline="0" dirty="0"/>
              <a:t>Czym są obszary konfliktu i wysokiego zagrożenia (CAHRA)? </a:t>
            </a:r>
          </a:p>
        </p:txBody>
      </p:sp>
      <p:sp>
        <p:nvSpPr>
          <p:cNvPr id="3" name="Content Placeholder 2">
            <a:extLst>
              <a:ext uri="{FF2B5EF4-FFF2-40B4-BE49-F238E27FC236}">
                <a16:creationId xmlns:a16="http://schemas.microsoft.com/office/drawing/2014/main" id="{0EEE9818-3556-4F92-BCC4-19D29D31DAFB}"/>
              </a:ext>
            </a:extLst>
          </p:cNvPr>
          <p:cNvSpPr>
            <a:spLocks noGrp="1"/>
          </p:cNvSpPr>
          <p:nvPr>
            <p:ph idx="1"/>
          </p:nvPr>
        </p:nvSpPr>
        <p:spPr>
          <a:xfrm>
            <a:off x="457200" y="2492896"/>
            <a:ext cx="8229600" cy="3633788"/>
          </a:xfrm>
        </p:spPr>
        <p:txBody>
          <a:bodyPr/>
          <a:lstStyle/>
          <a:p>
            <a:pPr marL="0" indent="0" algn="l" rtl="0">
              <a:buNone/>
            </a:pPr>
            <a:r>
              <a:rPr lang="pl" sz="1800" b="1" i="0" u="none" baseline="0" dirty="0"/>
              <a:t>CAHRA: obszary konfliktu i wysokiego zagrożenia</a:t>
            </a:r>
          </a:p>
          <a:p>
            <a:pPr marL="0" indent="0" algn="l" rtl="0">
              <a:buNone/>
            </a:pPr>
            <a:endParaRPr lang="pl" sz="400" dirty="0"/>
          </a:p>
          <a:p>
            <a:pPr algn="l" rtl="0"/>
            <a:r>
              <a:rPr lang="pl" sz="1800" b="1" i="0" u="none" baseline="0" dirty="0"/>
              <a:t>Obszary konfliktu</a:t>
            </a:r>
            <a:r>
              <a:rPr lang="pl" sz="1800" b="0" i="0" u="none" baseline="0" dirty="0"/>
              <a:t>: charakteryzuje występowanie konfliktów zbrojnych, szerzącej się przemocy lub innych niebezpieczeństw zagrażających ludziom. Są to na przykład: konflikty międzynarodowe, konflikt pomiędzy dwoma państwami lub pomiędzy większą liczbą krajów, wojny o niepodległość, powstania, wojny domowe itp.</a:t>
            </a:r>
          </a:p>
          <a:p>
            <a:pPr marL="0" indent="0" algn="l" rtl="0">
              <a:buNone/>
            </a:pPr>
            <a:endParaRPr lang="pl" sz="400" dirty="0"/>
          </a:p>
          <a:p>
            <a:pPr algn="l" rtl="0"/>
            <a:r>
              <a:rPr lang="pl" sz="1800" b="1" i="0" u="none" baseline="0" dirty="0"/>
              <a:t>Obszary wysokiego zagrożenia</a:t>
            </a:r>
            <a:r>
              <a:rPr lang="pl" sz="1800" b="0" i="0" u="none" baseline="0" dirty="0"/>
              <a:t>: obszary politycznie niestabilne, objęte represjami, słabością instytucjonalną, brakiem stabilności, z podupadłą infrastrukturą społeczną, rozpowszechnioną przemocą, częstymi przypadkami naruszeń i pogwałceń praw człowieka, naruszaniem praw krajowych i międzynarodowych.</a:t>
            </a:r>
            <a:endParaRPr lang="pl" sz="1800" dirty="0"/>
          </a:p>
        </p:txBody>
      </p:sp>
    </p:spTree>
    <p:extLst>
      <p:ext uri="{BB962C8B-B14F-4D97-AF65-F5344CB8AC3E}">
        <p14:creationId xmlns:p14="http://schemas.microsoft.com/office/powerpoint/2010/main" val="3376659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7029F-5A7C-4343-BB18-70EFB7014F76}"/>
              </a:ext>
            </a:extLst>
          </p:cNvPr>
          <p:cNvSpPr>
            <a:spLocks noGrp="1"/>
          </p:cNvSpPr>
          <p:nvPr>
            <p:ph type="title"/>
          </p:nvPr>
        </p:nvSpPr>
        <p:spPr>
          <a:xfrm>
            <a:off x="468312" y="1556271"/>
            <a:ext cx="8424167" cy="936625"/>
          </a:xfrm>
        </p:spPr>
        <p:txBody>
          <a:bodyPr/>
          <a:lstStyle/>
          <a:p>
            <a:pPr algn="l" rtl="0"/>
            <a:r>
              <a:rPr lang="pl" sz="2300" b="1" i="0" u="none" baseline="0" dirty="0"/>
              <a:t>Czy przedsiębiorstwo może zaopatrywać się z obszarów konfliktu i wysokiego zagrożenia (CAHRA)?</a:t>
            </a:r>
            <a:endParaRPr lang="pl" sz="2300" dirty="0"/>
          </a:p>
        </p:txBody>
      </p:sp>
      <p:sp>
        <p:nvSpPr>
          <p:cNvPr id="3" name="Content Placeholder 2">
            <a:extLst>
              <a:ext uri="{FF2B5EF4-FFF2-40B4-BE49-F238E27FC236}">
                <a16:creationId xmlns:a16="http://schemas.microsoft.com/office/drawing/2014/main" id="{C1A83D2B-617F-47ED-B418-64D69E6FF980}"/>
              </a:ext>
            </a:extLst>
          </p:cNvPr>
          <p:cNvSpPr>
            <a:spLocks noGrp="1"/>
          </p:cNvSpPr>
          <p:nvPr>
            <p:ph idx="1"/>
          </p:nvPr>
        </p:nvSpPr>
        <p:spPr>
          <a:xfrm>
            <a:off x="457200" y="2636912"/>
            <a:ext cx="8229600" cy="3633788"/>
          </a:xfrm>
        </p:spPr>
        <p:txBody>
          <a:bodyPr/>
          <a:lstStyle/>
          <a:p>
            <a:pPr algn="l" rtl="0"/>
            <a:r>
              <a:rPr lang="pl" sz="1800" b="1" i="0" u="none" baseline="0" dirty="0"/>
              <a:t>Tak, może! </a:t>
            </a:r>
          </a:p>
          <a:p>
            <a:pPr marL="0" indent="0" algn="l" rtl="0">
              <a:buNone/>
            </a:pPr>
            <a:endParaRPr lang="pl" sz="1800" b="1" dirty="0"/>
          </a:p>
          <a:p>
            <a:pPr algn="l" rtl="0"/>
            <a:r>
              <a:rPr lang="pl" sz="1800" b="0" i="0" u="none" baseline="0" dirty="0"/>
              <a:t>Celem wytycznych OECD DDG jest promowanie odpowiedzialnych inwestycji dotyczących wydobycia i handlu minerałami w celu zwiększenia wkładu na rzecz zrównoważonego rozwoju krajów wydobycia. </a:t>
            </a:r>
          </a:p>
          <a:p>
            <a:pPr marL="0" indent="0" algn="l" rtl="0">
              <a:buNone/>
            </a:pPr>
            <a:endParaRPr lang="pl" sz="1800" dirty="0"/>
          </a:p>
          <a:p>
            <a:pPr algn="l" rtl="0"/>
            <a:r>
              <a:rPr lang="pl" sz="1800" b="0" i="0" u="none" baseline="0" dirty="0"/>
              <a:t>Firmy muszą podjąć wszelkie uzasadnione wysiłki, aby zarządzać ryzykiem, oraz przedstawić klientom dowody (np. wyniki audytu, dokumenty o należytej staranności), że stosowane w firmie procedury należytej staranności (a w związku z tym również u dostawców) są niezawodne i że praktycznie nie występuje ryzyko finansowania konfliktów czy naruszania praw człowieka.</a:t>
            </a:r>
            <a:endParaRPr lang="pl" sz="1800" dirty="0"/>
          </a:p>
        </p:txBody>
      </p:sp>
    </p:spTree>
    <p:extLst>
      <p:ext uri="{BB962C8B-B14F-4D97-AF65-F5344CB8AC3E}">
        <p14:creationId xmlns:p14="http://schemas.microsoft.com/office/powerpoint/2010/main" val="1276320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AF54C-1328-47D4-94DF-2AB937F5455E}"/>
              </a:ext>
            </a:extLst>
          </p:cNvPr>
          <p:cNvSpPr>
            <a:spLocks noGrp="1"/>
          </p:cNvSpPr>
          <p:nvPr>
            <p:ph type="title"/>
          </p:nvPr>
        </p:nvSpPr>
        <p:spPr>
          <a:xfrm>
            <a:off x="395536" y="2564904"/>
            <a:ext cx="8229600" cy="1584176"/>
          </a:xfrm>
        </p:spPr>
        <p:txBody>
          <a:bodyPr/>
          <a:lstStyle/>
          <a:p>
            <a:pPr algn="l" rtl="0"/>
            <a:r>
              <a:rPr lang="pl" sz="2500" b="0" i="0" u="none" baseline="0" dirty="0"/>
              <a:t>	Co mogą zrobić firmy, aby zagwarantować, że pozyskiwanie nie będzie prowadziło do finansowania grup zbrojnych, inspirowało poważnych przestępstw gospodarczych (</a:t>
            </a:r>
            <a:r>
              <a:rPr lang="pl" sz="2500" b="0" i="1" u="none" baseline="0" dirty="0"/>
              <a:t>takich jak pranie brudnych pieniędzy, unikanie płacenia podatków czy korupcja</a:t>
            </a:r>
            <a:r>
              <a:rPr lang="pl" sz="2500" b="0" i="0" u="none" baseline="0" dirty="0"/>
              <a:t>) ani powodowało nadużycia praw człowieka? </a:t>
            </a:r>
            <a:endParaRPr lang="pl" sz="2500" b="0" dirty="0"/>
          </a:p>
        </p:txBody>
      </p:sp>
      <p:sp>
        <p:nvSpPr>
          <p:cNvPr id="3" name="Content Placeholder 2">
            <a:extLst>
              <a:ext uri="{FF2B5EF4-FFF2-40B4-BE49-F238E27FC236}">
                <a16:creationId xmlns:a16="http://schemas.microsoft.com/office/drawing/2014/main" id="{B13CE85C-C0F9-4A56-A44D-5296194DF30E}"/>
              </a:ext>
            </a:extLst>
          </p:cNvPr>
          <p:cNvSpPr>
            <a:spLocks noGrp="1"/>
          </p:cNvSpPr>
          <p:nvPr>
            <p:ph idx="1"/>
          </p:nvPr>
        </p:nvSpPr>
        <p:spPr>
          <a:xfrm>
            <a:off x="1331640" y="5041106"/>
            <a:ext cx="6840760" cy="3633788"/>
          </a:xfrm>
        </p:spPr>
        <p:txBody>
          <a:bodyPr/>
          <a:lstStyle/>
          <a:p>
            <a:pPr marL="0" indent="0" algn="ctr" rtl="0">
              <a:buNone/>
            </a:pPr>
            <a:r>
              <a:rPr lang="pl" b="1" i="0" u="none" baseline="0" dirty="0"/>
              <a:t>Identyfikowanie i ocena ryzyka oraz zarządzanie nim </a:t>
            </a:r>
          </a:p>
          <a:p>
            <a:pPr marL="0" indent="0" algn="ctr" rtl="0">
              <a:buNone/>
            </a:pPr>
            <a:endParaRPr lang="pl" b="1" dirty="0"/>
          </a:p>
        </p:txBody>
      </p:sp>
    </p:spTree>
    <p:extLst>
      <p:ext uri="{BB962C8B-B14F-4D97-AF65-F5344CB8AC3E}">
        <p14:creationId xmlns:p14="http://schemas.microsoft.com/office/powerpoint/2010/main" val="1863615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ABB19-3438-4B56-850F-D3E1AA83136A}"/>
              </a:ext>
            </a:extLst>
          </p:cNvPr>
          <p:cNvSpPr>
            <a:spLocks noGrp="1"/>
          </p:cNvSpPr>
          <p:nvPr>
            <p:ph type="title"/>
          </p:nvPr>
        </p:nvSpPr>
        <p:spPr>
          <a:xfrm>
            <a:off x="457200" y="1844824"/>
            <a:ext cx="8229600" cy="936625"/>
          </a:xfrm>
        </p:spPr>
        <p:txBody>
          <a:bodyPr/>
          <a:lstStyle/>
          <a:p>
            <a:pPr algn="l" rtl="0"/>
            <a:r>
              <a:rPr lang="pl" b="1" i="0" u="none" baseline="0" dirty="0"/>
              <a:t>1. Identyfikowanie ryzyka: należy rozpocząć od zrozumienia swojej pozycji w łańcuchu dostaw</a:t>
            </a:r>
            <a:endParaRPr lang="pl" dirty="0"/>
          </a:p>
        </p:txBody>
      </p:sp>
      <p:pic>
        <p:nvPicPr>
          <p:cNvPr id="4" name="Picture 3">
            <a:extLst>
              <a:ext uri="{FF2B5EF4-FFF2-40B4-BE49-F238E27FC236}">
                <a16:creationId xmlns:a16="http://schemas.microsoft.com/office/drawing/2014/main" id="{D9A506A5-6EA8-4EB5-A512-29E3CB31CD73}"/>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bwMode="auto">
          <a:xfrm>
            <a:off x="685386" y="3645024"/>
            <a:ext cx="7864014" cy="1918970"/>
          </a:xfrm>
          <a:prstGeom prst="rect">
            <a:avLst/>
          </a:prstGeom>
          <a:noFill/>
          <a:ln>
            <a:noFill/>
          </a:ln>
        </p:spPr>
      </p:pic>
      <p:sp>
        <p:nvSpPr>
          <p:cNvPr id="5" name="TextBox 4">
            <a:extLst>
              <a:ext uri="{FF2B5EF4-FFF2-40B4-BE49-F238E27FC236}">
                <a16:creationId xmlns:a16="http://schemas.microsoft.com/office/drawing/2014/main" id="{6B072371-C7B5-4FD6-8E6C-CB5DCE5A79DD}"/>
              </a:ext>
            </a:extLst>
          </p:cNvPr>
          <p:cNvSpPr txBox="1"/>
          <p:nvPr/>
        </p:nvSpPr>
        <p:spPr>
          <a:xfrm>
            <a:off x="1475655" y="6093296"/>
            <a:ext cx="2880049" cy="461665"/>
          </a:xfrm>
          <a:prstGeom prst="rect">
            <a:avLst/>
          </a:prstGeom>
          <a:noFill/>
        </p:spPr>
        <p:txBody>
          <a:bodyPr wrap="square" rtlCol="0">
            <a:spAutoFit/>
          </a:bodyPr>
          <a:lstStyle/>
          <a:p>
            <a:pPr algn="l" rtl="0"/>
            <a:r>
              <a:rPr lang="pl" sz="2400" b="0" i="0" u="none" baseline="0" dirty="0">
                <a:solidFill>
                  <a:srgbClr val="FF0000"/>
                </a:solidFill>
              </a:rPr>
              <a:t>Wyższy szczebel</a:t>
            </a:r>
          </a:p>
        </p:txBody>
      </p:sp>
      <p:sp>
        <p:nvSpPr>
          <p:cNvPr id="6" name="TextBox 5">
            <a:extLst>
              <a:ext uri="{FF2B5EF4-FFF2-40B4-BE49-F238E27FC236}">
                <a16:creationId xmlns:a16="http://schemas.microsoft.com/office/drawing/2014/main" id="{B6F350C6-3ABE-42CA-8A65-0A4DC1E261F3}"/>
              </a:ext>
            </a:extLst>
          </p:cNvPr>
          <p:cNvSpPr txBox="1"/>
          <p:nvPr/>
        </p:nvSpPr>
        <p:spPr>
          <a:xfrm>
            <a:off x="5652121" y="6135687"/>
            <a:ext cx="2592281" cy="461665"/>
          </a:xfrm>
          <a:prstGeom prst="rect">
            <a:avLst/>
          </a:prstGeom>
          <a:noFill/>
        </p:spPr>
        <p:txBody>
          <a:bodyPr wrap="square" rtlCol="0">
            <a:spAutoFit/>
          </a:bodyPr>
          <a:lstStyle/>
          <a:p>
            <a:pPr algn="l" rtl="0"/>
            <a:r>
              <a:rPr lang="pl" sz="2400" b="0" i="0" u="none" baseline="0" dirty="0">
                <a:solidFill>
                  <a:srgbClr val="FF0000"/>
                </a:solidFill>
              </a:rPr>
              <a:t>Niższy szczebel</a:t>
            </a:r>
          </a:p>
        </p:txBody>
      </p:sp>
      <p:cxnSp>
        <p:nvCxnSpPr>
          <p:cNvPr id="14" name="Straight Connector 13">
            <a:extLst>
              <a:ext uri="{FF2B5EF4-FFF2-40B4-BE49-F238E27FC236}">
                <a16:creationId xmlns:a16="http://schemas.microsoft.com/office/drawing/2014/main" id="{DA14DB17-FE92-4B7B-A583-CA654CD9DE97}"/>
              </a:ext>
            </a:extLst>
          </p:cNvPr>
          <p:cNvCxnSpPr>
            <a:cxnSpLocks/>
          </p:cNvCxnSpPr>
          <p:nvPr/>
        </p:nvCxnSpPr>
        <p:spPr bwMode="auto">
          <a:xfrm flipH="1">
            <a:off x="683433" y="4812457"/>
            <a:ext cx="135" cy="1489250"/>
          </a:xfrm>
          <a:prstGeom prst="line">
            <a:avLst/>
          </a:prstGeom>
          <a:noFill/>
          <a:ln w="9525" cap="flat" cmpd="sng" algn="ctr">
            <a:solidFill>
              <a:srgbClr val="FF0000"/>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5F792642-0120-4363-8041-CF2637FE211A}"/>
              </a:ext>
            </a:extLst>
          </p:cNvPr>
          <p:cNvCxnSpPr>
            <a:cxnSpLocks/>
          </p:cNvCxnSpPr>
          <p:nvPr/>
        </p:nvCxnSpPr>
        <p:spPr bwMode="auto">
          <a:xfrm>
            <a:off x="4788024" y="5034415"/>
            <a:ext cx="0" cy="1310952"/>
          </a:xfrm>
          <a:prstGeom prst="line">
            <a:avLst/>
          </a:prstGeom>
          <a:noFill/>
          <a:ln w="9525" cap="flat" cmpd="sng" algn="ctr">
            <a:solidFill>
              <a:srgbClr val="FF0000"/>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F592EDB9-7DC0-49B6-AAB5-78E01255A4F7}"/>
              </a:ext>
            </a:extLst>
          </p:cNvPr>
          <p:cNvCxnSpPr>
            <a:cxnSpLocks/>
          </p:cNvCxnSpPr>
          <p:nvPr/>
        </p:nvCxnSpPr>
        <p:spPr bwMode="auto">
          <a:xfrm>
            <a:off x="5292080" y="5582124"/>
            <a:ext cx="0" cy="841675"/>
          </a:xfrm>
          <a:prstGeom prst="line">
            <a:avLst/>
          </a:prstGeom>
          <a:noFill/>
          <a:ln w="9525" cap="flat" cmpd="sng" algn="ctr">
            <a:solidFill>
              <a:srgbClr val="FF0000"/>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23B54963-1473-4650-A9D9-BB47DB049EA3}"/>
              </a:ext>
            </a:extLst>
          </p:cNvPr>
          <p:cNvCxnSpPr>
            <a:cxnSpLocks/>
          </p:cNvCxnSpPr>
          <p:nvPr/>
        </p:nvCxnSpPr>
        <p:spPr bwMode="auto">
          <a:xfrm>
            <a:off x="8442431" y="4911108"/>
            <a:ext cx="18001" cy="1512691"/>
          </a:xfrm>
          <a:prstGeom prst="line">
            <a:avLst/>
          </a:prstGeom>
          <a:noFill/>
          <a:ln w="9525" cap="flat" cmpd="sng" algn="ctr">
            <a:solidFill>
              <a:srgbClr val="FF0000"/>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9C477CB3-FD03-404D-AB25-D814AF4F28DF}"/>
              </a:ext>
            </a:extLst>
          </p:cNvPr>
          <p:cNvCxnSpPr>
            <a:cxnSpLocks/>
          </p:cNvCxnSpPr>
          <p:nvPr/>
        </p:nvCxnSpPr>
        <p:spPr bwMode="auto">
          <a:xfrm flipH="1">
            <a:off x="5292080" y="6423799"/>
            <a:ext cx="432048" cy="0"/>
          </a:xfrm>
          <a:prstGeom prst="line">
            <a:avLst/>
          </a:prstGeom>
          <a:noFill/>
          <a:ln w="9525" cap="flat" cmpd="sng" algn="ctr">
            <a:solidFill>
              <a:srgbClr val="FF0000"/>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9CBF0A6F-3A63-414D-8E4F-70690803E58D}"/>
              </a:ext>
            </a:extLst>
          </p:cNvPr>
          <p:cNvCxnSpPr>
            <a:cxnSpLocks/>
          </p:cNvCxnSpPr>
          <p:nvPr/>
        </p:nvCxnSpPr>
        <p:spPr bwMode="auto">
          <a:xfrm flipH="1">
            <a:off x="8100392" y="6423799"/>
            <a:ext cx="360040" cy="0"/>
          </a:xfrm>
          <a:prstGeom prst="line">
            <a:avLst/>
          </a:prstGeom>
          <a:noFill/>
          <a:ln w="9525" cap="flat" cmpd="sng" algn="ctr">
            <a:solidFill>
              <a:srgbClr val="FF0000"/>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id="{396A7E13-E689-4B4A-8E89-BCD666E81547}"/>
              </a:ext>
            </a:extLst>
          </p:cNvPr>
          <p:cNvCxnSpPr>
            <a:cxnSpLocks/>
          </p:cNvCxnSpPr>
          <p:nvPr/>
        </p:nvCxnSpPr>
        <p:spPr bwMode="auto">
          <a:xfrm>
            <a:off x="4139952" y="6345367"/>
            <a:ext cx="648072" cy="0"/>
          </a:xfrm>
          <a:prstGeom prst="line">
            <a:avLst/>
          </a:prstGeom>
          <a:noFill/>
          <a:ln w="9525" cap="flat" cmpd="sng" algn="ctr">
            <a:solidFill>
              <a:srgbClr val="FF0000"/>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86FC4275-3649-4319-8994-5EF8F39470C5}"/>
              </a:ext>
            </a:extLst>
          </p:cNvPr>
          <p:cNvCxnSpPr>
            <a:cxnSpLocks/>
          </p:cNvCxnSpPr>
          <p:nvPr/>
        </p:nvCxnSpPr>
        <p:spPr bwMode="auto">
          <a:xfrm flipH="1" flipV="1">
            <a:off x="683433" y="6335556"/>
            <a:ext cx="783704" cy="9811"/>
          </a:xfrm>
          <a:prstGeom prst="line">
            <a:avLst/>
          </a:prstGeom>
          <a:noFill/>
          <a:ln w="952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342717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FCFC3-DABE-42F6-A97B-7D4E58470E25}"/>
              </a:ext>
            </a:extLst>
          </p:cNvPr>
          <p:cNvSpPr>
            <a:spLocks noGrp="1"/>
          </p:cNvSpPr>
          <p:nvPr>
            <p:ph type="title"/>
          </p:nvPr>
        </p:nvSpPr>
        <p:spPr/>
        <p:txBody>
          <a:bodyPr/>
          <a:lstStyle/>
          <a:p>
            <a:pPr algn="l" rtl="0"/>
            <a:r>
              <a:rPr lang="pl" b="1" i="0" u="none" baseline="0"/>
              <a:t>W wypadku spółek wyższego szczebla</a:t>
            </a:r>
            <a:endParaRPr lang="pl" dirty="0"/>
          </a:p>
        </p:txBody>
      </p:sp>
      <p:sp>
        <p:nvSpPr>
          <p:cNvPr id="3" name="Content Placeholder 2">
            <a:extLst>
              <a:ext uri="{FF2B5EF4-FFF2-40B4-BE49-F238E27FC236}">
                <a16:creationId xmlns:a16="http://schemas.microsoft.com/office/drawing/2014/main" id="{CFE0391F-1D2E-4BA9-AB33-0AB73CDFBEE9}"/>
              </a:ext>
            </a:extLst>
          </p:cNvPr>
          <p:cNvSpPr>
            <a:spLocks noGrp="1"/>
          </p:cNvSpPr>
          <p:nvPr>
            <p:ph idx="1"/>
          </p:nvPr>
        </p:nvSpPr>
        <p:spPr/>
        <p:txBody>
          <a:bodyPr/>
          <a:lstStyle/>
          <a:p>
            <a:pPr marL="0" indent="0" algn="l" rtl="0">
              <a:buNone/>
            </a:pPr>
            <a:r>
              <a:rPr lang="pl" b="0" i="0" u="none" baseline="0"/>
              <a:t>W stosowaniu należytej staranności pomogą następujące działania:</a:t>
            </a:r>
          </a:p>
          <a:p>
            <a:pPr marL="0" indent="0" algn="l" rtl="0">
              <a:buNone/>
            </a:pPr>
            <a:endParaRPr lang="pl" sz="1400" dirty="0"/>
          </a:p>
          <a:p>
            <a:pPr algn="l" rtl="0"/>
            <a:r>
              <a:rPr lang="pl" b="0" i="0" u="none" baseline="0"/>
              <a:t>Zapewnienie przejrzystości łańcucha dowodowego. </a:t>
            </a:r>
          </a:p>
          <a:p>
            <a:pPr algn="l" rtl="0"/>
            <a:r>
              <a:rPr lang="pl" b="0" i="0" u="none" baseline="0"/>
              <a:t>Zrozumienie okoliczności wydobycia, handlu, przetwórstwa oraz eksportu odnośnie minerałów.</a:t>
            </a:r>
          </a:p>
          <a:p>
            <a:pPr algn="l" rtl="0"/>
            <a:r>
              <a:rPr lang="pl" b="0" i="0" u="none" baseline="0"/>
              <a:t>Identyfikowanie oraz ocena ryzyka.</a:t>
            </a:r>
            <a:endParaRPr lang="pl" dirty="0"/>
          </a:p>
        </p:txBody>
      </p:sp>
    </p:spTree>
    <p:extLst>
      <p:ext uri="{BB962C8B-B14F-4D97-AF65-F5344CB8AC3E}">
        <p14:creationId xmlns:p14="http://schemas.microsoft.com/office/powerpoint/2010/main" val="1002175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5E65C-3F0F-4D81-B6A5-7C12ECAFF6C3}"/>
              </a:ext>
            </a:extLst>
          </p:cNvPr>
          <p:cNvSpPr>
            <a:spLocks noGrp="1"/>
          </p:cNvSpPr>
          <p:nvPr>
            <p:ph type="title"/>
          </p:nvPr>
        </p:nvSpPr>
        <p:spPr/>
        <p:txBody>
          <a:bodyPr/>
          <a:lstStyle/>
          <a:p>
            <a:pPr algn="l" rtl="0"/>
            <a:r>
              <a:rPr lang="pl" b="1" i="0" u="none" baseline="0"/>
              <a:t>W wypadku spółek niższego szczebla</a:t>
            </a:r>
            <a:endParaRPr lang="pl" dirty="0"/>
          </a:p>
        </p:txBody>
      </p:sp>
      <p:sp>
        <p:nvSpPr>
          <p:cNvPr id="3" name="Content Placeholder 2">
            <a:extLst>
              <a:ext uri="{FF2B5EF4-FFF2-40B4-BE49-F238E27FC236}">
                <a16:creationId xmlns:a16="http://schemas.microsoft.com/office/drawing/2014/main" id="{2CEA421C-7402-4B76-B5CF-17B009798E70}"/>
              </a:ext>
            </a:extLst>
          </p:cNvPr>
          <p:cNvSpPr>
            <a:spLocks noGrp="1"/>
          </p:cNvSpPr>
          <p:nvPr>
            <p:ph idx="1"/>
          </p:nvPr>
        </p:nvSpPr>
        <p:spPr/>
        <p:txBody>
          <a:bodyPr/>
          <a:lstStyle/>
          <a:p>
            <a:pPr algn="l" rtl="0"/>
            <a:r>
              <a:rPr lang="pl" sz="1800" b="0" i="0" u="none" baseline="0"/>
              <a:t>Należy zidentyfikować huty i rafinerie w łańcuchu dostaw (Można pomyśleć o użyciu formularza Inicjatywy ds. odpowiedzialnego gospodarowania minerałami </a:t>
            </a:r>
            <a:r>
              <a:rPr lang="pl" sz="1800" b="0" i="0" u="none" baseline="0">
                <a:solidFill>
                  <a:srgbClr val="FF0000"/>
                </a:solidFill>
                <a:hlinkClick r:id="rId3"/>
              </a:rPr>
              <a:t>(RMI) </a:t>
            </a:r>
            <a:r>
              <a:rPr lang="pl" sz="1800" b="0" i="0" u="none" baseline="0">
                <a:hlinkClick r:id="rId3"/>
              </a:rPr>
              <a:t>CMRT </a:t>
            </a:r>
            <a:r>
              <a:rPr lang="pl" sz="1800" b="0" i="0" u="none" baseline="0"/>
              <a:t>, aby skuteczniej wykonać to zadanie).</a:t>
            </a:r>
          </a:p>
          <a:p>
            <a:pPr algn="l" rtl="0"/>
            <a:r>
              <a:rPr lang="pl" sz="1800" b="0" i="0" u="none" baseline="0"/>
              <a:t>Ocenić systemy należytej staranności funkcjonujące w hutach i rafineriach względem wytycznych OECD DDG.</a:t>
            </a:r>
          </a:p>
          <a:p>
            <a:pPr algn="l" rtl="0"/>
            <a:r>
              <a:rPr lang="pl" sz="1800" b="0" i="0" u="none" baseline="0"/>
              <a:t>Małe firmy mogą mieć trudności w zidentyfikowaniu hut i rafinerii – mogą współpracować z innymi firmami w celu takiej identyfikacji. </a:t>
            </a:r>
          </a:p>
          <a:p>
            <a:pPr algn="l" rtl="0"/>
            <a:r>
              <a:rPr lang="pl" sz="1800" b="0" i="0" u="none" baseline="0"/>
              <a:t>Należy uważnie monitorować zdiagnozowane zagrożenia. </a:t>
            </a:r>
          </a:p>
          <a:p>
            <a:pPr algn="l" rtl="0"/>
            <a:r>
              <a:rPr lang="pl" sz="1800" b="0" i="0" u="none" baseline="0"/>
              <a:t>Regularnie oceniać ryzyko.   </a:t>
            </a:r>
          </a:p>
          <a:p>
            <a:endParaRPr lang="pl" dirty="0"/>
          </a:p>
        </p:txBody>
      </p:sp>
    </p:spTree>
    <p:extLst>
      <p:ext uri="{BB962C8B-B14F-4D97-AF65-F5344CB8AC3E}">
        <p14:creationId xmlns:p14="http://schemas.microsoft.com/office/powerpoint/2010/main" val="2016332385"/>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97f6912e-a8eb-4c25-ad1b-ecf306e9c35e" ContentTypeId="0x01010018E01CE33C90DE4A970D47E400D176AE1F02" PreviousValue="false"/>
</file>

<file path=customXml/item2.xml><?xml version="1.0" encoding="utf-8"?>
<ct:contentTypeSchema xmlns:ct="http://schemas.microsoft.com/office/2006/metadata/contentType" xmlns:ma="http://schemas.microsoft.com/office/2006/metadata/properties/metaAttributes" ct:_="" ma:_="" ma:contentTypeName="Document Project General" ma:contentTypeID="0x01010018E01CE33C90DE4A970D47E400D176AE1F020091D4595FA6CD1340AA7703AC57E26C40" ma:contentTypeVersion="0" ma:contentTypeDescription="" ma:contentTypeScope="" ma:versionID="5a5bb8d8ab161acae230ba40d6980ffa">
  <xsd:schema xmlns:xsd="http://www.w3.org/2001/XMLSchema" xmlns:xs="http://www.w3.org/2001/XMLSchema" xmlns:p="http://schemas.microsoft.com/office/2006/metadata/properties" xmlns:ns2="7e9eed2f-27c4-4474-ba4f-3601f39e8add" targetNamespace="http://schemas.microsoft.com/office/2006/metadata/properties" ma:root="true" ma:fieldsID="4d0f55f960fdbdae389a17773d00c893" ns2:_="">
    <xsd:import namespace="7e9eed2f-27c4-4474-ba4f-3601f39e8add"/>
    <xsd:element name="properties">
      <xsd:complexType>
        <xsd:sequence>
          <xsd:element name="documentManagement">
            <xsd:complexType>
              <xsd:all>
                <xsd:element ref="ns2:T_DocProject" minOccurs="0"/>
                <xsd:element ref="ns2:ProjectMilestones" minOccurs="0"/>
                <xsd:element ref="ns2:Partners" minOccurs="0"/>
                <xsd:element ref="ns2:Comments1" minOccurs="0"/>
                <xsd:element ref="ns2:Fina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9eed2f-27c4-4474-ba4f-3601f39e8add" elementFormDefault="qualified">
    <xsd:import namespace="http://schemas.microsoft.com/office/2006/documentManagement/types"/>
    <xsd:import namespace="http://schemas.microsoft.com/office/infopath/2007/PartnerControls"/>
    <xsd:element name="T_DocProject" ma:index="2" nillable="true" ma:displayName="T_Doc project" ma:format="Dropdown" ma:internalName="T_DocProject">
      <xsd:simpleType>
        <xsd:restriction base="dms:Choice">
          <xsd:enumeration value="Acceptance"/>
          <xsd:enumeration value="Acknowledgement"/>
          <xsd:enumeration value="Advisory board"/>
          <xsd:enumeration value="Amendment"/>
          <xsd:enumeration value="Meetings_Other"/>
          <xsd:enumeration value="Meetings_1.KOM and AB+SC (Feb19)"/>
          <xsd:enumeration value="Meetings_2.AB+SC (May19)_Telco"/>
          <xsd:enumeration value="Meetings_3.AB+SC (Sept19)"/>
          <xsd:enumeration value="Bibliography"/>
          <xsd:enumeration value="Communications/notifications"/>
          <xsd:enumeration value="Contract/Agreement"/>
          <xsd:enumeration value="Declarations/Certificates"/>
          <xsd:enumeration value="Deliverable/Report"/>
          <xsd:enumeration value="Company/Entity"/>
          <xsd:enumeration value="Form"/>
          <xsd:enumeration value="Economic information/Budget"/>
          <xsd:enumeration value="Networking"/>
          <xsd:enumeration value="Technical proposal"/>
          <xsd:enumeration value="Templates"/>
          <xsd:enumeration value="Presentations"/>
          <xsd:enumeration value="Resolution/Certification"/>
          <xsd:enumeration value="Obsolete"/>
          <xsd:enumeration value="Other"/>
        </xsd:restriction>
      </xsd:simpleType>
    </xsd:element>
    <xsd:element name="ProjectMilestones" ma:index="3" nillable="true" ma:displayName="Project milestones" ma:format="Dropdown" ma:internalName="ProjectMilestones">
      <xsd:simpleType>
        <xsd:restriction base="dms:Choice">
          <xsd:enumeration value="Pre-proposal"/>
          <xsd:enumeration value="Proposal"/>
          <xsd:enumeration value="Negotiation"/>
          <xsd:enumeration value="Milestone 1"/>
          <xsd:enumeration value="WP1. Online DDSS"/>
          <xsd:enumeration value="WP2. Networks + AB"/>
          <xsd:enumeration value="WP3. Comm."/>
          <xsd:enumeration value="WP4. Management"/>
        </xsd:restriction>
      </xsd:simpleType>
    </xsd:element>
    <xsd:element name="Partners" ma:index="4" nillable="true" ma:displayName="Partners" ma:format="Dropdown" ma:internalName="Partners">
      <xsd:simpleType>
        <xsd:restriction base="dms:Choice">
          <xsd:enumeration value="Option 1"/>
          <xsd:enumeration value="Option 2"/>
          <xsd:enumeration value="Option 3"/>
        </xsd:restriction>
      </xsd:simpleType>
    </xsd:element>
    <xsd:element name="Comments1" ma:index="5" nillable="true" ma:displayName="Comments" ma:internalName="Comments1">
      <xsd:simpleType>
        <xsd:restriction base="dms:Note">
          <xsd:maxLength value="255"/>
        </xsd:restriction>
      </xsd:simpleType>
    </xsd:element>
    <xsd:element name="Final" ma:index="6" nillable="true" ma:displayName="Final" ma:format="Dropdown" ma:internalName="Final">
      <xsd:simpleType>
        <xsd:restriction base="dms:Choice">
          <xsd:enumeration value="Yes"/>
          <xsd:enumeration value="No"/>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_DocProject xmlns="7e9eed2f-27c4-4474-ba4f-3601f39e8add" xsi:nil="true"/>
    <ProjectMilestones xmlns="7e9eed2f-27c4-4474-ba4f-3601f39e8add" xsi:nil="true"/>
    <Comments1 xmlns="7e9eed2f-27c4-4474-ba4f-3601f39e8add" xsi:nil="true"/>
    <Final xmlns="7e9eed2f-27c4-4474-ba4f-3601f39e8add" xsi:nil="true"/>
    <Partners xmlns="7e9eed2f-27c4-4474-ba4f-3601f39e8add" xsi:nil="true"/>
  </documentManagement>
</p:properties>
</file>

<file path=customXml/itemProps1.xml><?xml version="1.0" encoding="utf-8"?>
<ds:datastoreItem xmlns:ds="http://schemas.openxmlformats.org/officeDocument/2006/customXml" ds:itemID="{9DC50E3B-EC53-471F-BFD7-4D1DDDB8E90A}"/>
</file>

<file path=customXml/itemProps2.xml><?xml version="1.0" encoding="utf-8"?>
<ds:datastoreItem xmlns:ds="http://schemas.openxmlformats.org/officeDocument/2006/customXml" ds:itemID="{898CC40D-B098-494F-B4DC-F67ACD621EED}"/>
</file>

<file path=customXml/itemProps3.xml><?xml version="1.0" encoding="utf-8"?>
<ds:datastoreItem xmlns:ds="http://schemas.openxmlformats.org/officeDocument/2006/customXml" ds:itemID="{87F200F5-F613-4E0E-9AE9-C02F3D54BCB4}"/>
</file>

<file path=customXml/itemProps4.xml><?xml version="1.0" encoding="utf-8"?>
<ds:datastoreItem xmlns:ds="http://schemas.openxmlformats.org/officeDocument/2006/customXml" ds:itemID="{623C6774-AA21-432A-BE75-480A5F8BD324}"/>
</file>

<file path=docProps/app.xml><?xml version="1.0" encoding="utf-8"?>
<Properties xmlns="http://schemas.openxmlformats.org/officeDocument/2006/extended-properties" xmlns:vt="http://schemas.openxmlformats.org/officeDocument/2006/docPropsVTypes">
  <TotalTime>9</TotalTime>
  <Words>913</Words>
  <Application>Microsoft Office PowerPoint</Application>
  <PresentationFormat>On-screen Show (4:3)</PresentationFormat>
  <Paragraphs>103</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Verdana</vt:lpstr>
      <vt:lpstr>Default Design</vt:lpstr>
      <vt:lpstr>Etap 2  Wytycznych OECD dotyczących należytej staranności w zakresie odpowiedzialnych łańcuchów dostaw minerałów z obszarów dotkniętych konfliktami i obszarów wysokiego ryzyka  (wytyczne OECD)</vt:lpstr>
      <vt:lpstr>Spis treści</vt:lpstr>
      <vt:lpstr>Etap 2 wytycznych OECD DDG: Identyfikowanie oraz ocena ryzyka</vt:lpstr>
      <vt:lpstr>Czym są obszary konfliktu i wysokiego zagrożenia (CAHRA)? </vt:lpstr>
      <vt:lpstr>Czy przedsiębiorstwo może zaopatrywać się z obszarów konfliktu i wysokiego zagrożenia (CAHRA)?</vt:lpstr>
      <vt:lpstr> Co mogą zrobić firmy, aby zagwarantować, że pozyskiwanie nie będzie prowadziło do finansowania grup zbrojnych, inspirowało poważnych przestępstw gospodarczych (takich jak pranie brudnych pieniędzy, unikanie płacenia podatków czy korupcja) ani powodowało nadużycia praw człowieka? </vt:lpstr>
      <vt:lpstr>1. Identyfikowanie ryzyka: należy rozpocząć od zrozumienia swojej pozycji w łańcuchu dostaw</vt:lpstr>
      <vt:lpstr>W wypadku spółek wyższego szczebla</vt:lpstr>
      <vt:lpstr>W wypadku spółek niższego szczebla</vt:lpstr>
      <vt:lpstr>Jakie zagrożenia?</vt:lpstr>
      <vt:lpstr>Czerwone flagi: czym są</vt:lpstr>
      <vt:lpstr>Czerwone flagi: jak nimi zarządzać</vt:lpstr>
      <vt:lpstr>Ocena ryzyka: ustalanie hierarchii zagrożeń </vt:lpstr>
      <vt:lpstr>Identyfikowanie oraz ocena ryzyka: gdzie znaleźć informacje</vt:lpstr>
      <vt:lpstr>PAMIĘTAJMY</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turneem</dc:creator>
  <cp:lastModifiedBy>Rosanna Tufo</cp:lastModifiedBy>
  <cp:revision>167</cp:revision>
  <dcterms:created xsi:type="dcterms:W3CDTF">2011-10-28T10:25:18Z</dcterms:created>
  <dcterms:modified xsi:type="dcterms:W3CDTF">2019-10-17T14:06:16Z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0x01010018E01CE33C90DE4A970D47E400D176AE1F020091D4595FA6CD1340AA7703AC57E26C40</vt:lpwstr>
  </property>
</Properties>
</file>