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461" r:id="rId3"/>
    <p:sldId id="476" r:id="rId4"/>
    <p:sldId id="448" r:id="rId5"/>
    <p:sldId id="482" r:id="rId6"/>
    <p:sldId id="483" r:id="rId7"/>
    <p:sldId id="274" r:id="rId8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Dujardin" initials="AD" lastIdx="0" clrIdx="0">
    <p:extLst>
      <p:ext uri="{19B8F6BF-5375-455C-9EA6-DF929625EA0E}">
        <p15:presenceInfo xmlns:p15="http://schemas.microsoft.com/office/powerpoint/2012/main" userId="S-1-5-21-2017696079-510886078-3043436788-2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CC"/>
    <a:srgbClr val="FDEFE3"/>
    <a:srgbClr val="FFFDFB"/>
    <a:srgbClr val="FEF9F4"/>
    <a:srgbClr val="66A7B9"/>
    <a:srgbClr val="ED6D45"/>
    <a:srgbClr val="F08766"/>
    <a:srgbClr val="E94E1D"/>
    <a:srgbClr val="0099CC"/>
    <a:srgbClr val="F45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652" autoAdjust="0"/>
  </p:normalViewPr>
  <p:slideViewPr>
    <p:cSldViewPr>
      <p:cViewPr varScale="1">
        <p:scale>
          <a:sx n="110" d="100"/>
          <a:sy n="110" d="100"/>
        </p:scale>
        <p:origin x="16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50439" y="9377315"/>
            <a:ext cx="2945657" cy="493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815" tIns="45907" rIns="91815" bIns="45907" anchor="b" anchorCtr="0" compatLnSpc="1"/>
          <a:lstStyle/>
          <a:p>
            <a:pPr algn="r" defTabSz="9181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DE3CA6-B9F7-407C-9320-BDF7E947CD62}" type="slidenum">
              <a:pPr algn="r" defTabSz="91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fr-FR" sz="1200" dirty="0">
              <a:solidFill>
                <a:srgbClr val="000000"/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52050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5657" cy="493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815" tIns="45907" rIns="91815" bIns="45907" anchor="t" anchorCtr="0" compatLnSpc="1"/>
          <a:lstStyle>
            <a:lvl1pPr marL="0" marR="0" lvl="0" indent="0" algn="l" defTabSz="91814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50836" y="1"/>
            <a:ext cx="2945657" cy="493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815" tIns="45907" rIns="91815" bIns="45907" anchor="t" anchorCtr="0" compatLnSpc="1"/>
          <a:lstStyle>
            <a:lvl1pPr marL="0" marR="0" lvl="0" indent="0" algn="r" defTabSz="91814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1DF1BD57-B49D-4DB6-ACC6-61D44362C32E}" type="datetime1">
              <a:rPr lang="fr-FR"/>
              <a:pPr lvl="0"/>
              <a:t>24/11/2021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/>
          <p:cNvSpPr txBox="1">
            <a:spLocks noGrp="1"/>
          </p:cNvSpPr>
          <p:nvPr>
            <p:ph type="body" sz="quarter" idx="3"/>
          </p:nvPr>
        </p:nvSpPr>
        <p:spPr>
          <a:xfrm>
            <a:off x="679766" y="4689519"/>
            <a:ext cx="5438144" cy="44426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815" tIns="45907" rIns="91815" bIns="45907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9376748"/>
            <a:ext cx="2945657" cy="493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815" tIns="45907" rIns="91815" bIns="45907" anchor="b" anchorCtr="0" compatLnSpc="1"/>
          <a:lstStyle>
            <a:lvl1pPr marL="0" marR="0" lvl="0" indent="0" algn="l" defTabSz="91814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50836" y="9376748"/>
            <a:ext cx="2945657" cy="493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815" tIns="45907" rIns="91815" bIns="45907" anchor="b" anchorCtr="0" compatLnSpc="1"/>
          <a:lstStyle>
            <a:lvl1pPr marL="0" marR="0" lvl="0" indent="0" algn="r" defTabSz="91814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F29E7D49-40D5-4DC7-9080-C89C4D26A33C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310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20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29E7D49-40D5-4DC7-9080-C89C4D26A33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23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20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29E7D49-40D5-4DC7-9080-C89C4D26A33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86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20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29E7D49-40D5-4DC7-9080-C89C4D26A33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58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20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29E7D49-40D5-4DC7-9080-C89C4D26A33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60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20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29E7D49-40D5-4DC7-9080-C89C4D26A33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38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20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29E7D49-40D5-4DC7-9080-C89C4D26A33C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32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20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149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29E7D49-40D5-4DC7-9080-C89C4D26A33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22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EB810C-1319-4F23-8208-84AA6E58FE2E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38C06-D5D6-4846-B6D3-1D26F5100788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1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marR="0" lvl="4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E39AF6-A575-4F2D-A86C-1AF71E28A6DD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59D82F-2F67-44B1-B3AA-7E54940B31CD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282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marR="0" lvl="4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00B896-6DDC-4D8D-8DAE-ABCEABF749EE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A4D3DC-FB67-4DB2-8115-FC5919A3EDCA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88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marR="0" lvl="4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8C1782-4101-40EB-89A0-C72CF2E30CF2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08EEF5-1B68-43FD-8DFF-C3FCDFD4314E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30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0C2A5F-E1DF-4768-B809-0AF5EF3DC4B1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1D7967-65D9-45A1-BA73-0CFBA6E50556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00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 marL="1828800" marR="0" lvl="4" indent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 marL="1828800" marR="0" lvl="4" indent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71748-BAE9-47FC-82F3-F9DDF0DDC40D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9653E-FF47-44A4-AE1E-39BE14BFE537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1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 marL="1828800" marR="0" lvl="4" indent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464503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4503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 marL="1828800" marR="0" lvl="4" indent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fr-F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65C36-D3EA-474C-B705-7A3A4DEC37AF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5A6470-EF60-4AB9-936A-0392F25FF613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32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F694D1-EAF8-4C1E-80D7-5F4089518B31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E75BE9-1E4A-4217-95F1-2F8416572961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17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30841A-BC67-4CD1-BBAA-6A7624A37C6B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3C5600-B192-42B0-8B8B-5AA3F02B1581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36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57505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marR="0" lvl="4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457200" y="143510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C87516-AF2C-4479-BF0A-D85D538BC5EE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7B0411-D6BC-4ED7-AB6A-DA50510D057F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90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33B58C-5E99-472E-9057-B9D0D00E23C3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7372A-2C3B-40F0-A63B-720DA6A19236}" type="slidenum"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45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DC32BFFE-23AA-4FBD-8FC7-E87DE1277139}" type="datetime1">
              <a:rPr lang="fr-FR" smtClean="0"/>
              <a:t>24/11/2021</a:t>
            </a:fld>
            <a:endParaRPr lang="fr-FR" dirty="0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384AD696-0F9A-4287-9C8C-D9BA5AD7DA81}" type="slidenum"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</p:titleStyle>
    <p:bodyStyle>
      <a:lvl1pPr marL="457200" marR="0" lvl="0" indent="-4572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Wingdings" pitchFamily="2"/>
        <a:buChar char="§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  <a:lvl2pPr marL="914400" marR="0" lvl="1" indent="-45720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Wingdings" pitchFamily="2"/>
        <a:buChar char="ü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/>
          <p:nvPr/>
        </p:nvSpPr>
        <p:spPr>
          <a:xfrm>
            <a:off x="269776" y="2422732"/>
            <a:ext cx="8604447" cy="17338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lvl="0" algn="ctr">
              <a:lnSpc>
                <a:spcPct val="9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Concessions Directive in water and wastewater sector</a:t>
            </a:r>
          </a:p>
          <a:p>
            <a:pPr lvl="0" algn="ctr">
              <a:lnSpc>
                <a:spcPct val="9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state of play in France after 5 years applying</a:t>
            </a:r>
          </a:p>
          <a:p>
            <a:pPr lvl="0" algn="ctr">
              <a:lnSpc>
                <a:spcPct val="9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dirty="0">
              <a:solidFill>
                <a:schemeClr val="tx2"/>
              </a:solidFill>
              <a:latin typeface="Euphemia"/>
              <a:ea typeface=""/>
              <a:cs typeface=""/>
            </a:endParaRPr>
          </a:p>
          <a:p>
            <a:pPr marL="342900" lvl="0" indent="-342900" algn="ctr">
              <a:lnSpc>
                <a:spcPct val="90000"/>
              </a:lnSpc>
              <a:spcBef>
                <a:spcPts val="5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Talk based on EU-DG Grow questions   -</a:t>
            </a:r>
          </a:p>
          <a:p>
            <a:pPr marL="342900" lvl="0" indent="-342900" algn="ctr">
              <a:lnSpc>
                <a:spcPct val="90000"/>
              </a:lnSpc>
              <a:spcBef>
                <a:spcPts val="50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dirty="0">
              <a:solidFill>
                <a:schemeClr val="tx2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lvl="0" algn="ctr">
              <a:lnSpc>
                <a:spcPct val="9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u="none" strike="noStrike" kern="1200" cap="none" spc="0" baseline="0" dirty="0">
                <a:solidFill>
                  <a:schemeClr val="tx2"/>
                </a:solidFill>
                <a:uFillTx/>
                <a:latin typeface="Century Gothic" panose="020B0502020202020204" pitchFamily="34" charset="0"/>
                <a:ea typeface=""/>
                <a:cs typeface=""/>
              </a:rPr>
              <a:t>November, 15</a:t>
            </a:r>
            <a:r>
              <a:rPr lang="fr-FR" sz="14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th 2021</a:t>
            </a:r>
            <a:endParaRPr lang="fr-FR" sz="1400" u="none" strike="noStrike" kern="1200" cap="none" spc="0" baseline="0" dirty="0">
              <a:solidFill>
                <a:schemeClr val="tx2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1" i="0" u="none" strike="noStrike" kern="1200" cap="none" spc="0" baseline="0" dirty="0">
              <a:solidFill>
                <a:srgbClr val="66A7B9"/>
              </a:solidFill>
              <a:uFillTx/>
              <a:latin typeface="Calibri"/>
              <a:ea typeface=""/>
              <a:cs typeface=""/>
            </a:endParaRPr>
          </a:p>
          <a:p>
            <a:pPr lvl="0" algn="ctr">
              <a:lnSpc>
                <a:spcPct val="9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i="0" u="none" strike="noStrike" kern="1200" cap="none" spc="0" baseline="0" dirty="0">
              <a:solidFill>
                <a:srgbClr val="00B0F0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lvl="0" algn="ctr">
              <a:lnSpc>
                <a:spcPct val="9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i="0" u="none" strike="noStrike" kern="1200" cap="none" spc="0" baseline="0" dirty="0">
                <a:solidFill>
                  <a:srgbClr val="0097CC"/>
                </a:solidFill>
                <a:uFillTx/>
                <a:latin typeface="Century Gothic" panose="020B0502020202020204" pitchFamily="34" charset="0"/>
                <a:ea typeface=""/>
                <a:cs typeface=""/>
              </a:rPr>
              <a:t>Tristan MATHIEU</a:t>
            </a:r>
          </a:p>
          <a:p>
            <a:pPr lvl="0" algn="ctr">
              <a:lnSpc>
                <a:spcPct val="90000"/>
              </a:lnSpc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i="0" u="none" strike="noStrike" kern="1200" cap="none" spc="0" dirty="0">
                <a:solidFill>
                  <a:srgbClr val="0097CC"/>
                </a:solidFill>
                <a:uFillTx/>
                <a:latin typeface="Century Gothic" panose="020B0502020202020204" pitchFamily="34" charset="0"/>
                <a:ea typeface=""/>
                <a:cs typeface=""/>
              </a:rPr>
              <a:t>General delegate of </a:t>
            </a:r>
            <a:r>
              <a:rPr lang="fr-FR" sz="1400" dirty="0">
                <a:solidFill>
                  <a:srgbClr val="0097CC"/>
                </a:solidFill>
                <a:latin typeface="Century Gothic" panose="020B0502020202020204" pitchFamily="34" charset="0"/>
              </a:rPr>
              <a:t>Professional Federation of Water Companies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5" b="19478"/>
          <a:stretch/>
        </p:blipFill>
        <p:spPr>
          <a:xfrm>
            <a:off x="911" y="-59459"/>
            <a:ext cx="9144000" cy="20162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61" y="5589240"/>
            <a:ext cx="2343076" cy="968941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68FB3A3-EA29-4E70-8F47-BF373BF755C2}"/>
              </a:ext>
            </a:extLst>
          </p:cNvPr>
          <p:cNvCxnSpPr>
            <a:cxnSpLocks/>
          </p:cNvCxnSpPr>
          <p:nvPr/>
        </p:nvCxnSpPr>
        <p:spPr>
          <a:xfrm>
            <a:off x="3635896" y="4365104"/>
            <a:ext cx="1800200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b="27513"/>
          <a:stretch/>
        </p:blipFill>
        <p:spPr>
          <a:xfrm>
            <a:off x="6824" y="21209"/>
            <a:ext cx="9144000" cy="158417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3" name="Espace réservé du texte 2"/>
          <p:cNvSpPr txBox="1"/>
          <p:nvPr/>
        </p:nvSpPr>
        <p:spPr>
          <a:xfrm>
            <a:off x="457200" y="2143399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 dirty="0">
              <a:solidFill>
                <a:srgbClr val="66A7B9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3"/>
          <p:cNvSpPr txBox="1"/>
          <p:nvPr/>
        </p:nvSpPr>
        <p:spPr>
          <a:xfrm>
            <a:off x="161926" y="1601775"/>
            <a:ext cx="8820147" cy="311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87313" lvl="2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66A7B9"/>
                </a:solidFill>
                <a:latin typeface="Century Gothic" panose="020B0502020202020204" pitchFamily="34" charset="0"/>
                <a:ea typeface=""/>
                <a:cs typeface=""/>
              </a:rPr>
              <a:t>Why the Concessions Directive was easily transposed </a:t>
            </a:r>
            <a:r>
              <a:rPr lang="fr-FR" sz="1400" b="1" kern="0" dirty="0">
                <a:solidFill>
                  <a:srgbClr val="66A7B9"/>
                </a:solidFill>
                <a:latin typeface="Century Gothic" panose="020B0502020202020204" pitchFamily="34" charset="0"/>
              </a:rPr>
              <a:t>in 2016, and </a:t>
            </a:r>
            <a:r>
              <a:rPr lang="fr-FR" sz="1400" b="1" dirty="0">
                <a:solidFill>
                  <a:srgbClr val="66A7B9"/>
                </a:solidFill>
                <a:latin typeface="Century Gothic" panose="020B0502020202020204" pitchFamily="34" charset="0"/>
                <a:ea typeface=""/>
                <a:cs typeface=""/>
              </a:rPr>
              <a:t>easily applied, including the water sector ?</a:t>
            </a:r>
          </a:p>
          <a:p>
            <a:pPr marL="87313" lvl="2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b="1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714375" lvl="3" indent="-284163">
              <a:spcBef>
                <a:spcPts val="5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Eased by +20 years experience of a French Law </a:t>
            </a:r>
            <a:r>
              <a:rPr lang="fr-FR" sz="1400" b="1" baseline="30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*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based on the same principles : competition and transparency. </a:t>
            </a:r>
          </a:p>
          <a:p>
            <a:pPr marL="1254125" lvl="4" indent="-269875">
              <a:spcBef>
                <a:spcPts val="500"/>
              </a:spcBef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For France, Concessions Directive was an opportunity to refresh its legal framework</a:t>
            </a:r>
          </a:p>
          <a:p>
            <a:pPr marL="1254125" lvl="4" indent="-269875">
              <a:spcBef>
                <a:spcPts val="500"/>
              </a:spcBef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For local authorities and operators, the new bidding procedures are in the continuity of the previous ones, 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with an additional legal security brought up by the Directive</a:t>
            </a:r>
          </a:p>
          <a:p>
            <a:pPr marL="898525" lvl="4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714375" lvl="4" indent="-269875">
              <a:spcBef>
                <a:spcPts val="5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Including drinking water sector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(already covered by the French competition law)</a:t>
            </a:r>
          </a:p>
          <a:p>
            <a:pPr marL="1254125" lvl="5" indent="-269875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water concessions contracts subject to LIGHT procedure</a:t>
            </a:r>
          </a:p>
          <a:p>
            <a:pPr marL="1254125" lvl="4" indent="-269875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wastewater concessions contracts subject to :</a:t>
            </a:r>
          </a:p>
          <a:p>
            <a:pPr marL="2003422" lvl="5" indent="-171450">
              <a:spcBef>
                <a:spcPts val="500"/>
              </a:spcBef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LIGHT REGIME procedure when &lt; 5.3 million € turnover</a:t>
            </a:r>
          </a:p>
          <a:p>
            <a:pPr marL="2003422" lvl="5" indent="-171450">
              <a:spcBef>
                <a:spcPts val="500"/>
              </a:spcBef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ORDINARY procedure when &gt; 5.3 million € turnover</a:t>
            </a:r>
          </a:p>
          <a:p>
            <a:pPr marL="1374772" lvl="4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60372" lvl="2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1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60372" lvl="2" algn="ctr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60372" lvl="2" algn="ctr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60372" lvl="2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60372" lvl="2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60372" lvl="2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60372" lvl="2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i="1" dirty="0">
              <a:solidFill>
                <a:srgbClr val="002060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60372" lvl="2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i="1" dirty="0">
              <a:solidFill>
                <a:srgbClr val="002060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60372" lvl="2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i="1" baseline="30000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rPr>
              <a:t>* </a:t>
            </a:r>
            <a:r>
              <a:rPr lang="fr-FR" sz="800" i="1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rPr>
              <a:t>1993</a:t>
            </a:r>
          </a:p>
          <a:p>
            <a:pPr marL="917572" lvl="3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dirty="0">
              <a:solidFill>
                <a:srgbClr val="66A7B9"/>
              </a:solidFill>
              <a:highlight>
                <a:srgbClr val="FFFF00"/>
              </a:highlight>
              <a:latin typeface="Century Gothic" panose="020B0502020202020204" pitchFamily="34" charset="0"/>
              <a:ea typeface=""/>
              <a:cs typeface=""/>
            </a:endParaRPr>
          </a:p>
          <a:p>
            <a:pPr marL="460372" lvl="2" algn="ctr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kern="0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60372" marR="0" lvl="2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4" y="644982"/>
            <a:ext cx="884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7572" lvl="2" indent="-457200" algn="ctr">
              <a:spcBef>
                <a:spcPts val="500"/>
              </a:spcBef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 dirty="0">
                <a:solidFill>
                  <a:schemeClr val="tx2"/>
                </a:solidFill>
                <a:uFillTx/>
                <a:latin typeface="Century Gothic" panose="020B0502020202020204" pitchFamily="34" charset="0"/>
                <a:ea typeface=""/>
                <a:cs typeface=""/>
              </a:rPr>
              <a:t>How the Concessions Directive was transposed in France ? </a:t>
            </a:r>
            <a:endParaRPr lang="fr-FR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CC35B5D5-31A4-476C-AB1B-ADF2002F7A0C}"/>
              </a:ext>
            </a:extLst>
          </p:cNvPr>
          <p:cNvSpPr/>
          <p:nvPr/>
        </p:nvSpPr>
        <p:spPr>
          <a:xfrm>
            <a:off x="4256070" y="4828305"/>
            <a:ext cx="504056" cy="360040"/>
          </a:xfrm>
          <a:prstGeom prst="downArrow">
            <a:avLst/>
          </a:prstGeom>
          <a:ln>
            <a:solidFill>
              <a:srgbClr val="66A7B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34A59B-E57B-4D71-8369-E40BB4F0E6F3}"/>
              </a:ext>
            </a:extLst>
          </p:cNvPr>
          <p:cNvSpPr txBox="1"/>
          <p:nvPr/>
        </p:nvSpPr>
        <p:spPr>
          <a:xfrm flipH="1">
            <a:off x="833452" y="5152568"/>
            <a:ext cx="33225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Before and since 2016,</a:t>
            </a:r>
          </a:p>
          <a:p>
            <a:pPr algn="ctr"/>
            <a:r>
              <a:rPr lang="fr-FR" sz="12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100% local authorithies are free </a:t>
            </a:r>
            <a:r>
              <a:rPr lang="fr-FR" sz="12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 delegate or not the management of their water or sanitation service. </a:t>
            </a:r>
          </a:p>
          <a:p>
            <a:pPr algn="ctr"/>
            <a:r>
              <a:rPr lang="fr-FR" sz="12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If they delegate, </a:t>
            </a:r>
            <a:r>
              <a:rPr lang="fr-FR" sz="12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they follow the directive rules : competition and transparency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5BD77A-FC8D-47C6-9431-4A3D93DA605D}"/>
              </a:ext>
            </a:extLst>
          </p:cNvPr>
          <p:cNvSpPr txBox="1"/>
          <p:nvPr/>
        </p:nvSpPr>
        <p:spPr>
          <a:xfrm flipH="1">
            <a:off x="4987117" y="5152569"/>
            <a:ext cx="3322512" cy="1174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2" algn="ctr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Since 2016, 100% of French water and wastewater concessions</a:t>
            </a:r>
            <a:b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</a:br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have be€en applying European transposed rules.</a:t>
            </a:r>
          </a:p>
          <a:p>
            <a:pPr marL="0" lvl="2" algn="ctr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dirty="0"/>
          </a:p>
          <a:p>
            <a:pPr marL="0" lvl="2" algn="ctr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287095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b="27513"/>
          <a:stretch/>
        </p:blipFill>
        <p:spPr>
          <a:xfrm>
            <a:off x="6824" y="21209"/>
            <a:ext cx="9144000" cy="158417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9F3AF1E0-F5B1-4858-888D-E9189AE6F40B}"/>
              </a:ext>
            </a:extLst>
          </p:cNvPr>
          <p:cNvGrpSpPr/>
          <p:nvPr/>
        </p:nvGrpSpPr>
        <p:grpSpPr>
          <a:xfrm>
            <a:off x="3834571" y="2015440"/>
            <a:ext cx="5057909" cy="1773600"/>
            <a:chOff x="240061" y="3968245"/>
            <a:chExt cx="4965117" cy="1742673"/>
          </a:xfrm>
        </p:grpSpPr>
        <p:sp>
          <p:nvSpPr>
            <p:cNvPr id="4" name="Rectangle 3"/>
            <p:cNvSpPr txBox="1"/>
            <p:nvPr/>
          </p:nvSpPr>
          <p:spPr>
            <a:xfrm>
              <a:off x="240061" y="3968245"/>
              <a:ext cx="2844632" cy="26096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174622" lvl="1" indent="-171450">
                <a:spcBef>
                  <a:spcPts val="500"/>
                </a:spcBef>
                <a:buSzPct val="100000"/>
                <a:buFont typeface="Wingdings" panose="05000000000000000000" pitchFamily="2" charset="2"/>
                <a:buChar char="q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To water ressources protection</a:t>
              </a:r>
              <a:endParaRPr lang="fr-FR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endParaRPr>
            </a:p>
            <a:p>
              <a:pPr marL="746122" lvl="2" indent="-285750">
                <a:spcBef>
                  <a:spcPts val="500"/>
                </a:spcBef>
                <a:buSzPct val="100000"/>
                <a:buFont typeface="Wingdings" panose="05000000000000000000" pitchFamily="2" charset="2"/>
                <a:buChar char="q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endParaRPr>
            </a:p>
            <a:p>
              <a:pPr marL="746122" lvl="2" indent="-285750">
                <a:spcBef>
                  <a:spcPts val="500"/>
                </a:spcBef>
                <a:buSzPct val="100000"/>
                <a:buFont typeface="Wingdings" panose="05000000000000000000" pitchFamily="2" charset="2"/>
                <a:buChar char="q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endParaRPr>
            </a:p>
            <a:p>
              <a:pPr marL="746122" lvl="2" indent="-285750">
                <a:spcBef>
                  <a:spcPts val="500"/>
                </a:spcBef>
                <a:buSzPct val="100000"/>
                <a:buFont typeface="Wingdings" panose="05000000000000000000" pitchFamily="2" charset="2"/>
                <a:buChar char="q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endParaRPr>
            </a:p>
            <a:p>
              <a:pPr marL="746122" lvl="2" indent="-285750">
                <a:spcBef>
                  <a:spcPts val="500"/>
                </a:spcBef>
                <a:buSzPct val="100000"/>
                <a:buFont typeface="Wingdings" panose="05000000000000000000" pitchFamily="2" charset="2"/>
                <a:buChar char="q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4F56040-39BB-4ECD-887E-C00E82093ECD}"/>
                </a:ext>
              </a:extLst>
            </p:cNvPr>
            <p:cNvGrpSpPr/>
            <p:nvPr/>
          </p:nvGrpSpPr>
          <p:grpSpPr>
            <a:xfrm>
              <a:off x="596508" y="4293833"/>
              <a:ext cx="4608670" cy="1417085"/>
              <a:chOff x="596508" y="4293833"/>
              <a:chExt cx="4608670" cy="1417085"/>
            </a:xfrm>
          </p:grpSpPr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28F1AF4-F6BA-4BEC-81CA-03C740A5B988}"/>
                  </a:ext>
                </a:extLst>
              </p:cNvPr>
              <p:cNvSpPr txBox="1"/>
              <p:nvPr/>
            </p:nvSpPr>
            <p:spPr>
              <a:xfrm>
                <a:off x="3066958" y="4541367"/>
                <a:ext cx="213822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kern="0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3,3 points is the equivalent of :</a:t>
                </a:r>
              </a:p>
              <a:p>
                <a:pPr marL="171450" indent="-171450">
                  <a:buClr>
                    <a:srgbClr val="002060"/>
                  </a:buClr>
                  <a:buFont typeface="Wingdings" panose="05000000000000000000" pitchFamily="2" charset="2"/>
                  <a:buChar char="§"/>
                </a:pPr>
                <a:r>
                  <a:rPr lang="fr-FR" sz="1000" b="1" kern="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100 millions m</a:t>
                </a:r>
                <a:r>
                  <a:rPr lang="fr-FR" sz="1000" b="1" kern="0" baseline="3000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fr-FR" sz="1000" b="1" kern="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 saved water</a:t>
                </a:r>
              </a:p>
              <a:p>
                <a:pPr marL="171450" indent="-171450">
                  <a:buClr>
                    <a:srgbClr val="002060"/>
                  </a:buClr>
                  <a:buFont typeface="Wingdings" panose="05000000000000000000" pitchFamily="2" charset="2"/>
                  <a:buChar char="§"/>
                </a:pPr>
                <a:r>
                  <a:rPr lang="fr-FR" sz="1000" kern="0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total drinking water produced by :</a:t>
                </a:r>
                <a:r>
                  <a:rPr lang="fr-FR" sz="1000" kern="0" dirty="0">
                    <a:solidFill>
                      <a:srgbClr val="66A7B9"/>
                    </a:solidFill>
                    <a:latin typeface="Century Gothic" panose="020B0502020202020204" pitchFamily="34" charset="0"/>
                  </a:rPr>
                  <a:t/>
                </a:r>
                <a:br>
                  <a:rPr lang="fr-FR" sz="1000" kern="0" dirty="0">
                    <a:solidFill>
                      <a:srgbClr val="66A7B9"/>
                    </a:solidFill>
                    <a:latin typeface="Century Gothic" panose="020B0502020202020204" pitchFamily="34" charset="0"/>
                  </a:rPr>
                </a:br>
                <a:r>
                  <a:rPr lang="fr-FR" sz="1000" b="1" kern="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Strasbourg Metropole</a:t>
                </a:r>
                <a:br>
                  <a:rPr lang="fr-FR" sz="1000" b="1" kern="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</a:br>
                <a:r>
                  <a:rPr lang="fr-FR" sz="1000" b="1" kern="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+ Nice city </a:t>
                </a:r>
                <a:br>
                  <a:rPr lang="fr-FR" sz="1000" b="1" kern="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</a:br>
                <a:r>
                  <a:rPr lang="fr-FR" sz="1000" b="1" kern="0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+ Rennes Metropole</a:t>
                </a:r>
                <a:endParaRPr lang="fr-FR" sz="1000" kern="0" dirty="0">
                  <a:solidFill>
                    <a:srgbClr val="66A7B9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20" name="Image 19" descr="Une image contenant texte&#10;&#10;Description générée automatiquement">
                <a:extLst>
                  <a:ext uri="{FF2B5EF4-FFF2-40B4-BE49-F238E27FC236}">
                    <a16:creationId xmlns:a16="http://schemas.microsoft.com/office/drawing/2014/main" id="{104265D5-A87D-4A82-8F6E-B93B376F13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399"/>
              <a:stretch/>
            </p:blipFill>
            <p:spPr>
              <a:xfrm>
                <a:off x="596508" y="4293833"/>
                <a:ext cx="2461232" cy="1417084"/>
              </a:xfrm>
              <a:prstGeom prst="rect">
                <a:avLst/>
              </a:prstGeom>
            </p:spPr>
          </p:pic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A40E3A1-486A-4229-98FA-F387CE0D65F6}"/>
              </a:ext>
            </a:extLst>
          </p:cNvPr>
          <p:cNvSpPr txBox="1"/>
          <p:nvPr/>
        </p:nvSpPr>
        <p:spPr>
          <a:xfrm>
            <a:off x="179512" y="1605385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66A7B9"/>
                </a:solidFill>
                <a:latin typeface="Century Gothic" panose="020B0502020202020204" pitchFamily="34" charset="0"/>
                <a:ea typeface=""/>
                <a:cs typeface=""/>
              </a:rPr>
              <a:t>Concessions do contribute</a:t>
            </a:r>
            <a:endParaRPr lang="fr-FR" sz="1400" b="1" dirty="0">
              <a:solidFill>
                <a:srgbClr val="66A7B9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878AAC-5956-4CAF-84E2-6FA6D3F07143}"/>
              </a:ext>
            </a:extLst>
          </p:cNvPr>
          <p:cNvSpPr txBox="1"/>
          <p:nvPr/>
        </p:nvSpPr>
        <p:spPr>
          <a:xfrm>
            <a:off x="1290112" y="2028756"/>
            <a:ext cx="173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 To water quality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54E92F8-494A-4ED0-84F6-A33A591AB240}"/>
              </a:ext>
            </a:extLst>
          </p:cNvPr>
          <p:cNvGrpSpPr/>
          <p:nvPr/>
        </p:nvGrpSpPr>
        <p:grpSpPr>
          <a:xfrm>
            <a:off x="1290112" y="3917060"/>
            <a:ext cx="3028868" cy="2437833"/>
            <a:chOff x="375332" y="3890895"/>
            <a:chExt cx="2692115" cy="2412698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8DD69DA-BAA5-457D-A088-0C4DC980DB42}"/>
                </a:ext>
              </a:extLst>
            </p:cNvPr>
            <p:cNvSpPr txBox="1"/>
            <p:nvPr/>
          </p:nvSpPr>
          <p:spPr>
            <a:xfrm>
              <a:off x="375332" y="3890895"/>
              <a:ext cx="1992149" cy="274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fr-FR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social innovation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7696929-13ED-4CF3-9542-DEE51AEC8F71}"/>
                </a:ext>
              </a:extLst>
            </p:cNvPr>
            <p:cNvSpPr txBox="1"/>
            <p:nvPr/>
          </p:nvSpPr>
          <p:spPr>
            <a:xfrm>
              <a:off x="746443" y="5755307"/>
              <a:ext cx="2321004" cy="548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1"/>
              <a:endParaRPr lang="fr-FR" sz="1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fr-FR" sz="10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1st Social Water Bond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fr-FR" sz="10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1st social tariff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ED07C7B3-F99C-45AF-894A-4C831A1360CC}"/>
              </a:ext>
            </a:extLst>
          </p:cNvPr>
          <p:cNvSpPr txBox="1"/>
          <p:nvPr/>
        </p:nvSpPr>
        <p:spPr>
          <a:xfrm>
            <a:off x="3973868" y="3889137"/>
            <a:ext cx="3277356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To consumer relationship innovation</a:t>
            </a:r>
          </a:p>
          <a:p>
            <a:pPr lvl="5"/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5"/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5"/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5"/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5"/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5"/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4"/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4"/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4"/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79400" lvl="2"/>
            <a:endParaRPr lang="fr-FR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0850" lvl="2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94% consumers have the possibility to turn to the Water Mediator</a:t>
            </a:r>
          </a:p>
          <a:p>
            <a:pPr marL="450850" lvl="2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80% disputes solved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ACDAD33-9C54-47B2-A705-2DD7B81C9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75" t="46837" r="17713" b="20601"/>
          <a:stretch/>
        </p:blipFill>
        <p:spPr>
          <a:xfrm>
            <a:off x="4331731" y="4317858"/>
            <a:ext cx="2561629" cy="14596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D1D3F58-5CC2-4236-B0A2-2E2BC2FD3057}"/>
              </a:ext>
            </a:extLst>
          </p:cNvPr>
          <p:cNvSpPr/>
          <p:nvPr/>
        </p:nvSpPr>
        <p:spPr>
          <a:xfrm>
            <a:off x="295200" y="666591"/>
            <a:ext cx="8693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2" lvl="2" algn="ctr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2. What organisational structure contribute to make drinking water and sanitation services more efficient to consumers in France ?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3AF39F3-68AA-4091-816C-C1D27A29D0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69" y="4280718"/>
            <a:ext cx="1579940" cy="16238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D054D7E-C7D9-4718-9AE0-AB469C612E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40662"/>
            <a:ext cx="1945866" cy="12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b="27513"/>
          <a:stretch/>
        </p:blipFill>
        <p:spPr>
          <a:xfrm>
            <a:off x="-1517" y="-3388"/>
            <a:ext cx="9144000" cy="158417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4" name="Espace réservé du texte 2"/>
          <p:cNvSpPr txBox="1"/>
          <p:nvPr/>
        </p:nvSpPr>
        <p:spPr>
          <a:xfrm>
            <a:off x="108124" y="1629701"/>
            <a:ext cx="4488935" cy="1920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628650" lvl="1" indent="-271463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Population desserved through concessions </a:t>
            </a:r>
            <a:br>
              <a:rPr lang="fr-FR" sz="1200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</a:br>
            <a:r>
              <a:rPr lang="fr-FR" sz="1200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shows </a:t>
            </a:r>
            <a:r>
              <a:rPr lang="fr-FR" sz="12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stability</a:t>
            </a:r>
            <a:r>
              <a:rPr lang="fr-FR" sz="1200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over the years.</a:t>
            </a:r>
            <a:endParaRPr lang="fr-FR" sz="1200" kern="0" dirty="0">
              <a:solidFill>
                <a:schemeClr val="tx2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lvl="1"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1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lvl="2"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1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lvl="2"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1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lvl="2"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1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lvl="2"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1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lvl="2"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1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lvl="2"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1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1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116719-EDA7-44CA-85DF-EA0A7B9D3450}"/>
              </a:ext>
            </a:extLst>
          </p:cNvPr>
          <p:cNvSpPr txBox="1"/>
          <p:nvPr/>
        </p:nvSpPr>
        <p:spPr>
          <a:xfrm>
            <a:off x="517344" y="606269"/>
            <a:ext cx="8291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3. Trends in management models and key arguments in decision making</a:t>
            </a:r>
          </a:p>
          <a:p>
            <a:pPr algn="ctr"/>
            <a:endParaRPr lang="fr-FR" sz="1600" b="1" dirty="0"/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4C13A77-17D9-498D-B67C-9F2024967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29" y="1989901"/>
            <a:ext cx="2992949" cy="1283419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7802B371-E59C-42D5-90F5-F0DC019CBFEE}"/>
              </a:ext>
            </a:extLst>
          </p:cNvPr>
          <p:cNvSpPr txBox="1"/>
          <p:nvPr/>
        </p:nvSpPr>
        <p:spPr>
          <a:xfrm>
            <a:off x="4330138" y="1653093"/>
            <a:ext cx="4082828" cy="401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269875" indent="-269875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kern="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Water companies are partners of local authorities through </a:t>
            </a:r>
            <a:r>
              <a:rPr lang="fr-FR" sz="1200" b="1" kern="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7 000 concessions</a:t>
            </a:r>
            <a:endParaRPr lang="fr-FR" sz="1200" b="1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D47C4564-232A-4307-A890-7158F9FCAC4B}"/>
              </a:ext>
            </a:extLst>
          </p:cNvPr>
          <p:cNvSpPr txBox="1"/>
          <p:nvPr/>
        </p:nvSpPr>
        <p:spPr>
          <a:xfrm>
            <a:off x="518642" y="3358520"/>
            <a:ext cx="7689663" cy="3165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Contract reversibility is unchanged </a:t>
            </a:r>
            <a:r>
              <a:rPr lang="fr-FR" sz="1200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since the Concessions Directive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1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Century Gothic" panose="020B0502020202020204" pitchFamily="34" charset="0"/>
                <a:ea typeface=""/>
                <a:cs typeface=""/>
              </a:rPr>
              <a:t>Between private operators </a:t>
            </a:r>
            <a:endParaRPr lang="fr-FR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700" b="0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marL="628650" lvl="1" indent="-171450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Between private and public operator</a:t>
            </a:r>
          </a:p>
          <a:p>
            <a:pPr lvl="1"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285750" indent="-285750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 public procurement, litigations have not increased </a:t>
            </a:r>
            <a:r>
              <a:rPr lang="fr-FR" sz="1200" kern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since the Concessions Directive</a:t>
            </a:r>
          </a:p>
          <a:p>
            <a:pPr marL="0" lvl="1" algn="ctr"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dirty="0">
              <a:solidFill>
                <a:srgbClr val="002060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0" lvl="1" algn="ctr"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rPr>
              <a:t>2016 :  </a:t>
            </a:r>
            <a:r>
              <a:rPr lang="fr-FR" sz="1100" b="1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rPr>
              <a:t>5%</a:t>
            </a:r>
            <a:r>
              <a:rPr lang="fr-FR" sz="1100" b="1" baseline="30000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rPr>
              <a:t>*</a:t>
            </a:r>
            <a:r>
              <a:rPr lang="fr-FR" sz="1100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rPr>
              <a:t>             2017 :  </a:t>
            </a:r>
            <a:r>
              <a:rPr lang="fr-FR" sz="1100" b="1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rPr>
              <a:t>2%</a:t>
            </a:r>
            <a:r>
              <a:rPr lang="fr-FR" sz="1100" b="1" baseline="30000" dirty="0">
                <a:solidFill>
                  <a:srgbClr val="002060"/>
                </a:solidFill>
                <a:latin typeface="Century Gothic" panose="020B0502020202020204" pitchFamily="34" charset="0"/>
                <a:ea typeface=""/>
                <a:cs typeface=""/>
              </a:rPr>
              <a:t>*</a:t>
            </a:r>
          </a:p>
          <a:p>
            <a:pPr marL="285750" lvl="1" indent="-285750" algn="ctr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285750" lvl="1" indent="-285750" algn="ctr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285750" lvl="1" indent="-285750" algn="ctr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285750" lvl="1" indent="-285750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285750" lvl="1" indent="-285750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0" lvl="1"/>
            <a:endParaRPr lang="fr-FR" sz="800" b="0" i="0" u="none" strike="noStrike" kern="1200" cap="none" spc="0" baseline="0" dirty="0">
              <a:solidFill>
                <a:schemeClr val="accent1">
                  <a:lumMod val="50000"/>
                </a:schemeClr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marL="0" lvl="1"/>
            <a:endParaRPr lang="fr-FR" sz="1200" b="1" i="1" u="none" strike="noStrike" kern="1200" cap="none" spc="0" baseline="30000" dirty="0">
              <a:solidFill>
                <a:schemeClr val="accent1">
                  <a:lumMod val="50000"/>
                </a:schemeClr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marL="0" lvl="1"/>
            <a:r>
              <a:rPr lang="fr-FR" sz="1200" b="1" i="1" u="none" strike="noStrike" kern="1200" cap="none" spc="0" baseline="30000" dirty="0">
                <a:solidFill>
                  <a:schemeClr val="accent1">
                    <a:lumMod val="50000"/>
                  </a:schemeClr>
                </a:solidFill>
                <a:uFillTx/>
                <a:latin typeface="Century Gothic" panose="020B0502020202020204" pitchFamily="34" charset="0"/>
                <a:ea typeface=""/>
                <a:cs typeface=""/>
              </a:rPr>
              <a:t>*</a:t>
            </a:r>
            <a:r>
              <a:rPr lang="fr-FR" sz="700" b="0" i="1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Century Gothic" panose="020B0502020202020204" pitchFamily="34" charset="0"/>
                <a:ea typeface=""/>
                <a:cs typeface=""/>
              </a:rPr>
              <a:t>Source : </a:t>
            </a:r>
            <a:r>
              <a:rPr lang="fr-FR" sz="7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E</a:t>
            </a:r>
            <a:r>
              <a:rPr lang="fr-FR" sz="7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nquête</a:t>
            </a:r>
            <a:r>
              <a:rPr lang="fr-FR" sz="7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7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2017 de l’Observatoire ≪ loi Sapin ≫ (OFB, AgroParisTech)</a:t>
            </a:r>
            <a:endParaRPr lang="fr-FR" sz="700" b="0" i="1" u="none" strike="noStrike" kern="1200" cap="none" spc="0" baseline="0" dirty="0">
              <a:solidFill>
                <a:schemeClr val="accent1">
                  <a:lumMod val="50000"/>
                </a:schemeClr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  <a:p>
            <a:pPr marL="742950" lvl="1" indent="-285750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 dirty="0">
              <a:solidFill>
                <a:schemeClr val="accent1">
                  <a:lumMod val="50000"/>
                </a:schemeClr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5B8352B-6F86-4396-A78A-371E75E6AC17}"/>
              </a:ext>
            </a:extLst>
          </p:cNvPr>
          <p:cNvCxnSpPr>
            <a:cxnSpLocks/>
          </p:cNvCxnSpPr>
          <p:nvPr/>
        </p:nvCxnSpPr>
        <p:spPr>
          <a:xfrm>
            <a:off x="4272767" y="4941168"/>
            <a:ext cx="299233" cy="0"/>
          </a:xfrm>
          <a:prstGeom prst="straightConnector1">
            <a:avLst/>
          </a:prstGeom>
          <a:ln>
            <a:solidFill>
              <a:srgbClr val="0097CC"/>
            </a:solidFill>
            <a:prstDash val="sysDash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38B57555-73A1-4518-B88C-64B73D542BF9}"/>
              </a:ext>
            </a:extLst>
          </p:cNvPr>
          <p:cNvSpPr txBox="1"/>
          <p:nvPr/>
        </p:nvSpPr>
        <p:spPr>
          <a:xfrm>
            <a:off x="2088224" y="5693155"/>
            <a:ext cx="496451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Local authorities as free as ever</a:t>
            </a:r>
          </a:p>
          <a:p>
            <a:pPr algn="ctr"/>
            <a:r>
              <a:rPr lang="fr-FR" sz="12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 change their private operator, </a:t>
            </a:r>
            <a:br>
              <a:rPr lang="fr-FR" sz="12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200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or to change from a management model to another 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DD96B1E-307C-43A0-8116-C0A9038F0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30">
            <a:off x="6879408" y="3290226"/>
            <a:ext cx="775361" cy="10888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DC69867-1D50-4C3A-93AD-BCB2A0BE69CD}"/>
              </a:ext>
            </a:extLst>
          </p:cNvPr>
          <p:cNvSpPr txBox="1"/>
          <p:nvPr/>
        </p:nvSpPr>
        <p:spPr>
          <a:xfrm>
            <a:off x="7365120" y="4166164"/>
            <a:ext cx="1224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0097CC"/>
                </a:solidFill>
                <a:latin typeface="Century Gothic" panose="020B0502020202020204" pitchFamily="34" charset="0"/>
              </a:rPr>
              <a:t>FP2E</a:t>
            </a:r>
            <a:br>
              <a:rPr lang="fr-FR" sz="800" dirty="0">
                <a:solidFill>
                  <a:srgbClr val="0097CC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0097CC"/>
                </a:solidFill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solidFill>
                  <a:srgbClr val="0097CC"/>
                </a:solidFill>
                <a:latin typeface="Century Gothic" panose="020B0502020202020204" pitchFamily="34" charset="0"/>
              </a:rPr>
              <a:t>Transfer charter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70026C-8025-4F37-8172-818230A84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3" y="2189100"/>
            <a:ext cx="2358974" cy="948454"/>
          </a:xfrm>
          <a:prstGeom prst="rect">
            <a:avLst/>
          </a:prstGeom>
        </p:spPr>
      </p:pic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40328CD7-0D07-48F0-BF29-94A70F9F638D}"/>
              </a:ext>
            </a:extLst>
          </p:cNvPr>
          <p:cNvSpPr/>
          <p:nvPr/>
        </p:nvSpPr>
        <p:spPr>
          <a:xfrm>
            <a:off x="4147548" y="5264001"/>
            <a:ext cx="504056" cy="360040"/>
          </a:xfrm>
          <a:prstGeom prst="downArrow">
            <a:avLst/>
          </a:prstGeom>
          <a:ln>
            <a:solidFill>
              <a:srgbClr val="66A7B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b="27513"/>
          <a:stretch/>
        </p:blipFill>
        <p:spPr>
          <a:xfrm>
            <a:off x="-3" y="0"/>
            <a:ext cx="9144000" cy="158417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4" name="Espace réservé du texte 2"/>
          <p:cNvSpPr txBox="1"/>
          <p:nvPr/>
        </p:nvSpPr>
        <p:spPr>
          <a:xfrm>
            <a:off x="169161" y="1677361"/>
            <a:ext cx="8795327" cy="47680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66A7B9"/>
                </a:solidFill>
                <a:latin typeface="Century Gothic" panose="020B0502020202020204" pitchFamily="34" charset="0"/>
              </a:rPr>
              <a:t>Key arguments in decision making in matters of management model : PERFORMANCE, EFFICIENCY, INNOVATION, HUMAN RESOURCES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rgbClr val="66A7B9"/>
              </a:solidFill>
              <a:latin typeface="Century Gothic" panose="020B0502020202020204" pitchFamily="34" charset="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rgbClr val="66A7B9"/>
              </a:solidFill>
              <a:latin typeface="Century Gothic" panose="020B0502020202020204" pitchFamily="34" charset="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618D138A-F677-4E12-99F9-67840B22889D}"/>
              </a:ext>
            </a:extLst>
          </p:cNvPr>
          <p:cNvSpPr txBox="1"/>
          <p:nvPr/>
        </p:nvSpPr>
        <p:spPr>
          <a:xfrm>
            <a:off x="323528" y="2290697"/>
            <a:ext cx="8266069" cy="40656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269875" indent="-269875">
              <a:spcBef>
                <a:spcPts val="4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  <a:tabLst>
                <a:tab pos="2698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100% of contracts </a:t>
            </a:r>
            <a:r>
              <a:rPr lang="fr-FR" sz="1200" kern="0" dirty="0">
                <a:solidFill>
                  <a:schemeClr val="tx2"/>
                </a:solidFill>
                <a:latin typeface="Century Gothic" panose="020B0502020202020204" pitchFamily="34" charset="0"/>
              </a:rPr>
              <a:t>signed by private companies include reporting on the national performance indicators</a:t>
            </a:r>
          </a:p>
          <a:p>
            <a:pPr marL="1341438" lvl="1" indent="-261938">
              <a:spcBef>
                <a:spcPts val="4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Technical and financial results </a:t>
            </a:r>
          </a:p>
          <a:p>
            <a:pPr marL="1341438" lvl="1" indent="-261938">
              <a:spcBef>
                <a:spcPts val="4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Managing the infrastructures </a:t>
            </a:r>
          </a:p>
          <a:p>
            <a:pPr marL="1341438" lvl="1" indent="-261938">
              <a:spcBef>
                <a:spcPts val="4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Quality of service …</a:t>
            </a:r>
          </a:p>
          <a:p>
            <a:pPr marL="171450" indent="-171450">
              <a:spcBef>
                <a:spcPts val="4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dirty="0">
              <a:solidFill>
                <a:schemeClr val="tx2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269875" indent="-269875">
              <a:spcBef>
                <a:spcPts val="400"/>
              </a:spcBef>
              <a:buClr>
                <a:srgbClr val="002060"/>
              </a:buClr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Data </a:t>
            </a:r>
            <a:r>
              <a:rPr lang="fr-FR" sz="1200" b="1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consolidated and transferred </a:t>
            </a:r>
            <a: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to Office Français de la Biodiversité</a:t>
            </a:r>
            <a:b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</a:br>
            <a: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in order to feed a national data base</a:t>
            </a:r>
          </a:p>
          <a:p>
            <a:pPr>
              <a:spcBef>
                <a:spcPts val="4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dirty="0">
              <a:solidFill>
                <a:srgbClr val="66A7B9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269875" indent="-269875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Delegated company remuneration 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may be partly based on performance </a:t>
            </a:r>
          </a:p>
          <a:p>
            <a:pPr>
              <a:spcBef>
                <a:spcPts val="400"/>
              </a:spcBef>
              <a:buSzPct val="100000"/>
              <a:tabLst>
                <a:tab pos="2698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	with indicators</a:t>
            </a:r>
            <a:r>
              <a:rPr lang="fr-FR" sz="1200" dirty="0">
                <a:solidFill>
                  <a:srgbClr val="66A7B9"/>
                </a:solidFill>
                <a:latin typeface="Century Gothic" panose="020B0502020202020204" pitchFamily="34" charset="0"/>
                <a:ea typeface=""/>
                <a:cs typeface=""/>
              </a:rPr>
              <a:t> </a:t>
            </a:r>
            <a: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(bonus/malus)</a:t>
            </a:r>
          </a:p>
          <a:p>
            <a:pPr marL="344488" lvl="1" indent="-171450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dirty="0">
              <a:solidFill>
                <a:schemeClr val="tx2"/>
              </a:solidFill>
              <a:latin typeface="Century Gothic" panose="020B0502020202020204" pitchFamily="34" charset="0"/>
              <a:ea typeface=""/>
              <a:cs typeface=""/>
            </a:endParaRPr>
          </a:p>
          <a:p>
            <a:pPr marL="269875" indent="-269875">
              <a:spcBef>
                <a:spcPts val="400"/>
              </a:spcBef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An 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"/>
                <a:cs typeface=""/>
              </a:rPr>
              <a:t>annual delegate report </a:t>
            </a:r>
            <a: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is due to the local authority and </a:t>
            </a:r>
            <a:r>
              <a:rPr lang="fr-FR" sz="1200" b="1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the rules </a:t>
            </a:r>
            <a: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/>
            </a:r>
            <a:b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</a:br>
            <a:r>
              <a:rPr lang="fr-FR" sz="1200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between the parties are </a:t>
            </a:r>
            <a:r>
              <a:rPr lang="fr-FR" sz="1200" b="1" dirty="0">
                <a:solidFill>
                  <a:schemeClr val="tx2"/>
                </a:solidFill>
                <a:latin typeface="Century Gothic" panose="020B0502020202020204" pitchFamily="34" charset="0"/>
                <a:ea typeface=""/>
                <a:cs typeface=""/>
              </a:rPr>
              <a:t>clearly defined</a:t>
            </a:r>
            <a:endParaRPr lang="fr-FR" sz="1200" b="1" i="0" u="none" strike="noStrike" kern="1200" cap="none" spc="0" baseline="0" dirty="0">
              <a:solidFill>
                <a:schemeClr val="tx2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C611DF7-B892-4BC9-98B8-EB281E10C37D}"/>
              </a:ext>
            </a:extLst>
          </p:cNvPr>
          <p:cNvGrpSpPr/>
          <p:nvPr/>
        </p:nvGrpSpPr>
        <p:grpSpPr>
          <a:xfrm>
            <a:off x="6315988" y="3211173"/>
            <a:ext cx="2144443" cy="2704535"/>
            <a:chOff x="6780913" y="3351129"/>
            <a:chExt cx="1871558" cy="2447236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585D5DA-A00E-4983-BAD3-6B637A8E9550}"/>
                </a:ext>
              </a:extLst>
            </p:cNvPr>
            <p:cNvSpPr txBox="1"/>
            <p:nvPr/>
          </p:nvSpPr>
          <p:spPr>
            <a:xfrm>
              <a:off x="6780913" y="5090479"/>
              <a:ext cx="1871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F45414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+ 1 million performance indicators in 10 years, consolidated</a:t>
              </a:r>
              <a:endParaRPr lang="fr-FR" sz="1000" dirty="0">
                <a:solidFill>
                  <a:srgbClr val="F4541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000" dirty="0">
                  <a:solidFill>
                    <a:srgbClr val="F45414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 BIPE/FP2E </a:t>
              </a:r>
              <a:r>
                <a:rPr lang="fr-FR" sz="1000" dirty="0">
                  <a:solidFill>
                    <a:srgbClr val="F45414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survey</a:t>
              </a:r>
              <a:endParaRPr lang="fr-FR" sz="1000" dirty="0">
                <a:solidFill>
                  <a:srgbClr val="F45414"/>
                </a:solidFill>
              </a:endParaRPr>
            </a:p>
          </p:txBody>
        </p:sp>
        <p:pic>
          <p:nvPicPr>
            <p:cNvPr id="8" name="Image 7" descr="Une image contenant personne, caleçon&#10;&#10;Description générée automatiquement">
              <a:extLst>
                <a:ext uri="{FF2B5EF4-FFF2-40B4-BE49-F238E27FC236}">
                  <a16:creationId xmlns:a16="http://schemas.microsoft.com/office/drawing/2014/main" id="{F078ADB5-F5F9-4B4D-A3BA-3051AC421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4" r="28333"/>
            <a:stretch/>
          </p:blipFill>
          <p:spPr>
            <a:xfrm rot="569501">
              <a:off x="7228303" y="3351129"/>
              <a:ext cx="1137722" cy="164094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Graphique 9" descr="Liste de contrôle contour">
            <a:extLst>
              <a:ext uri="{FF2B5EF4-FFF2-40B4-BE49-F238E27FC236}">
                <a16:creationId xmlns:a16="http://schemas.microsoft.com/office/drawing/2014/main" id="{05CE95AD-5209-42C8-BAD7-55D64BD31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753811">
            <a:off x="689666" y="2750311"/>
            <a:ext cx="731579" cy="73157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279BDC6-2729-456D-A8EC-312386C4C513}"/>
              </a:ext>
            </a:extLst>
          </p:cNvPr>
          <p:cNvSpPr txBox="1"/>
          <p:nvPr/>
        </p:nvSpPr>
        <p:spPr>
          <a:xfrm>
            <a:off x="517344" y="606269"/>
            <a:ext cx="8291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3. Trends in management models and key arguments in decision making</a:t>
            </a:r>
          </a:p>
          <a:p>
            <a:pPr algn="ctr"/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87737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b="27513"/>
          <a:stretch/>
        </p:blipFill>
        <p:spPr>
          <a:xfrm>
            <a:off x="-3" y="0"/>
            <a:ext cx="9144000" cy="158417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4" name="Espace réservé du texte 2"/>
          <p:cNvSpPr txBox="1"/>
          <p:nvPr/>
        </p:nvSpPr>
        <p:spPr>
          <a:xfrm>
            <a:off x="150838" y="1601940"/>
            <a:ext cx="8795327" cy="320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66A7B9"/>
                </a:solidFill>
                <a:latin typeface="Century Gothic" panose="020B0502020202020204" pitchFamily="34" charset="0"/>
              </a:rPr>
              <a:t>Concessions Directive imposes transparency principles that should beneficiate to ALL EUROPEAN CONSUMERS of drinking water services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rgbClr val="66A7B9"/>
              </a:solidFill>
              <a:latin typeface="Century Gothic" panose="020B0502020202020204" pitchFamily="34" charset="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dirty="0">
              <a:solidFill>
                <a:srgbClr val="66A7B9"/>
              </a:solidFill>
              <a:latin typeface="Century Gothic" panose="020B0502020202020204" pitchFamily="34" charset="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1" i="0" u="none" strike="noStrike" kern="1200" cap="none" spc="0" baseline="0" dirty="0">
              <a:solidFill>
                <a:srgbClr val="66A7B9"/>
              </a:solidFill>
              <a:uFillTx/>
              <a:latin typeface="Century Gothic" panose="020B0502020202020204" pitchFamily="34" charset="0"/>
              <a:ea typeface=""/>
              <a:cs typeface="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949CB7-81BD-4A68-A13C-8379B42D259E}"/>
              </a:ext>
            </a:extLst>
          </p:cNvPr>
          <p:cNvSpPr txBox="1"/>
          <p:nvPr/>
        </p:nvSpPr>
        <p:spPr>
          <a:xfrm>
            <a:off x="-152102" y="548383"/>
            <a:ext cx="8964491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2" lvl="2" algn="ctr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4. Why more Member States should implement the Concessions Directive</a:t>
            </a:r>
          </a:p>
          <a:p>
            <a:pPr marL="460372" lvl="2" algn="ctr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in the water sector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7BBCAFD-8107-477A-8AC8-B0BB679317BB}"/>
              </a:ext>
            </a:extLst>
          </p:cNvPr>
          <p:cNvSpPr txBox="1"/>
          <p:nvPr/>
        </p:nvSpPr>
        <p:spPr>
          <a:xfrm>
            <a:off x="395536" y="2214197"/>
            <a:ext cx="60486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 a context of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MAJOR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ISSUES for water and wastewater public services</a:t>
            </a:r>
          </a:p>
          <a:p>
            <a:endParaRPr lang="fr-FR" sz="1400" b="1" dirty="0">
              <a:solidFill>
                <a:srgbClr val="66A7B9"/>
              </a:solidFill>
              <a:latin typeface="Century Gothic" panose="020B0502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Becoming more resilient to 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climate change</a:t>
            </a:r>
          </a:p>
          <a:p>
            <a:pPr marL="266700"/>
            <a:endParaRPr lang="fr-FR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Giving 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access to all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to drinkable water and wastewater services</a:t>
            </a:r>
          </a:p>
          <a:p>
            <a:pPr marL="266700"/>
            <a:endParaRPr lang="fr-FR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Increasing even more 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water quality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tackling micropollutants, pesticides …</a:t>
            </a:r>
          </a:p>
          <a:p>
            <a:pPr marL="266700"/>
            <a:endParaRPr lang="fr-FR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Protecting 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environment and biodiversity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through improved treated wastewater discharge</a:t>
            </a:r>
          </a:p>
          <a:p>
            <a:pPr marL="266700"/>
            <a:endParaRPr lang="fr-FR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41338" indent="-274638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Contributing to Green Deal, more particularly to </a:t>
            </a: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« zero carbon »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goal</a:t>
            </a:r>
          </a:p>
          <a:p>
            <a:pPr marL="266700"/>
            <a:endParaRPr lang="fr-FR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… the Concession Directive is more than ever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 tool for sustainable action.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66A7B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442DD2-B82D-46A4-8DBE-55604CB2CBA9}"/>
              </a:ext>
            </a:extLst>
          </p:cNvPr>
          <p:cNvSpPr txBox="1"/>
          <p:nvPr/>
        </p:nvSpPr>
        <p:spPr>
          <a:xfrm>
            <a:off x="746451" y="5506784"/>
            <a:ext cx="7651092" cy="892552"/>
          </a:xfrm>
          <a:prstGeom prst="rect">
            <a:avLst/>
          </a:prstGeom>
          <a:solidFill>
            <a:srgbClr val="FDEFE3"/>
          </a:solidFill>
        </p:spPr>
        <p:txBody>
          <a:bodyPr wrap="square" rtlCol="0">
            <a:spAutoFit/>
          </a:bodyPr>
          <a:lstStyle/>
          <a:p>
            <a:pPr marL="266700"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 suggestion to improve Concessions Directive :</a:t>
            </a:r>
          </a:p>
          <a:p>
            <a:pPr marL="266700" algn="ctr"/>
            <a:endParaRPr lang="fr-FR" sz="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66700" algn="ctr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bringing reassurance to the stakeholders on </a:t>
            </a: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the lenght 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of contracts and ability to adapt them.</a:t>
            </a:r>
          </a:p>
          <a:p>
            <a:pPr marL="266700" algn="ctr"/>
            <a:endParaRPr lang="fr-FR" sz="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66700" algn="ctr"/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Indeed, </a:t>
            </a: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sustainable action </a:t>
            </a:r>
            <a:r>
              <a:rPr lang="fr-FR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needs time and adaptability.</a:t>
            </a:r>
          </a:p>
        </p:txBody>
      </p:sp>
      <p:pic>
        <p:nvPicPr>
          <p:cNvPr id="15" name="Graphique 14" descr="Ampoule et engrenage contour">
            <a:extLst>
              <a:ext uri="{FF2B5EF4-FFF2-40B4-BE49-F238E27FC236}">
                <a16:creationId xmlns:a16="http://schemas.microsoft.com/office/drawing/2014/main" id="{C8FB8B1E-6E09-4529-BF28-E1E89DD9B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79278" y="4771265"/>
            <a:ext cx="701729" cy="70172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E4EC4D65-0FC5-4182-904A-74CA216B73C0}"/>
              </a:ext>
            </a:extLst>
          </p:cNvPr>
          <p:cNvGrpSpPr/>
          <p:nvPr/>
        </p:nvGrpSpPr>
        <p:grpSpPr>
          <a:xfrm>
            <a:off x="6139920" y="2490792"/>
            <a:ext cx="2622393" cy="1631211"/>
            <a:chOff x="6139920" y="2490792"/>
            <a:chExt cx="2622393" cy="1631211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313764A-B3FF-48E1-8E42-3B35ECD8638A}"/>
                </a:ext>
              </a:extLst>
            </p:cNvPr>
            <p:cNvSpPr txBox="1"/>
            <p:nvPr/>
          </p:nvSpPr>
          <p:spPr>
            <a:xfrm rot="330480">
              <a:off x="6139920" y="2952452"/>
              <a:ext cx="2622393" cy="1169551"/>
            </a:xfrm>
            <a:prstGeom prst="rect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French </a:t>
              </a:r>
              <a:r>
                <a:rPr lang="fr-FR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Climate and resilience Law </a:t>
              </a:r>
              <a:r>
                <a:rPr lang="fr-FR" sz="10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(2021) </a:t>
              </a:r>
            </a:p>
            <a:p>
              <a:pPr algn="ctr"/>
              <a:endParaRPr lang="fr-FR" sz="1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fr-FR" sz="10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Article 35 :</a:t>
              </a:r>
              <a:r>
                <a:rPr lang="fr-FR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make public orders greener in concessions </a:t>
              </a:r>
              <a:r>
                <a:rPr lang="fr-FR" sz="10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making compulsory </a:t>
              </a:r>
              <a:r>
                <a:rPr lang="fr-FR" sz="10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green indicators </a:t>
              </a:r>
              <a:r>
                <a:rPr lang="fr-FR" sz="10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in concessonary annual reports</a:t>
              </a:r>
            </a:p>
          </p:txBody>
        </p:sp>
        <p:pic>
          <p:nvPicPr>
            <p:cNvPr id="17" name="Graphique 16" descr="Tribunal contour">
              <a:extLst>
                <a:ext uri="{FF2B5EF4-FFF2-40B4-BE49-F238E27FC236}">
                  <a16:creationId xmlns:a16="http://schemas.microsoft.com/office/drawing/2014/main" id="{4511D926-657E-4DEA-9D87-9569FCB3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359254">
              <a:off x="7331083" y="2490792"/>
              <a:ext cx="460853" cy="460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63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62" y="5013176"/>
            <a:ext cx="1730484" cy="7156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5" b="19478"/>
          <a:stretch/>
        </p:blipFill>
        <p:spPr>
          <a:xfrm>
            <a:off x="911" y="-59459"/>
            <a:ext cx="9144000" cy="20162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8D76DC1-6DBA-4F55-8010-6158D4CAEF16}"/>
              </a:ext>
            </a:extLst>
          </p:cNvPr>
          <p:cNvSpPr txBox="1"/>
          <p:nvPr/>
        </p:nvSpPr>
        <p:spPr>
          <a:xfrm>
            <a:off x="2832846" y="3402387"/>
            <a:ext cx="330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Century Gothic" panose="020B0502020202020204" pitchFamily="34" charset="0"/>
              </a:rPr>
              <a:t>Thank you for your attention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739</Words>
  <Application>Microsoft Office PowerPoint</Application>
  <PresentationFormat>On-screen Show (4:3)</PresentationFormat>
  <Paragraphs>142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Euphemia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Asso</dc:creator>
  <cp:lastModifiedBy>TOADER Maria-Magdalena (GROW)</cp:lastModifiedBy>
  <cp:revision>567</cp:revision>
  <cp:lastPrinted>2021-11-08T15:13:26Z</cp:lastPrinted>
  <dcterms:created xsi:type="dcterms:W3CDTF">2013-10-14T13:17:24Z</dcterms:created>
  <dcterms:modified xsi:type="dcterms:W3CDTF">2021-11-24T08:44:30Z</dcterms:modified>
</cp:coreProperties>
</file>