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78" r:id="rId2"/>
    <p:sldId id="380" r:id="rId3"/>
    <p:sldId id="381" r:id="rId4"/>
    <p:sldId id="384" r:id="rId5"/>
    <p:sldId id="385" r:id="rId6"/>
    <p:sldId id="388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ergy" initials="E" lastIdx="1" clrIdx="0"/>
  <p:cmAuthor id="2" name="Bruno Liebhaberg" initials="BL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0"/>
    <a:srgbClr val="E61950"/>
    <a:srgbClr val="B4105C"/>
    <a:srgbClr val="3DB5A4"/>
    <a:srgbClr val="7A8BBE"/>
    <a:srgbClr val="B01966"/>
    <a:srgbClr val="881953"/>
    <a:srgbClr val="961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/>
    <p:restoredTop sz="93684" autoAdjust="0"/>
  </p:normalViewPr>
  <p:slideViewPr>
    <p:cSldViewPr snapToGrid="0" snapToObjects="1">
      <p:cViewPr varScale="1">
        <p:scale>
          <a:sx n="142" d="100"/>
          <a:sy n="142" d="100"/>
        </p:scale>
        <p:origin x="63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BFCE-58CD-4024-B3DC-902409E724CD}" type="datetimeFigureOut">
              <a:rPr lang="fr-BE" smtClean="0"/>
              <a:t>24-11-2021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04EA1-59BD-4D32-8CD4-773765BD457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321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72F03-6674-764A-A983-64355C1EE31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AA400-1A5F-F049-930F-31DC6F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6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All objectives are influenced by economic regulation, even if only indirectly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Some objectives are complementary e.g. Operating efficiency and Affordability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Some objectives can require trade-offs, e.g. Affordability and Environmental protection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Due to these potential trade-offs societies may place differing weights on the different objectives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While an ‘optimal’ industry/regulatory structure may be identifiable for an individual objective, it may difficult to identify one for the full bundle of objectives taken together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Arguments over the structure of the sector may be difficult to separate from arguments over the weight to attach to different objectives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A400-1A5F-F049-930F-31DC6F707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8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A400-1A5F-F049-930F-31DC6F707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0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5" b="8569"/>
          <a:stretch/>
        </p:blipFill>
        <p:spPr>
          <a:xfrm flipH="1">
            <a:off x="471" y="4115"/>
            <a:ext cx="6775154" cy="5139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A3A02-CB80-EE44-A750-6F5BB2C52A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5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43779" y="464939"/>
            <a:ext cx="3218001" cy="1228689"/>
          </a:xfrm>
        </p:spPr>
        <p:txBody>
          <a:bodyPr anchor="b">
            <a:normAutofit/>
          </a:bodyPr>
          <a:lstStyle>
            <a:lvl1pPr algn="l">
              <a:defRPr sz="2500" b="1" i="0">
                <a:solidFill>
                  <a:srgbClr val="243D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3778" y="1796995"/>
            <a:ext cx="3337182" cy="1369715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E619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65162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63C533-92E2-BA4D-AF94-EE2E10C2C3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97765" y="0"/>
            <a:ext cx="7197725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21AAB9-CA81-A644-8980-FD063F29B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723" y="967852"/>
            <a:ext cx="3098042" cy="1311324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95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60D00DF4-9052-E248-8AB6-9D8791273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63"/>
            <a:ext cx="2115294" cy="514636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9F07FD-A613-BD48-BF3F-F3D93BE2EE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2640" y="0"/>
            <a:ext cx="4531360" cy="52101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4490" y="461157"/>
            <a:ext cx="7886700" cy="994172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243D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4491" y="1455329"/>
            <a:ext cx="5115810" cy="3030946"/>
          </a:xfrm>
        </p:spPr>
        <p:txBody>
          <a:bodyPr/>
          <a:lstStyle>
            <a:lvl1pPr>
              <a:defRPr sz="1800">
                <a:solidFill>
                  <a:srgbClr val="243D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64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63EDD8-638A-3846-BC19-6C3877A76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16"/>
          <a:stretch/>
        </p:blipFill>
        <p:spPr>
          <a:xfrm>
            <a:off x="6823696" y="2226149"/>
            <a:ext cx="2320304" cy="2925302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53B06170-C155-0B47-AC80-9BEF2BB03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63"/>
            <a:ext cx="2115294" cy="34284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4490" y="1455329"/>
            <a:ext cx="7151013" cy="3263504"/>
          </a:xfrm>
        </p:spPr>
        <p:txBody>
          <a:bodyPr/>
          <a:lstStyle>
            <a:lvl1pPr>
              <a:defRPr sz="1800">
                <a:solidFill>
                  <a:srgbClr val="243D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204F-DFC3-9547-9002-26F8D07420A4}" type="datetime1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BCDB-972E-1E48-89C6-B90675E68A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1913C3-5482-574D-AA56-E0333D633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4490" y="461157"/>
            <a:ext cx="7886700" cy="994172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243D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5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"/>
          <a:stretch/>
        </p:blipFill>
        <p:spPr bwMode="auto">
          <a:xfrm>
            <a:off x="8343607" y="141142"/>
            <a:ext cx="545951" cy="524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20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6A303A1-DB9A-AC4B-8724-6E2E355B06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10634" y="0"/>
            <a:ext cx="4531360" cy="5210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567F-72CB-4A65-8EBD-9BEBDA063EAD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09DC-7AA8-488E-B10A-A57A0E07F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8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5FD9A12-ACAF-7B42-BC89-151F46A6071A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CD5BCDB-972E-1E48-89C6-B90675E68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4" r:id="rId4"/>
    <p:sldLayoutId id="2147483674" r:id="rId5"/>
    <p:sldLayoutId id="214748367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86" y="2554924"/>
            <a:ext cx="8425305" cy="1343025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4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48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48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GB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02858" y="825376"/>
            <a:ext cx="5116287" cy="597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rgbClr val="243D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3071534" y="523535"/>
            <a:ext cx="52938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243D90"/>
                </a:solidFill>
              </a:rPr>
              <a:t>Professor Sean Ennis</a:t>
            </a:r>
          </a:p>
          <a:p>
            <a:pPr algn="ctr"/>
            <a:r>
              <a:rPr lang="en-GB" sz="1600" i="1" dirty="0"/>
              <a:t>Exclusion of the Water Sector from the Scope of the Concessions Directive: Key Impacts</a:t>
            </a:r>
          </a:p>
          <a:p>
            <a:pPr algn="ctr"/>
            <a:endParaRPr lang="en-GB" sz="1600" i="1" dirty="0"/>
          </a:p>
          <a:p>
            <a:pPr algn="ctr"/>
            <a:r>
              <a:rPr lang="en-GB" sz="1600" dirty="0"/>
              <a:t>Stakeholder Event on Concession Contracts</a:t>
            </a:r>
          </a:p>
          <a:p>
            <a:pPr algn="ctr"/>
            <a:r>
              <a:rPr lang="en-GB" sz="1600" dirty="0">
                <a:solidFill>
                  <a:srgbClr val="243D90"/>
                </a:solidFill>
              </a:rPr>
              <a:t>Brussels, 15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88606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Society has a range of objectives for the water sector that need to be balanced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7"/>
            <a:ext cx="7886700" cy="33843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Key objectives are: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Operating efficiency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Appropriate investment over the long run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Affordability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Managing water scarcity/water conservation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Security of supply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Public health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Environmental protection</a:t>
            </a:r>
          </a:p>
          <a:p>
            <a:pPr marL="514350" indent="-514350" algn="just">
              <a:lnSpc>
                <a:spcPct val="120000"/>
              </a:lnSpc>
              <a:buAutoNum type="arabicPeriod"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7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Observations about multiple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7"/>
            <a:ext cx="7886700" cy="338430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500" dirty="0">
                <a:solidFill>
                  <a:schemeClr val="accent5">
                    <a:lumMod val="50000"/>
                  </a:schemeClr>
                </a:solidFill>
              </a:rPr>
              <a:t>Complementarity and trade-offs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Complementarity e.g. Operating efficiency and Affordability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Trade-offs, e.g. Affordability and Environmental protection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500" dirty="0">
                <a:solidFill>
                  <a:schemeClr val="accent5">
                    <a:lumMod val="50000"/>
                  </a:schemeClr>
                </a:solidFill>
              </a:rPr>
              <a:t>While an ‘optimal’ industry/regulatory structure may be identifiable for an individual objective, it may difficult to identify one for the full bundle of objectives taken together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500" dirty="0">
                <a:solidFill>
                  <a:schemeClr val="accent5">
                    <a:lumMod val="50000"/>
                  </a:schemeClr>
                </a:solidFill>
              </a:rPr>
              <a:t>Arguments over the structure of the sector may be difficult to separate from arguments over the weight to attach to different objectives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9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The ownership, operation and regulation of water utilities vary across Europe (1)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818784"/>
              </p:ext>
            </p:extLst>
          </p:nvPr>
        </p:nvGraphicFramePr>
        <p:xfrm>
          <a:off x="628650" y="1268016"/>
          <a:ext cx="5915025" cy="260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Republic of Ireland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France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Ownership</a:t>
                      </a:r>
                      <a:r>
                        <a:rPr lang="en-GB" sz="1000" b="1" baseline="0" dirty="0">
                          <a:solidFill>
                            <a:schemeClr val="bg1"/>
                          </a:solidFill>
                        </a:rPr>
                        <a:t> and Operation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1 state</a:t>
                      </a:r>
                      <a:r>
                        <a:rPr lang="en-GB" sz="900" baseline="0" dirty="0"/>
                        <a:t> owned provider: Irish Water</a:t>
                      </a:r>
                      <a:endParaRPr lang="en-GB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c.</a:t>
                      </a:r>
                      <a:r>
                        <a:rPr lang="en-GB" sz="900" baseline="0" dirty="0"/>
                        <a:t> 15,000 operating entities. Majority involve concessions where assets are publicly owned but privately operated by large companies e.g. Veolia, Suez. Some direct public operation</a:t>
                      </a:r>
                      <a:endParaRPr lang="en-GB" sz="9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Regulation/Governance</a:t>
                      </a: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Economics:</a:t>
                      </a:r>
                      <a:r>
                        <a:rPr kumimoji="0" lang="en-GB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Commission for Regulation of Utilities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Drinking Water and Environment: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Environment Protection Agency</a:t>
                      </a:r>
                    </a:p>
                    <a:p>
                      <a:endParaRPr lang="en-GB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Economics: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Local Municipalities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Drinking Water: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Regional Health Agencies (Ministry of Social Affairs and Health)</a:t>
                      </a:r>
                      <a:endParaRPr kumimoji="0" lang="en-GB" sz="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Environment: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Ministry of the Environment, Energy and Sea</a:t>
                      </a:r>
                    </a:p>
                    <a:p>
                      <a:endParaRPr lang="en-GB" sz="9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602650" y="3892187"/>
            <a:ext cx="7971653" cy="35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Sources: Mixed, in particular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</a:rPr>
              <a:t>EurEau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 (2019)</a:t>
            </a:r>
            <a:endParaRPr lang="en-GB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4145692"/>
            <a:ext cx="7886700" cy="543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500" dirty="0">
                <a:solidFill>
                  <a:schemeClr val="accent5">
                    <a:lumMod val="50000"/>
                  </a:schemeClr>
                </a:solidFill>
              </a:rPr>
              <a:t>Ireland is an outlier due to regional/national organisation structures. Most member states organise water utilities at the local level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2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596"/>
            <a:ext cx="7886700" cy="99417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The ownership, operation and regulation of water utilities vary across Europe (2)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621550"/>
              </p:ext>
            </p:extLst>
          </p:nvPr>
        </p:nvGraphicFramePr>
        <p:xfrm>
          <a:off x="628650" y="1213860"/>
          <a:ext cx="7886700" cy="2580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68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Germany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Italy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Spain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Ownership</a:t>
                      </a:r>
                      <a:r>
                        <a:rPr lang="en-GB" sz="1000" b="1" baseline="0" dirty="0">
                          <a:solidFill>
                            <a:schemeClr val="bg1"/>
                          </a:solidFill>
                        </a:rPr>
                        <a:t> and Operation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6,065 operating entities in 2010</a:t>
                      </a:r>
                    </a:p>
                    <a:p>
                      <a:r>
                        <a:rPr lang="en-GB" sz="900" dirty="0"/>
                        <a:t>A</a:t>
                      </a:r>
                      <a:r>
                        <a:rPr lang="en-GB" sz="900" baseline="0" dirty="0"/>
                        <a:t> mix of wholly publicly owned utilities and utility companies with significant public shareholdings </a:t>
                      </a:r>
                      <a:endParaRPr lang="en-GB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2,100 water operators in 2017 that vary a lot</a:t>
                      </a:r>
                      <a:r>
                        <a:rPr lang="en-GB" sz="900" baseline="0" dirty="0"/>
                        <a:t> in size</a:t>
                      </a:r>
                    </a:p>
                    <a:p>
                      <a:r>
                        <a:rPr lang="en-GB" sz="900" dirty="0"/>
                        <a:t>Assets are publicly</a:t>
                      </a:r>
                      <a:r>
                        <a:rPr lang="en-GB" sz="900" baseline="0" dirty="0"/>
                        <a:t> owned, but operation can be public, private or public-private partnerships </a:t>
                      </a:r>
                      <a:endParaRPr lang="en-GB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Organised at municipal level (8,000</a:t>
                      </a:r>
                      <a:r>
                        <a:rPr lang="en-GB" sz="900" baseline="0" dirty="0"/>
                        <a:t> municipalities)</a:t>
                      </a:r>
                    </a:p>
                    <a:p>
                      <a:r>
                        <a:rPr lang="en-GB" sz="900" baseline="0" dirty="0"/>
                        <a:t>A mix models, but more than a third involve private concessions. Large private operators are </a:t>
                      </a:r>
                      <a:r>
                        <a:rPr lang="en-GB" sz="900" baseline="0" dirty="0" err="1"/>
                        <a:t>Agbar</a:t>
                      </a:r>
                      <a:r>
                        <a:rPr lang="en-GB" sz="900" baseline="0" dirty="0"/>
                        <a:t> and </a:t>
                      </a:r>
                      <a:r>
                        <a:rPr lang="en-GB" sz="900" baseline="0" dirty="0" err="1"/>
                        <a:t>Aqualia</a:t>
                      </a:r>
                      <a:endParaRPr lang="en-GB" sz="9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Regulation/Governance</a:t>
                      </a: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i="1" dirty="0"/>
                        <a:t>Economics: </a:t>
                      </a:r>
                      <a:r>
                        <a:rPr lang="en-GB" sz="900" b="0" i="0" dirty="0"/>
                        <a:t>Regional and</a:t>
                      </a:r>
                      <a:r>
                        <a:rPr lang="en-GB" sz="900" b="0" i="0" baseline="0" dirty="0"/>
                        <a:t> local government</a:t>
                      </a:r>
                      <a:endParaRPr lang="en-GB" sz="900" b="1" i="1" dirty="0"/>
                    </a:p>
                    <a:p>
                      <a:r>
                        <a:rPr lang="en-GB" sz="900" b="1" i="1" dirty="0"/>
                        <a:t>Drinking</a:t>
                      </a:r>
                      <a:r>
                        <a:rPr lang="en-GB" sz="900" b="1" i="1" baseline="0" dirty="0"/>
                        <a:t> Water: </a:t>
                      </a:r>
                      <a:r>
                        <a:rPr lang="en-GB" sz="900" b="0" i="0" baseline="0" dirty="0"/>
                        <a:t>State and municipal health departments</a:t>
                      </a:r>
                    </a:p>
                    <a:p>
                      <a:r>
                        <a:rPr lang="en-GB" sz="900" b="1" i="1" baseline="0" dirty="0"/>
                        <a:t>Environment:</a:t>
                      </a:r>
                      <a:r>
                        <a:rPr lang="en-GB" sz="900" b="0" i="0" baseline="0" dirty="0"/>
                        <a:t> Regional environmental laws</a:t>
                      </a:r>
                      <a:endParaRPr lang="en-GB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Economics: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Local (EGA) and national (ARERA)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Drinking Water: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Institute of Health (ISS) and local health authorities (ASL)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Environment: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Ministry of Environment and regional environment authorities (ARPA)</a:t>
                      </a:r>
                      <a:endParaRPr lang="en-GB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Economics: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Local municipalities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Drinking Water: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Regional health offices and Ministry of Health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Environment: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Water Directorate General and River Basin Authorities </a:t>
                      </a:r>
                      <a:endParaRPr lang="en-GB" sz="9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4053020"/>
            <a:ext cx="7886700" cy="784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500" dirty="0">
                <a:solidFill>
                  <a:schemeClr val="accent5">
                    <a:lumMod val="50000"/>
                  </a:schemeClr>
                </a:solidFill>
              </a:rPr>
              <a:t>Individual member states can contain multiple forms of organisation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500" dirty="0">
                <a:solidFill>
                  <a:schemeClr val="accent5">
                    <a:lumMod val="50000"/>
                  </a:schemeClr>
                </a:solidFill>
              </a:rPr>
              <a:t>Utilities’ frequent small size means unexploited economies of scale and geographic externalities are key issues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2650" y="3818045"/>
            <a:ext cx="7971653" cy="35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Sources: Mixed, in particular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</a:rPr>
              <a:t>EurEau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 (2019)</a:t>
            </a:r>
            <a:endParaRPr lang="en-GB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2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Regardless of ownership, assuring appropriate long-run investment is key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7"/>
            <a:ext cx="7886700" cy="338430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At the heart of network utilities is infrastructure requiring large continuing investments to remain effective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infrastructure deteriorates slowly creating a potential for opportunism…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publicly-owned system: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makers may choose prices below long-run average cost to win vote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makers may restrict funding to meet overall government borrowing targets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privately-owned system: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firms might choose high dividends over maintenance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politicians might regulate prices below long-run average cost (a form of expropriation)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Delegation from government to an independent regulator provides a commitment to the pursuit of particular objectives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 (and from industry) can support technical assessments entering the public domain on needed investment and prices that ensure appropriate recovery of investment cost</a:t>
            </a:r>
          </a:p>
          <a:p>
            <a:pPr marL="457200" indent="-342900">
              <a:lnSpc>
                <a:spcPct val="120000"/>
              </a:lnSpc>
              <a:spcBef>
                <a:spcPts val="600"/>
              </a:spcBef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>
              <a:lnSpc>
                <a:spcPct val="120000"/>
              </a:lnSpc>
              <a:spcBef>
                <a:spcPts val="600"/>
              </a:spcBef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8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5340</TotalTime>
  <Words>718</Words>
  <Application>Microsoft Office PowerPoint</Application>
  <PresentationFormat>On-screen Show (16:9)</PresentationFormat>
  <Paragraphs>78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  </vt:lpstr>
      <vt:lpstr>Society has a range of objectives for the water sector that need to be balanced</vt:lpstr>
      <vt:lpstr>Observations about multiple objectives</vt:lpstr>
      <vt:lpstr>The ownership, operation and regulation of water utilities vary across Europe (1)</vt:lpstr>
      <vt:lpstr>The ownership, operation and regulation of water utilities vary across Europe (2)</vt:lpstr>
      <vt:lpstr>Regardless of ownership, assuring appropriate long-run investment is key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Lauriane Giet</dc:creator>
  <cp:lastModifiedBy>TOADER Maria-Magdalena (GROW)</cp:lastModifiedBy>
  <cp:revision>688</cp:revision>
  <cp:lastPrinted>2019-10-30T09:33:25Z</cp:lastPrinted>
  <dcterms:created xsi:type="dcterms:W3CDTF">2018-02-23T13:39:21Z</dcterms:created>
  <dcterms:modified xsi:type="dcterms:W3CDTF">2021-11-24T08:42:57Z</dcterms:modified>
</cp:coreProperties>
</file>