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6" r:id="rId6"/>
    <p:sldId id="265" r:id="rId7"/>
    <p:sldId id="268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2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Fabiana Di Lorenzo" initials="FDL" lastIdx="3" clrIdx="1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  <p:cmAuthor id="3" name="Chloe Jacot" initials="CJ" lastIdx="1" clrIdx="2">
    <p:extLst>
      <p:ext uri="{19B8F6BF-5375-455C-9EA6-DF929625EA0E}">
        <p15:presenceInfo xmlns:p15="http://schemas.microsoft.com/office/powerpoint/2012/main" userId="S::chloe.jacot@levinsources.com::88a418db-f4ba-4eb5-a0a3-724875bfe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9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9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5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5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6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988840"/>
            <a:ext cx="4536504" cy="2088232"/>
          </a:xfrm>
        </p:spPr>
        <p:txBody>
          <a:bodyPr/>
          <a:lstStyle/>
          <a:p>
            <a:r>
              <a:rPr lang="en-US" sz="2400" dirty="0"/>
              <a:t>Step 3 of </a:t>
            </a:r>
            <a:br>
              <a:rPr lang="en-US" sz="2400" dirty="0"/>
            </a:br>
            <a:r>
              <a:rPr lang="en-US" sz="2400" dirty="0"/>
              <a:t>the OECD Due Diligence Guidance for responsible sourcing of minerals from conflict-affected and high-risk areas </a:t>
            </a:r>
            <a:br>
              <a:rPr lang="en-US" sz="2400" dirty="0"/>
            </a:br>
            <a:r>
              <a:rPr lang="en-US" sz="2400" dirty="0"/>
              <a:t>(OECD Guidance)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3744416" cy="1872208"/>
          </a:xfrm>
        </p:spPr>
        <p:txBody>
          <a:bodyPr/>
          <a:lstStyle/>
          <a:p>
            <a:r>
              <a:rPr lang="en-US" sz="2400" dirty="0"/>
              <a:t>Design and implement a strategy to respond to identified risks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Steps to respond to risks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Risk mitigation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CDB1-9904-4E69-A32D-1BE5650E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of the OECD DDG: Respond to risks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EC06-E18C-4DDF-954B-D071D60C1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can you respond to risks?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Report findings </a:t>
            </a:r>
            <a:r>
              <a:rPr lang="en-GB" dirty="0"/>
              <a:t>of the risk assessment to senior management.</a:t>
            </a:r>
          </a:p>
          <a:p>
            <a:r>
              <a:rPr lang="en-GB" dirty="0"/>
              <a:t>Devise and adopt a </a:t>
            </a:r>
            <a:r>
              <a:rPr lang="en-GB" b="1" dirty="0"/>
              <a:t>risk management plan (to mitigate risks).</a:t>
            </a:r>
          </a:p>
          <a:p>
            <a:r>
              <a:rPr lang="en-GB" b="1" dirty="0"/>
              <a:t>Implement the risk management plan. </a:t>
            </a:r>
          </a:p>
          <a:p>
            <a:r>
              <a:rPr lang="en-GB" b="1" dirty="0"/>
              <a:t>Fact and risk assessment for risks requiring mitigation or after change of circumstances.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4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C8C2-C40F-43CC-A067-EF75EB7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mitigation measures (risk management)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3163-45A2-45AD-8AAA-3CC67478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1556"/>
            <a:ext cx="8229600" cy="3633788"/>
          </a:xfrm>
        </p:spPr>
        <p:txBody>
          <a:bodyPr/>
          <a:lstStyle/>
          <a:p>
            <a:r>
              <a:rPr lang="en-US" b="1" dirty="0"/>
              <a:t>CONTINUE</a:t>
            </a:r>
            <a:r>
              <a:rPr lang="en-US" dirty="0"/>
              <a:t> the relationship with a supplier throughout the course of risk mitigation efforts.</a:t>
            </a:r>
          </a:p>
          <a:p>
            <a:r>
              <a:rPr lang="en-US" b="1" dirty="0"/>
              <a:t>TEMPORARILY SUSPEND </a:t>
            </a:r>
            <a:r>
              <a:rPr lang="en-US" dirty="0"/>
              <a:t>the relationship while pursuing ongoing risk mitigation.</a:t>
            </a:r>
          </a:p>
          <a:p>
            <a:r>
              <a:rPr lang="en-US" dirty="0"/>
              <a:t>Or, as a last resort, </a:t>
            </a:r>
            <a:r>
              <a:rPr lang="en-US" b="1" dirty="0"/>
              <a:t>DISENGAGE</a:t>
            </a:r>
            <a:r>
              <a:rPr lang="en-US" dirty="0"/>
              <a:t> with the supplier either after failed attempts at mitigation, or where the enterprise deems mitigation not feasible, or because of the severity of the adverse impact.</a:t>
            </a:r>
          </a:p>
        </p:txBody>
      </p:sp>
    </p:spTree>
    <p:extLst>
      <p:ext uri="{BB962C8B-B14F-4D97-AF65-F5344CB8AC3E}">
        <p14:creationId xmlns:p14="http://schemas.microsoft.com/office/powerpoint/2010/main" val="382290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7C36-AB28-4933-8AF2-7F471688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an upstream company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DBDD-3AC5-46C7-A71F-4803437C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 engagement with suppliers. </a:t>
            </a:r>
          </a:p>
          <a:p>
            <a:r>
              <a:rPr lang="en-US" dirty="0"/>
              <a:t>Enhance engagement with internal system of transparency, information collection and control of supply chain (establish a chain of custody and traceability systems – check the </a:t>
            </a:r>
            <a:r>
              <a:rPr lang="en-US" b="1" dirty="0"/>
              <a:t>Due Diligence Toolbox </a:t>
            </a:r>
            <a:r>
              <a:rPr lang="en-US" dirty="0"/>
              <a:t>on the Due Diligence Ready! Portal for suggestions).</a:t>
            </a:r>
          </a:p>
          <a:p>
            <a:r>
              <a:rPr lang="en-US" dirty="0"/>
              <a:t>Segregate and secure shipments. </a:t>
            </a:r>
          </a:p>
          <a:p>
            <a:r>
              <a:rPr lang="en-US" dirty="0"/>
              <a:t>Incorporate the right to conduct unannounced spot-checks on suppliers.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06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0EDE-4908-4587-BBC4-DB4D6B80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a downstream company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E06E-3164-4AC3-98E7-A08DF1CE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/>
          <a:lstStyle/>
          <a:p>
            <a:r>
              <a:rPr lang="en-US" sz="2000" dirty="0"/>
              <a:t>Identify the smelters or refiners in your supply chain. </a:t>
            </a:r>
          </a:p>
          <a:p>
            <a:r>
              <a:rPr lang="en-US" sz="2000" dirty="0"/>
              <a:t>Include confidential supplier disclosure requirements into supplier contracts or use confidential- information sharing system (check the </a:t>
            </a:r>
            <a:r>
              <a:rPr lang="en-US" sz="2000" b="1" dirty="0"/>
              <a:t>Due Diligence Toolbox </a:t>
            </a:r>
            <a:r>
              <a:rPr lang="en-US" sz="2000" dirty="0"/>
              <a:t>on the Due Diligence Ready! Portal for suggestions).</a:t>
            </a:r>
          </a:p>
          <a:p>
            <a:r>
              <a:rPr lang="en-US" sz="2000" dirty="0"/>
              <a:t>If a red flag is identified in a refiner’s or smelter’s suppliers: consider mitigation measures in slide 4.</a:t>
            </a:r>
          </a:p>
          <a:p>
            <a:r>
              <a:rPr lang="en-US" sz="2000" dirty="0"/>
              <a:t>If a refiner or smelter has not responded to risks as per risk management: consider mitigation measures in slide 4.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870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E443082-5AF6-45DC-8591-5202BC26DF3F}"/>
              </a:ext>
            </a:extLst>
          </p:cNvPr>
          <p:cNvSpPr txBox="1">
            <a:spLocks/>
          </p:cNvSpPr>
          <p:nvPr/>
        </p:nvSpPr>
        <p:spPr bwMode="auto">
          <a:xfrm>
            <a:off x="1979712" y="3068960"/>
            <a:ext cx="51845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kern="0"/>
              <a:t>Thank you</a:t>
            </a:r>
            <a:br>
              <a:rPr lang="en-US" kern="0"/>
            </a:br>
            <a:br>
              <a:rPr lang="en-US" kern="0"/>
            </a:br>
            <a:r>
              <a:rPr lang="en-US" sz="2000" kern="0"/>
              <a:t>For further information visit the Due Diligence Ready! portal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05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0DD475BE-AB7B-4CFF-92DE-22FAF4BDC663}"/>
</file>

<file path=customXml/itemProps2.xml><?xml version="1.0" encoding="utf-8"?>
<ds:datastoreItem xmlns:ds="http://schemas.openxmlformats.org/officeDocument/2006/customXml" ds:itemID="{D2C60559-37B6-42B4-9E9B-25BBE63D5BA9}"/>
</file>

<file path=customXml/itemProps3.xml><?xml version="1.0" encoding="utf-8"?>
<ds:datastoreItem xmlns:ds="http://schemas.openxmlformats.org/officeDocument/2006/customXml" ds:itemID="{9AECC058-B62E-4C85-926C-724122CD61C9}"/>
</file>

<file path=customXml/itemProps4.xml><?xml version="1.0" encoding="utf-8"?>
<ds:datastoreItem xmlns:ds="http://schemas.openxmlformats.org/officeDocument/2006/customXml" ds:itemID="{5D306CCA-5F39-4D23-A324-BFF411A66975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311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Default Design</vt:lpstr>
      <vt:lpstr>Step 3 of  the OECD Due Diligence Guidance for responsible sourcing of minerals from conflict-affected and high-risk areas  (OECD Guidance)</vt:lpstr>
      <vt:lpstr>Content</vt:lpstr>
      <vt:lpstr>Step 3 of the OECD DDG: Respond to risks</vt:lpstr>
      <vt:lpstr>Possible mitigation measures (risk management)</vt:lpstr>
      <vt:lpstr>If you are an upstream company</vt:lpstr>
      <vt:lpstr>If you are a downstream company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Blanca Racionero Gomez</cp:lastModifiedBy>
  <cp:revision>148</cp:revision>
  <dcterms:created xsi:type="dcterms:W3CDTF">2011-10-28T10:25:18Z</dcterms:created>
  <dcterms:modified xsi:type="dcterms:W3CDTF">2019-10-01T12:23:27Z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