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1" r:id="rId2"/>
    <p:sldId id="262" r:id="rId3"/>
    <p:sldId id="263" r:id="rId4"/>
    <p:sldId id="264" r:id="rId5"/>
    <p:sldId id="266" r:id="rId6"/>
    <p:sldId id="265" r:id="rId7"/>
    <p:sldId id="268" r:id="rId8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sanna Tufo" initials="RT" lastIdx="2" clrIdx="0">
    <p:extLst>
      <p:ext uri="{19B8F6BF-5375-455C-9EA6-DF929625EA0E}">
        <p15:presenceInfo xmlns:p15="http://schemas.microsoft.com/office/powerpoint/2012/main" xmlns="" userId="S-1-5-21-1851212837-2275913410-2067570511-1165" providerId="AD"/>
      </p:ext>
    </p:extLst>
  </p:cmAuthor>
  <p:cmAuthor id="2" name="Fabiana Di Lorenzo" initials="FDL" lastIdx="3" clrIdx="1">
    <p:extLst>
      <p:ext uri="{19B8F6BF-5375-455C-9EA6-DF929625EA0E}">
        <p15:presenceInfo xmlns:p15="http://schemas.microsoft.com/office/powerpoint/2012/main" xmlns="" userId="S::fabiana.dilorenzo@levinsources.com::24f43a39-c15a-4259-a1cf-735adc870d47" providerId="AD"/>
      </p:ext>
    </p:extLst>
  </p:cmAuthor>
  <p:cmAuthor id="3" name="mac" initials="" lastIdx="1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FFD624"/>
    <a:srgbClr val="3166CF"/>
    <a:srgbClr val="3E6FD2"/>
    <a:srgbClr val="2D5EC1"/>
    <a:srgbClr val="BDDEFF"/>
    <a:srgbClr val="99CCFF"/>
    <a:srgbClr val="808080"/>
    <a:srgbClr val="009F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733" autoAdjust="0"/>
  </p:normalViewPr>
  <p:slideViewPr>
    <p:cSldViewPr>
      <p:cViewPr varScale="1">
        <p:scale>
          <a:sx n="114" d="100"/>
          <a:sy n="114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850" y="-7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presProps" Target="presProps.xml"/><Relationship Id="rId8" Type="http://schemas.openxmlformats.org/officeDocument/2006/relationships/slide" Target="slides/slide7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12" Type="http://schemas.openxmlformats.org/officeDocument/2006/relationships/commentAuthors" Target="commentAuthors.xml"/><Relationship Id="rId7" Type="http://schemas.openxmlformats.org/officeDocument/2006/relationships/slide" Target="slides/slide6.xml"/><Relationship Id="rId17" Type="http://schemas.openxmlformats.org/officeDocument/2006/relationships/customXml" Target="../customXml/item1.xml"/><Relationship Id="rId16" Type="http://schemas.openxmlformats.org/officeDocument/2006/relationships/tableStyles" Target="tableStyles.xml"/><Relationship Id="rId2" Type="http://schemas.openxmlformats.org/officeDocument/2006/relationships/slide" Target="slides/slide1.xml"/><Relationship Id="rId20" Type="http://schemas.openxmlformats.org/officeDocument/2006/relationships/customXml" Target="../customXml/item4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19" Type="http://schemas.openxmlformats.org/officeDocument/2006/relationships/customXml" Target="../customXml/item3.xml"/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096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406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>
              <a:defRPr/>
            </a:pPr>
            <a:fld id="{36441B25-C4D1-47DB-817D-B9C4FC5392FB}" type="slidenum">
              <a:rPr/>
              <a:pPr>
                <a:defRPr/>
              </a:pPr>
              <a:t>1</a:t>
            </a:fld>
            <a:endParaRPr lang="it"/>
          </a:p>
        </p:txBody>
      </p:sp>
    </p:spTree>
    <p:extLst>
      <p:ext uri="{BB962C8B-B14F-4D97-AF65-F5344CB8AC3E}">
        <p14:creationId xmlns:p14="http://schemas.microsoft.com/office/powerpoint/2010/main" val="3409795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lnSpc>
                <a:spcPct val="115000"/>
              </a:lnSpc>
              <a:spcAft>
                <a:spcPts val="1000"/>
              </a:spcAft>
            </a:pPr>
            <a:endParaRPr lang="it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>
              <a:defRPr/>
            </a:pPr>
            <a:fld id="{36441B25-C4D1-47DB-817D-B9C4FC5392FB}" type="slidenum">
              <a:rPr/>
              <a:pPr algn="l" rtl="0">
                <a:defRPr/>
              </a:pPr>
              <a:t>2</a:t>
            </a:fld>
            <a:endParaRPr lang="it"/>
          </a:p>
        </p:txBody>
      </p:sp>
    </p:spTree>
    <p:extLst>
      <p:ext uri="{BB962C8B-B14F-4D97-AF65-F5344CB8AC3E}">
        <p14:creationId xmlns:p14="http://schemas.microsoft.com/office/powerpoint/2010/main" val="1937239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lnSpc>
                <a:spcPct val="115000"/>
              </a:lnSpc>
              <a:spcAft>
                <a:spcPts val="1000"/>
              </a:spcAft>
            </a:pPr>
            <a:endParaRPr lang="it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>
              <a:defRPr/>
            </a:pPr>
            <a:fld id="{36441B25-C4D1-47DB-817D-B9C4FC5392FB}" type="slidenum">
              <a:rPr/>
              <a:pPr algn="l" rtl="0">
                <a:defRPr/>
              </a:pPr>
              <a:t>3</a:t>
            </a:fld>
            <a:endParaRPr lang="it"/>
          </a:p>
        </p:txBody>
      </p:sp>
    </p:spTree>
    <p:extLst>
      <p:ext uri="{BB962C8B-B14F-4D97-AF65-F5344CB8AC3E}">
        <p14:creationId xmlns:p14="http://schemas.microsoft.com/office/powerpoint/2010/main" val="1569094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>
              <a:defRPr/>
            </a:pPr>
            <a:fld id="{36441B25-C4D1-47DB-817D-B9C4FC5392FB}" type="slidenum">
              <a:rPr/>
              <a:pPr algn="l" rtl="0">
                <a:defRPr/>
              </a:pPr>
              <a:t>4</a:t>
            </a:fld>
            <a:endParaRPr lang="it"/>
          </a:p>
        </p:txBody>
      </p:sp>
    </p:spTree>
    <p:extLst>
      <p:ext uri="{BB962C8B-B14F-4D97-AF65-F5344CB8AC3E}">
        <p14:creationId xmlns:p14="http://schemas.microsoft.com/office/powerpoint/2010/main" val="392601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>
              <a:defRPr/>
            </a:pPr>
            <a:fld id="{36441B25-C4D1-47DB-817D-B9C4FC5392FB}" type="slidenum">
              <a:rPr/>
              <a:pPr algn="l" rtl="0">
                <a:defRPr/>
              </a:pPr>
              <a:t>5</a:t>
            </a:fld>
            <a:endParaRPr lang="it"/>
          </a:p>
        </p:txBody>
      </p:sp>
    </p:spTree>
    <p:extLst>
      <p:ext uri="{BB962C8B-B14F-4D97-AF65-F5344CB8AC3E}">
        <p14:creationId xmlns:p14="http://schemas.microsoft.com/office/powerpoint/2010/main" val="19267555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lnSpc>
                <a:spcPct val="115000"/>
              </a:lnSpc>
              <a:spcAft>
                <a:spcPts val="1000"/>
              </a:spcAft>
            </a:pPr>
            <a:endParaRPr lang="it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>
              <a:defRPr/>
            </a:pPr>
            <a:fld id="{36441B25-C4D1-47DB-817D-B9C4FC5392FB}" type="slidenum">
              <a:rPr/>
              <a:pPr algn="l" rtl="0">
                <a:defRPr/>
              </a:pPr>
              <a:t>6</a:t>
            </a:fld>
            <a:endParaRPr lang="it"/>
          </a:p>
        </p:txBody>
      </p:sp>
    </p:spTree>
    <p:extLst>
      <p:ext uri="{BB962C8B-B14F-4D97-AF65-F5344CB8AC3E}">
        <p14:creationId xmlns:p14="http://schemas.microsoft.com/office/powerpoint/2010/main" val="39160503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>
              <a:defRPr/>
            </a:pPr>
            <a:fld id="{36441B25-C4D1-47DB-817D-B9C4FC5392FB}" type="slidenum">
              <a:rPr/>
              <a:pPr algn="l" rtl="0">
                <a:defRPr/>
              </a:pPr>
              <a:t>7</a:t>
            </a:fld>
            <a:endParaRPr lang="it"/>
          </a:p>
        </p:txBody>
      </p:sp>
    </p:spTree>
    <p:extLst>
      <p:ext uri="{BB962C8B-B14F-4D97-AF65-F5344CB8AC3E}">
        <p14:creationId xmlns:p14="http://schemas.microsoft.com/office/powerpoint/2010/main" val="1687465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4230000" y="6669360"/>
            <a:ext cx="684213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39952" y="1641600"/>
            <a:ext cx="4536504" cy="2088232"/>
          </a:xfrm>
        </p:spPr>
        <p:txBody>
          <a:bodyPr/>
          <a:lstStyle>
            <a:lvl1pPr indent="0">
              <a:defRPr sz="4800">
                <a:solidFill>
                  <a:srgbClr val="FFD624"/>
                </a:solidFill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 indent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/>
              <a:pPr>
                <a:defRPr/>
              </a:pPr>
              <a:t>‹n.›</a:t>
            </a:fld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DCCB157F-4AB7-4BBD-8BD5-CC70E2A45CE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600" y="309600"/>
            <a:ext cx="1583550" cy="1101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8375-5C84-4176-84A5-B6A3E0825F02}" type="slidenum">
              <a:rPr lang="en-GB"/>
              <a:pPr>
                <a:defRPr/>
              </a:pPr>
              <a:t>‹n.›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C7773-6390-40B5-8F3A-46FD9E5B7090}" type="slidenum">
              <a:rPr lang="en-GB"/>
              <a:pPr>
                <a:defRPr/>
              </a:pPr>
              <a:t>‹n.›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6" name="Rectangle 5"/>
          <p:cNvSpPr/>
          <p:nvPr userDrawn="1"/>
        </p:nvSpPr>
        <p:spPr>
          <a:xfrm>
            <a:off x="4262438" y="6669360"/>
            <a:ext cx="596900" cy="198438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556271"/>
            <a:ext cx="8229600" cy="9366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37288"/>
            <a:ext cx="2895600" cy="4841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61DAA-5BBC-4812-876F-0D7C7B9EA75C}" type="slidenum">
              <a:rPr lang="en-GB"/>
              <a:pPr>
                <a:defRPr/>
              </a:pPr>
              <a:t>‹n.›</a:t>
            </a:fld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633788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 i="0"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C57C62A9-825F-4CE7-854E-08484F0C010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000" y="295200"/>
            <a:ext cx="1415751" cy="99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88F9B-71EE-4D5C-B44E-012EF44E925A}" type="slidenum">
              <a:rPr lang="en-GB"/>
              <a:pPr>
                <a:defRPr/>
              </a:pPr>
              <a:t>‹n.›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CDD1B-50E0-44E8-82B7-F85F69F6D40C}" type="slidenum">
              <a:rPr lang="en-GB"/>
              <a:pPr>
                <a:defRPr/>
              </a:pPr>
              <a:t>‹n.›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177A-0CE3-43B6-B11B-ED2E8AEAD8D3}" type="slidenum">
              <a:rPr lang="en-GB"/>
              <a:pPr>
                <a:defRPr/>
              </a:pPr>
              <a:t>‹n.›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5DDF-6655-40F2-8D9E-CA15739A7ECF}" type="slidenum">
              <a:rPr lang="en-GB"/>
              <a:pPr>
                <a:defRPr/>
              </a:pPr>
              <a:t>‹n.›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FC62-E3CF-4012-8A8B-ABF1C18EA022}" type="slidenum">
              <a:rPr lang="en-GB"/>
              <a:pPr>
                <a:defRPr/>
              </a:pPr>
              <a:t>‹n.›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800BF-55FD-4017-8F82-94A8DE4F5750}" type="slidenum">
              <a:rPr lang="en-GB"/>
              <a:pPr>
                <a:defRPr/>
              </a:pPr>
              <a:t>‹n.›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47253-C9BC-4251-8AE3-8910CE9253F2}" type="slidenum">
              <a:rPr lang="en-GB"/>
              <a:pPr>
                <a:defRPr/>
              </a:pPr>
              <a:t>‹n.›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/>
              <a:t>Et </a:t>
            </a:r>
            <a:r>
              <a:rPr lang="fr-BE" dirty="0" err="1"/>
              <a:t>dolor</a:t>
            </a:r>
            <a:r>
              <a:rPr lang="fr-BE" dirty="0"/>
              <a:t> </a:t>
            </a:r>
            <a:r>
              <a:rPr lang="fr-BE" dirty="0" err="1"/>
              <a:t>fragum</a:t>
            </a:r>
            <a:endParaRPr lang="en-GB" dirty="0"/>
          </a:p>
          <a:p>
            <a:pPr lvl="1"/>
            <a:r>
              <a:rPr lang="en-GB" dirty="0"/>
              <a:t>Et </a:t>
            </a:r>
            <a:r>
              <a:rPr lang="en-GB" dirty="0" err="1"/>
              <a:t>dolor</a:t>
            </a:r>
            <a:r>
              <a:rPr lang="en-GB" dirty="0"/>
              <a:t> </a:t>
            </a:r>
            <a:r>
              <a:rPr lang="en-GB" dirty="0" err="1"/>
              <a:t>fragum</a:t>
            </a:r>
            <a:endParaRPr lang="en-GB" dirty="0"/>
          </a:p>
          <a:p>
            <a:pPr lvl="2"/>
            <a:r>
              <a:rPr lang="en-GB" dirty="0"/>
              <a:t>- Et </a:t>
            </a:r>
            <a:r>
              <a:rPr lang="en-GB" dirty="0" err="1"/>
              <a:t>dolor</a:t>
            </a:r>
            <a:r>
              <a:rPr lang="en-GB" dirty="0"/>
              <a:t> </a:t>
            </a:r>
            <a:r>
              <a:rPr lang="en-GB" dirty="0" err="1"/>
              <a:t>fragum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C8D21B7-B314-438C-91E9-7FF9087DC078}" type="slidenum">
              <a:rPr lang="en-GB"/>
              <a:pPr>
                <a:defRPr/>
              </a:pPr>
              <a:t>‹n.›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9952" y="1988840"/>
            <a:ext cx="4536504" cy="2088232"/>
          </a:xfrm>
        </p:spPr>
        <p:txBody>
          <a:bodyPr/>
          <a:lstStyle/>
          <a:p>
            <a:pPr algn="l" rtl="0"/>
            <a:r>
              <a:rPr lang="it" sz="2200" b="1" i="0" u="none" baseline="0" dirty="0"/>
              <a:t>Fase 3 delle </a:t>
            </a:r>
            <a:r>
              <a:rPr lang="it" sz="2200" dirty="0"/>
              <a:t/>
            </a:r>
            <a:br>
              <a:rPr lang="it" sz="2200" dirty="0"/>
            </a:br>
            <a:r>
              <a:rPr lang="it" sz="2200" b="1" i="0" u="none" baseline="0" dirty="0"/>
              <a:t>Linee Guida dell'OCSE sul dovere di diligenza per una catena di approvvigionamento responsabile di minerali provenienti da zone di conflitto e ad alto rischio</a:t>
            </a:r>
            <a:r>
              <a:rPr lang="it" sz="2200" dirty="0"/>
              <a:t/>
            </a:r>
            <a:br>
              <a:rPr lang="it" sz="2200" dirty="0"/>
            </a:br>
            <a:endParaRPr lang="it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77072"/>
            <a:ext cx="3744416" cy="1872208"/>
          </a:xfrm>
        </p:spPr>
        <p:txBody>
          <a:bodyPr/>
          <a:lstStyle/>
          <a:p>
            <a:pPr algn="l" rtl="0"/>
            <a:r>
              <a:rPr lang="it" sz="2400" b="1" i="0" u="none" baseline="0" dirty="0"/>
              <a:t>Ideazione e attuazione di una strategia </a:t>
            </a:r>
            <a:r>
              <a:rPr lang="it-IT" sz="2400" dirty="0" smtClean="0"/>
              <a:t>di</a:t>
            </a:r>
            <a:r>
              <a:rPr lang="it" sz="2400" b="1" i="0" u="none" baseline="0" dirty="0" smtClean="0"/>
              <a:t> </a:t>
            </a:r>
            <a:r>
              <a:rPr lang="it" sz="2400" b="1" i="0" u="none" baseline="0" dirty="0"/>
              <a:t>risposta ai rischi individuati </a:t>
            </a:r>
          </a:p>
          <a:p>
            <a:endParaRPr lang="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it" b="1" i="0" u="none" baseline="0"/>
              <a:t>Sommario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l" rtl="0">
              <a:buFont typeface="+mj-lt"/>
              <a:buAutoNum type="arabicPeriod"/>
            </a:pPr>
            <a:r>
              <a:rPr lang="it" b="0" i="0" u="none" baseline="0" dirty="0"/>
              <a:t>Misure per rispondere ai rischi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it" b="0" i="0" u="none" baseline="0" dirty="0"/>
              <a:t>Attenuazione del rischio</a:t>
            </a:r>
          </a:p>
          <a:p>
            <a:pPr marL="0" indent="0" algn="l" rtl="0">
              <a:buNone/>
            </a:pPr>
            <a:endParaRPr lang="it" dirty="0"/>
          </a:p>
        </p:txBody>
      </p:sp>
    </p:spTree>
    <p:extLst>
      <p:ext uri="{BB962C8B-B14F-4D97-AF65-F5344CB8AC3E}">
        <p14:creationId xmlns:p14="http://schemas.microsoft.com/office/powerpoint/2010/main" val="3237234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8DCDB1-9904-4E69-A32D-1BE5650E7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2" y="1556271"/>
            <a:ext cx="8352159" cy="936625"/>
          </a:xfrm>
        </p:spPr>
        <p:txBody>
          <a:bodyPr/>
          <a:lstStyle/>
          <a:p>
            <a:pPr algn="l" rtl="0"/>
            <a:r>
              <a:rPr lang="it" sz="2700" b="1" i="0" u="none" baseline="0" dirty="0"/>
              <a:t>Fase 3 delle Linee Guida dell'OCSE sul dovere di diligenza: Rispondere ai rischi</a:t>
            </a:r>
            <a:endParaRPr lang="it" sz="2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BFEC06-E18C-4DDF-954B-D071D60C1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024336"/>
          </a:xfrm>
        </p:spPr>
        <p:txBody>
          <a:bodyPr/>
          <a:lstStyle/>
          <a:p>
            <a:pPr marL="0" indent="0" algn="l" rtl="0">
              <a:buNone/>
            </a:pPr>
            <a:r>
              <a:rPr lang="it" b="0" i="0" u="none" baseline="0" dirty="0"/>
              <a:t>Come si può rispondere ai rischi?</a:t>
            </a:r>
          </a:p>
          <a:p>
            <a:pPr marL="0" indent="0" algn="l" rtl="0">
              <a:buNone/>
            </a:pPr>
            <a:endParaRPr lang="it" sz="1100" b="1" dirty="0"/>
          </a:p>
          <a:p>
            <a:pPr algn="l" rtl="0"/>
            <a:r>
              <a:rPr lang="it" b="1" i="0" u="none" baseline="0" dirty="0"/>
              <a:t>Riferendo i risultati</a:t>
            </a:r>
            <a:r>
              <a:rPr lang="it" b="0" i="0" u="none" baseline="0" dirty="0"/>
              <a:t> della valutazione del rischio ai quadri superiori designati.</a:t>
            </a:r>
          </a:p>
          <a:p>
            <a:pPr algn="l" rtl="0"/>
            <a:r>
              <a:rPr lang="it" b="0" i="0" u="none" baseline="0" dirty="0"/>
              <a:t>Elaborando e adottando un </a:t>
            </a:r>
            <a:r>
              <a:rPr lang="it" b="1" i="0" u="none" baseline="0" dirty="0"/>
              <a:t>piano</a:t>
            </a:r>
            <a:r>
              <a:rPr lang="it" b="0" i="0" u="none" baseline="0" dirty="0"/>
              <a:t> </a:t>
            </a:r>
            <a:r>
              <a:rPr lang="it" b="1" i="0" u="none" baseline="0" dirty="0"/>
              <a:t>di gestione dei rischi (per attenuarli).</a:t>
            </a:r>
          </a:p>
          <a:p>
            <a:pPr algn="l" rtl="0"/>
            <a:r>
              <a:rPr lang="it" b="1" i="0" u="none" baseline="0" dirty="0"/>
              <a:t>Attuando il piano di gestione dei rischi. </a:t>
            </a:r>
          </a:p>
          <a:p>
            <a:pPr algn="l" rtl="0"/>
            <a:r>
              <a:rPr lang="it" b="1" i="0" u="none" baseline="0" dirty="0"/>
              <a:t>Realizzando </a:t>
            </a:r>
            <a:r>
              <a:rPr lang="it" b="1" i="0" u="none" baseline="0" dirty="0" smtClean="0"/>
              <a:t>valutazioni</a:t>
            </a:r>
            <a:r>
              <a:rPr lang="it-IT" b="1" i="0" u="none" baseline="0" dirty="0" smtClean="0"/>
              <a:t> supplementari</a:t>
            </a:r>
            <a:r>
              <a:rPr lang="it" b="1" i="0" u="none" baseline="0" dirty="0" smtClean="0"/>
              <a:t> </a:t>
            </a:r>
            <a:r>
              <a:rPr lang="it" b="1" i="0" u="none" baseline="0" dirty="0"/>
              <a:t>dei fatti e dei rischi per i rischi che è necessario attenuare o al mutare delle circostanze.</a:t>
            </a:r>
          </a:p>
          <a:p>
            <a:pPr marL="0" indent="0" algn="l" rtl="0">
              <a:buNone/>
            </a:pPr>
            <a:endParaRPr lang="it" dirty="0"/>
          </a:p>
        </p:txBody>
      </p:sp>
    </p:spTree>
    <p:extLst>
      <p:ext uri="{BB962C8B-B14F-4D97-AF65-F5344CB8AC3E}">
        <p14:creationId xmlns:p14="http://schemas.microsoft.com/office/powerpoint/2010/main" val="3693449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5AC8C2-C40F-43CC-A067-EF75EB796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it" b="1" i="0" u="none" baseline="0"/>
              <a:t>Possibili misure di attenuazione (gestione del rischio)</a:t>
            </a:r>
            <a:endParaRPr lang="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213163-45A2-45AD-8AAA-3CC674780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91556"/>
            <a:ext cx="8229600" cy="3633788"/>
          </a:xfrm>
        </p:spPr>
        <p:txBody>
          <a:bodyPr/>
          <a:lstStyle/>
          <a:p>
            <a:pPr algn="l" rtl="0"/>
            <a:r>
              <a:rPr lang="it" sz="2200" b="1" i="0" u="none" baseline="0" dirty="0"/>
              <a:t>PROSEGUIRE</a:t>
            </a:r>
            <a:r>
              <a:rPr lang="it" sz="2200" b="0" i="0" u="none" baseline="0" dirty="0"/>
              <a:t> il rapporto con un fornitore durante tutto il processo di attenuazione del rischio.</a:t>
            </a:r>
          </a:p>
          <a:p>
            <a:pPr algn="l" rtl="0"/>
            <a:r>
              <a:rPr lang="it" sz="2200" b="1" i="0" u="none" baseline="0" dirty="0"/>
              <a:t>SOSPENDERE TEMPORANEAMENTE</a:t>
            </a:r>
            <a:r>
              <a:rPr lang="it" sz="2200" b="0" i="0" u="none" baseline="0" dirty="0"/>
              <a:t> il rapporto col fornitore </a:t>
            </a:r>
            <a:r>
              <a:rPr lang="it-IT" sz="2200" b="0" i="0" u="none" baseline="0" dirty="0" smtClean="0"/>
              <a:t>mentre</a:t>
            </a:r>
            <a:r>
              <a:rPr lang="it-IT" sz="2200" b="0" i="0" u="none" dirty="0" smtClean="0"/>
              <a:t> si mettono </a:t>
            </a:r>
            <a:r>
              <a:rPr lang="it" sz="2200" b="0" i="0" u="none" baseline="0" dirty="0" smtClean="0"/>
              <a:t>in </a:t>
            </a:r>
            <a:r>
              <a:rPr lang="it" sz="2200" b="0" i="0" u="none" baseline="0" dirty="0"/>
              <a:t>atto misure di attenuazione del rischio.</a:t>
            </a:r>
          </a:p>
          <a:p>
            <a:pPr algn="l" rtl="0"/>
            <a:r>
              <a:rPr lang="it" sz="2200" b="0" i="0" u="none" baseline="0" dirty="0"/>
              <a:t>Oppure, in ultima istanza, </a:t>
            </a:r>
            <a:r>
              <a:rPr lang="it" sz="2200" b="1" i="0" u="none" baseline="0" dirty="0"/>
              <a:t>SVINCOLARSI</a:t>
            </a:r>
            <a:r>
              <a:rPr lang="it" sz="2200" b="0" i="0" u="none" baseline="0" dirty="0"/>
              <a:t> dal fornitore in caso di fallimento dei tentativi di attenuazione dei rischi, o quando l'impresa ritiene che non sia possibile un’attenuazione, o a causa della gravità dell'impatto negativo.</a:t>
            </a:r>
          </a:p>
        </p:txBody>
      </p:sp>
    </p:spTree>
    <p:extLst>
      <p:ext uri="{BB962C8B-B14F-4D97-AF65-F5344CB8AC3E}">
        <p14:creationId xmlns:p14="http://schemas.microsoft.com/office/powerpoint/2010/main" val="3822907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9F7C36-AB28-4933-8AF2-7F4716885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it" b="1" i="0" u="none" baseline="0"/>
              <a:t>Se siete un’impresa a monte</a:t>
            </a:r>
            <a:endParaRPr lang="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18DBDD-3AC5-46C7-A71F-4803437C4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it" sz="2000" b="0" i="0" u="none" baseline="0" dirty="0"/>
              <a:t>Rafforzate </a:t>
            </a:r>
            <a:r>
              <a:rPr lang="it-IT" sz="2000" dirty="0" smtClean="0"/>
              <a:t>il coinvolgimento dei</a:t>
            </a:r>
            <a:r>
              <a:rPr lang="it" sz="2000" b="0" i="0" u="none" baseline="0" dirty="0" smtClean="0"/>
              <a:t> fornitori</a:t>
            </a:r>
            <a:r>
              <a:rPr lang="it" sz="2000" b="0" i="0" u="none" baseline="0" dirty="0"/>
              <a:t>. </a:t>
            </a:r>
          </a:p>
          <a:p>
            <a:pPr algn="l" rtl="0"/>
            <a:r>
              <a:rPr lang="it" sz="2000" b="0" i="0" u="none" baseline="0" dirty="0"/>
              <a:t>Rafforzate l’impegno con il sistema interno di trasparenza, raccolta di informazioni e controllo della catena di approvvigionamento (predisponete una catena di custodia e sistemi di tracciabilità – consultate il</a:t>
            </a:r>
            <a:r>
              <a:rPr lang="it" sz="2000" b="1" i="0" u="none" baseline="0" dirty="0"/>
              <a:t> Kit di strumenti per il dovere di diligenza </a:t>
            </a:r>
            <a:r>
              <a:rPr lang="it" sz="2000" b="0" i="0" u="none" baseline="0" dirty="0"/>
              <a:t>nel portale Due Diligence Ready! per trovare suggerimenti)</a:t>
            </a:r>
          </a:p>
          <a:p>
            <a:pPr algn="l" rtl="0"/>
            <a:r>
              <a:rPr lang="it" sz="2000" b="0" i="0" u="none" baseline="0" dirty="0"/>
              <a:t>Separate fisicamente e garantite la sicurezza delle spedizioni. </a:t>
            </a:r>
          </a:p>
          <a:p>
            <a:pPr algn="l" rtl="0"/>
            <a:r>
              <a:rPr lang="it" sz="2000" b="0" i="0" u="none" baseline="0" dirty="0"/>
              <a:t>Incorporate nei contratti e negli accordi scritti il diritto di effettuare controlli a campione sui fornitori senza preavviso.</a:t>
            </a:r>
          </a:p>
        </p:txBody>
      </p:sp>
    </p:spTree>
    <p:extLst>
      <p:ext uri="{BB962C8B-B14F-4D97-AF65-F5344CB8AC3E}">
        <p14:creationId xmlns:p14="http://schemas.microsoft.com/office/powerpoint/2010/main" val="1686061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410EDE-4908-4587-BBC4-DB4D6B805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it" b="1" i="0" u="none" baseline="0"/>
              <a:t>Se siete un’impresa a valle</a:t>
            </a:r>
            <a:endParaRPr lang="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DBE06E-3164-4AC3-98E7-A08DF1CEC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032448"/>
          </a:xfrm>
        </p:spPr>
        <p:txBody>
          <a:bodyPr/>
          <a:lstStyle/>
          <a:p>
            <a:pPr algn="l" rtl="0"/>
            <a:r>
              <a:rPr lang="it" sz="1700" b="0" i="0" u="none" baseline="0" dirty="0"/>
              <a:t>Identificate le fonderie o le raffinerie nella vostra catena di approvvigionamento. </a:t>
            </a:r>
          </a:p>
          <a:p>
            <a:pPr algn="l" rtl="0"/>
            <a:r>
              <a:rPr lang="it" sz="1700" b="0" i="0" u="none" baseline="0" dirty="0"/>
              <a:t>Inserite nei contratti conclusi con i fornitori l’obbligo di comunicare informazioni riservate o utilizzate sistemi di condivisione delle informazioni (consultate il </a:t>
            </a:r>
            <a:r>
              <a:rPr lang="it" sz="1700" b="1" i="0" u="none" baseline="0" dirty="0"/>
              <a:t>Kit di strumenti per il dovere di diligenza </a:t>
            </a:r>
            <a:r>
              <a:rPr lang="it" sz="1700" b="0" i="0" u="none" baseline="0" dirty="0"/>
              <a:t>nel portale Due Diligence Ready! per trovare suggerimenti)</a:t>
            </a:r>
          </a:p>
          <a:p>
            <a:pPr algn="l" rtl="0"/>
            <a:r>
              <a:rPr lang="it" sz="1700" b="0" i="0" u="none" baseline="0" dirty="0"/>
              <a:t>Se viene individuato un indicatore di rischio nei fornitori di una raffineria o di una fonderia, prendete in considerazione l’attuazione delle misure di attenuazione indicate nella diapositiva 4. </a:t>
            </a:r>
          </a:p>
          <a:p>
            <a:pPr algn="l" rtl="0"/>
            <a:r>
              <a:rPr lang="it" sz="1700" b="0" i="0" u="none" baseline="0" dirty="0"/>
              <a:t>Se una raffineria, o una fonderia, non ha risposto ai rischi conformemente alla strategia di gestione dei rischi, prendete in considerazione l’attuazione delle misure di attenuazione indicate nella diapositiva 4.</a:t>
            </a:r>
            <a:endParaRPr lang="it" sz="1700" dirty="0"/>
          </a:p>
        </p:txBody>
      </p:sp>
    </p:spTree>
    <p:extLst>
      <p:ext uri="{BB962C8B-B14F-4D97-AF65-F5344CB8AC3E}">
        <p14:creationId xmlns:p14="http://schemas.microsoft.com/office/powerpoint/2010/main" val="728707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xmlns="" id="{9E443082-5AF6-45DC-8591-5202BC26DF3F}"/>
              </a:ext>
            </a:extLst>
          </p:cNvPr>
          <p:cNvSpPr txBox="1">
            <a:spLocks/>
          </p:cNvSpPr>
          <p:nvPr/>
        </p:nvSpPr>
        <p:spPr bwMode="auto">
          <a:xfrm>
            <a:off x="1835696" y="3068960"/>
            <a:ext cx="547260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 rtl="0"/>
            <a:r>
              <a:rPr lang="it" b="1" i="0" u="none" kern="0" baseline="0" dirty="0"/>
              <a:t>Grazie</a:t>
            </a:r>
            <a:r>
              <a:rPr lang="it" kern="0" dirty="0"/>
              <a:t/>
            </a:r>
            <a:br>
              <a:rPr lang="it" kern="0" dirty="0"/>
            </a:br>
            <a:r>
              <a:rPr lang="it" kern="0" dirty="0"/>
              <a:t/>
            </a:r>
            <a:br>
              <a:rPr lang="it" kern="0" dirty="0"/>
            </a:br>
            <a:r>
              <a:rPr lang="it" sz="2000" b="1" i="0" u="none" kern="0" baseline="0" dirty="0"/>
              <a:t>Per ulteriori informazioni, visitate Il portale Due Diligence Ready!</a:t>
            </a:r>
            <a:endParaRPr lang="it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00054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97f6912e-a8eb-4c25-ad1b-ecf306e9c35e" ContentTypeId="0x01010018E01CE33C90DE4A970D47E400D176AE1F02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 Project General" ma:contentTypeID="0x01010018E01CE33C90DE4A970D47E400D176AE1F020091D4595FA6CD1340AA7703AC57E26C40" ma:contentTypeVersion="0" ma:contentTypeDescription="" ma:contentTypeScope="" ma:versionID="5a5bb8d8ab161acae230ba40d6980ffa">
  <xsd:schema xmlns:xsd="http://www.w3.org/2001/XMLSchema" xmlns:xs="http://www.w3.org/2001/XMLSchema" xmlns:p="http://schemas.microsoft.com/office/2006/metadata/properties" xmlns:ns2="7e9eed2f-27c4-4474-ba4f-3601f39e8add" targetNamespace="http://schemas.microsoft.com/office/2006/metadata/properties" ma:root="true" ma:fieldsID="4d0f55f960fdbdae389a17773d00c893" ns2:_="">
    <xsd:import namespace="7e9eed2f-27c4-4474-ba4f-3601f39e8add"/>
    <xsd:element name="properties">
      <xsd:complexType>
        <xsd:sequence>
          <xsd:element name="documentManagement">
            <xsd:complexType>
              <xsd:all>
                <xsd:element ref="ns2:T_DocProject" minOccurs="0"/>
                <xsd:element ref="ns2:ProjectMilestones" minOccurs="0"/>
                <xsd:element ref="ns2:Partners" minOccurs="0"/>
                <xsd:element ref="ns2:Comments1" minOccurs="0"/>
                <xsd:element ref="ns2:Fina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9eed2f-27c4-4474-ba4f-3601f39e8add" elementFormDefault="qualified">
    <xsd:import namespace="http://schemas.microsoft.com/office/2006/documentManagement/types"/>
    <xsd:import namespace="http://schemas.microsoft.com/office/infopath/2007/PartnerControls"/>
    <xsd:element name="T_DocProject" ma:index="2" nillable="true" ma:displayName="T_Doc project" ma:format="Dropdown" ma:internalName="T_DocProject">
      <xsd:simpleType>
        <xsd:restriction base="dms:Choice">
          <xsd:enumeration value="Acceptance"/>
          <xsd:enumeration value="Acknowledgement"/>
          <xsd:enumeration value="Advisory board"/>
          <xsd:enumeration value="Amendment"/>
          <xsd:enumeration value="Meetings_Other"/>
          <xsd:enumeration value="Meetings_1.KOM and AB+SC (Feb19)"/>
          <xsd:enumeration value="Meetings_2.AB+SC (May19)_Telco"/>
          <xsd:enumeration value="Meetings_3.AB+SC (Sept19)"/>
          <xsd:enumeration value="Bibliography"/>
          <xsd:enumeration value="Communications/notifications"/>
          <xsd:enumeration value="Contract/Agreement"/>
          <xsd:enumeration value="Declarations/Certificates"/>
          <xsd:enumeration value="Deliverable/Report"/>
          <xsd:enumeration value="Company/Entity"/>
          <xsd:enumeration value="Form"/>
          <xsd:enumeration value="Economic information/Budget"/>
          <xsd:enumeration value="Networking"/>
          <xsd:enumeration value="Technical proposal"/>
          <xsd:enumeration value="Templates"/>
          <xsd:enumeration value="Presentations"/>
          <xsd:enumeration value="Resolution/Certification"/>
          <xsd:enumeration value="Obsolete"/>
          <xsd:enumeration value="Other"/>
        </xsd:restriction>
      </xsd:simpleType>
    </xsd:element>
    <xsd:element name="ProjectMilestones" ma:index="3" nillable="true" ma:displayName="Project milestones" ma:format="Dropdown" ma:internalName="ProjectMilestones">
      <xsd:simpleType>
        <xsd:restriction base="dms:Choice">
          <xsd:enumeration value="Pre-proposal"/>
          <xsd:enumeration value="Proposal"/>
          <xsd:enumeration value="Negotiation"/>
          <xsd:enumeration value="Milestone 1"/>
          <xsd:enumeration value="WP1. Online DDSS"/>
          <xsd:enumeration value="WP2. Networks + AB"/>
          <xsd:enumeration value="WP3. Comm."/>
          <xsd:enumeration value="WP4. Management"/>
        </xsd:restriction>
      </xsd:simpleType>
    </xsd:element>
    <xsd:element name="Partners" ma:index="4" nillable="true" ma:displayName="Partners" ma:format="Dropdown" ma:internalName="Partners">
      <xsd:simpleType>
        <xsd:restriction base="dms:Choice">
          <xsd:enumeration value="Option 1"/>
          <xsd:enumeration value="Option 2"/>
          <xsd:enumeration value="Option 3"/>
        </xsd:restriction>
      </xsd:simpleType>
    </xsd:element>
    <xsd:element name="Comments1" ma:index="5" nillable="true" ma:displayName="Comments" ma:internalName="Comments1">
      <xsd:simpleType>
        <xsd:restriction base="dms:Note">
          <xsd:maxLength value="255"/>
        </xsd:restriction>
      </xsd:simpleType>
    </xsd:element>
    <xsd:element name="Final" ma:index="6" nillable="true" ma:displayName="Final" ma:format="Dropdown" ma:internalName="Final">
      <xsd:simpleType>
        <xsd:restriction base="dms:Choice">
          <xsd:enumeration value="Yes"/>
          <xsd:enumeration value="No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_DocProject xmlns="7e9eed2f-27c4-4474-ba4f-3601f39e8add" xsi:nil="true"/>
    <ProjectMilestones xmlns="7e9eed2f-27c4-4474-ba4f-3601f39e8add" xsi:nil="true"/>
    <Comments1 xmlns="7e9eed2f-27c4-4474-ba4f-3601f39e8add" xsi:nil="true"/>
    <Final xmlns="7e9eed2f-27c4-4474-ba4f-3601f39e8add" xsi:nil="true"/>
    <Partners xmlns="7e9eed2f-27c4-4474-ba4f-3601f39e8add" xsi:nil="true"/>
  </documentManagement>
</p:properties>
</file>

<file path=customXml/itemProps1.xml><?xml version="1.0" encoding="utf-8"?>
<ds:datastoreItem xmlns:ds="http://schemas.openxmlformats.org/officeDocument/2006/customXml" ds:itemID="{B5A19249-9069-4159-8294-94038904F257}"/>
</file>

<file path=customXml/itemProps2.xml><?xml version="1.0" encoding="utf-8"?>
<ds:datastoreItem xmlns:ds="http://schemas.openxmlformats.org/officeDocument/2006/customXml" ds:itemID="{892EED53-0B51-4671-9402-BCD3293B78D9}"/>
</file>

<file path=customXml/itemProps3.xml><?xml version="1.0" encoding="utf-8"?>
<ds:datastoreItem xmlns:ds="http://schemas.openxmlformats.org/officeDocument/2006/customXml" ds:itemID="{E4B5D6FF-A51B-4F10-8D3F-D5AD8518DEAA}"/>
</file>

<file path=customXml/itemProps4.xml><?xml version="1.0" encoding="utf-8"?>
<ds:datastoreItem xmlns:ds="http://schemas.openxmlformats.org/officeDocument/2006/customXml" ds:itemID="{D77BF79A-509C-4F88-9C26-7623BC75D928}"/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394</Words>
  <Application>Microsoft Macintosh PowerPoint</Application>
  <PresentationFormat>Presentazione su schermo (4:3)</PresentationFormat>
  <Paragraphs>34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Default Design</vt:lpstr>
      <vt:lpstr>Fase 3 delle  Linee Guida dell'OCSE sul dovere di diligenza per una catena di approvvigionamento responsabile di minerali provenienti da zone di conflitto e ad alto rischio </vt:lpstr>
      <vt:lpstr>Sommario</vt:lpstr>
      <vt:lpstr>Fase 3 delle Linee Guida dell'OCSE sul dovere di diligenza: Rispondere ai rischi</vt:lpstr>
      <vt:lpstr>Possibili misure di attenuazione (gestione del rischio)</vt:lpstr>
      <vt:lpstr>Se siete un’impresa a monte</vt:lpstr>
      <vt:lpstr>Se siete un’impresa a valle</vt:lpstr>
      <vt:lpstr>Presentazione di PowerPoint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turneem</dc:creator>
  <cp:lastModifiedBy>mac</cp:lastModifiedBy>
  <cp:revision>150</cp:revision>
  <dcterms:created xsi:type="dcterms:W3CDTF">2011-10-28T10:25:18Z</dcterms:created>
  <dcterms:modified xsi:type="dcterms:W3CDTF">2019-10-08T20:48:55Z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0x01010018E01CE33C90DE4A970D47E400D176AE1F020091D4595FA6CD1340AA7703AC57E26C40</vt:lpwstr>
  </property>
</Properties>
</file>