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15" clrIdx="0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2" name="MARECHAL Louis, DAF/INV" initials="MLD" lastIdx="8" clrIdx="1">
    <p:extLst>
      <p:ext uri="{19B8F6BF-5375-455C-9EA6-DF929625EA0E}">
        <p15:presenceInfo xmlns:p15="http://schemas.microsoft.com/office/powerpoint/2012/main" userId="S-1-5-21-2146598497-832928401-1254845835-80867" providerId="AD"/>
      </p:ext>
    </p:extLst>
  </p:cmAuthor>
  <p:cmAuthor id="3" name="Fabiana Di Lorenzo" initials="FDL" lastIdx="7" clrIdx="2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3692" autoAdjust="0"/>
  </p:normalViewPr>
  <p:slideViewPr>
    <p:cSldViewPr>
      <p:cViewPr varScale="1">
        <p:scale>
          <a:sx n="64" d="100"/>
          <a:sy n="64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6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3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6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2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5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3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9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0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2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5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9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6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988840"/>
            <a:ext cx="4536504" cy="2088232"/>
          </a:xfrm>
        </p:spPr>
        <p:txBody>
          <a:bodyPr/>
          <a:lstStyle/>
          <a:p>
            <a:r>
              <a:rPr lang="en-US" sz="2400" dirty="0"/>
              <a:t>Step 1 of </a:t>
            </a:r>
            <a:br>
              <a:rPr lang="en-US" sz="2400" dirty="0"/>
            </a:br>
            <a:r>
              <a:rPr lang="en-US" sz="2400" dirty="0"/>
              <a:t>the OECD Due Diligence Guidance for responsible sourcing of minerals from conflict-affected and high-risk areas </a:t>
            </a:r>
            <a:br>
              <a:rPr lang="en-US" sz="2400" dirty="0"/>
            </a:br>
            <a:r>
              <a:rPr lang="en-US" sz="2400" dirty="0"/>
              <a:t>(OECD Guidance)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3744416" cy="1872208"/>
          </a:xfrm>
        </p:spPr>
        <p:txBody>
          <a:bodyPr/>
          <a:lstStyle/>
          <a:p>
            <a:r>
              <a:rPr lang="en-GB" sz="2400" dirty="0"/>
              <a:t>Establish strong management systems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F91A-0D8D-4685-914D-B0EAC7DB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The 3P Checklist - </a:t>
            </a:r>
            <a:r>
              <a:rPr lang="en-US" sz="2400" dirty="0"/>
              <a:t>Establish strong company management systems 4/4 -  Step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77ED-132C-44F0-8A86-8D65DE64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780928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Procedures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Establish a system of transparency, information collection and control over the supply chain.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Collect information in order to identify your suppliers, countries of transit and origin of the material.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Create a grievance mechanism.</a:t>
            </a:r>
          </a:p>
        </p:txBody>
      </p:sp>
    </p:spTree>
    <p:extLst>
      <p:ext uri="{BB962C8B-B14F-4D97-AF65-F5344CB8AC3E}">
        <p14:creationId xmlns:p14="http://schemas.microsoft.com/office/powerpoint/2010/main" val="167968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7BC4-14CD-4291-8A1C-881C638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556271"/>
            <a:ext cx="4554420" cy="936625"/>
          </a:xfrm>
        </p:spPr>
        <p:txBody>
          <a:bodyPr/>
          <a:lstStyle/>
          <a:p>
            <a:r>
              <a:rPr lang="en-US" dirty="0"/>
              <a:t>Other tools that can help 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E6C7-E96D-47B3-86C3-1B588C3C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780928"/>
            <a:ext cx="5642356" cy="35283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Letter template to be sent to your suppliers introducing your new due diligence policy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Self assessment on STEP 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816D0-8A44-47DE-8E28-92820BAE7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8" t="29798" r="40354" b="13590"/>
          <a:stretch/>
        </p:blipFill>
        <p:spPr>
          <a:xfrm>
            <a:off x="6084937" y="1934549"/>
            <a:ext cx="2663527" cy="3952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18C98-CE15-4C72-8B29-291FFE230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4" t="36000" r="33267" b="13590"/>
          <a:stretch/>
        </p:blipFill>
        <p:spPr>
          <a:xfrm>
            <a:off x="957211" y="4789136"/>
            <a:ext cx="3576624" cy="2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DF18-CD06-490F-8612-4E63553A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you can find training and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7B32-7463-4736-B7D9-A5338D20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5532"/>
            <a:ext cx="8229600" cy="3633788"/>
          </a:xfrm>
        </p:spPr>
        <p:txBody>
          <a:bodyPr/>
          <a:lstStyle/>
          <a:p>
            <a:r>
              <a:rPr lang="en-US" dirty="0"/>
              <a:t>The OECD Guidance provides a model supply chain policy that can be used (see Annex II of the OECD Guidance).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Glossary to understand technical language is available on the Due Diligence Ready! portal.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Due Diligence Toolbox available on the Due Diligence Ready! portal.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12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E5AACAE-0177-48D1-B981-27CF9A1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140968"/>
            <a:ext cx="5184576" cy="1584176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For further information visit the Due Diligence Ready! portal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7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Benefits of doing due diligence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OECD Step 1: Establish a strong management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3Ps checklist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tools and training available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E361-3682-41F8-A67C-6C4B8BBD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due diligence according to the OECD?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F5B7-7390-404F-B47F-767B49F0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068960"/>
            <a:ext cx="8229600" cy="36337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Due diligence is the processes through which enterprises can identify, prevent, mitigate and account for how they address their actual and potential adverse impacts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49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4937-C5E8-411C-B022-93680328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benefits of doing due diligence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32C0-D907-4437-8260-2F4A0EAB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95" y="2636912"/>
            <a:ext cx="8229600" cy="3633788"/>
          </a:xfrm>
        </p:spPr>
        <p:txBody>
          <a:bodyPr/>
          <a:lstStyle/>
          <a:p>
            <a:r>
              <a:rPr lang="en-US" dirty="0"/>
              <a:t>Protect and build profit, competitive advantage, viability and thus value   </a:t>
            </a:r>
          </a:p>
          <a:p>
            <a:endParaRPr lang="en-GB" dirty="0"/>
          </a:p>
          <a:p>
            <a:r>
              <a:rPr lang="en-GB" dirty="0"/>
              <a:t>Minimise</a:t>
            </a:r>
            <a:r>
              <a:rPr lang="en-US" dirty="0"/>
              <a:t> liabilities, and so protect margin</a:t>
            </a:r>
          </a:p>
          <a:p>
            <a:endParaRPr lang="en-US" dirty="0"/>
          </a:p>
          <a:p>
            <a:r>
              <a:rPr lang="en-US" dirty="0"/>
              <a:t>Drive performance for you and your suppliers</a:t>
            </a:r>
          </a:p>
          <a:p>
            <a:pPr marL="2286000" lvl="5" indent="0" defTabSz="457200" fontAlgn="auto">
              <a:spcAft>
                <a:spcPts val="0"/>
              </a:spcAft>
              <a:buNone/>
            </a:pPr>
            <a:endParaRPr lang="en-GB" sz="19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2286000" lvl="5" indent="0" defTabSz="457200" fontAlgn="auto">
              <a:spcAft>
                <a:spcPts val="0"/>
              </a:spcAft>
              <a:buNone/>
            </a:pPr>
            <a:r>
              <a:rPr lang="en-GB" sz="19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				</a:t>
            </a:r>
          </a:p>
          <a:p>
            <a:pPr marL="2286000" lvl="5" indent="0" defTabSz="457200" fontAlgn="auto">
              <a:spcAft>
                <a:spcPts val="0"/>
              </a:spcAft>
              <a:buNone/>
            </a:pPr>
            <a:r>
              <a:rPr lang="en-GB" sz="190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75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7F32-2604-43B3-A07D-7E66F202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OF THE OECD GUIDANCE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4569-271A-452C-85B8-115DEB655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Adopt, and clearly communicate to suppliers and the public, a company policy.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Structure internal management to support supply chain due diligence.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Establish a system of controls and transparency over the mineral supply chain (</a:t>
            </a:r>
            <a:r>
              <a:rPr lang="en-US" sz="1800" dirty="0" err="1"/>
              <a:t>inc.</a:t>
            </a:r>
            <a:r>
              <a:rPr lang="en-US" sz="1800" dirty="0"/>
              <a:t> chain of custody or a traceability system).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Strengthen company engagement with suppliers. A supply chain policy should be incorporated into contracts and/or agreements with suppliers.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Establish a company-level, or industry-wide, grievance mechanism as an early-warning risk-awareness system.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9673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E30A-FD99-496D-84D9-CC22325F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3Ps Checklist: People, Policies and Procedures 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3CE8-89BA-482E-8920-B21F4480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3107580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3Ps checklist provides step-by-step guidance on how to get the People, Policies and Procedures in place for ‘establishing strong company management systems’, in line with Step 1 of the OECD DDG. It details the “what”, “why” and “how” to help companies implement strong management systems.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1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B64-B5C5-4245-BA98-192FDEAE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8112"/>
            <a:ext cx="8229600" cy="936625"/>
          </a:xfrm>
        </p:spPr>
        <p:txBody>
          <a:bodyPr/>
          <a:lstStyle/>
          <a:p>
            <a:r>
              <a:rPr lang="en-GB" sz="2400" dirty="0"/>
              <a:t>The 3P Checklist - </a:t>
            </a:r>
            <a:r>
              <a:rPr lang="en-US" sz="2400" dirty="0"/>
              <a:t>Establish strong company management systems 1/4 – Step 1</a:t>
            </a:r>
            <a:br>
              <a:rPr lang="en-US" sz="2400" dirty="0"/>
            </a:br>
            <a:r>
              <a:rPr lang="en-GB" sz="2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998B-B86A-4472-8F18-F60321FE7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People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Decide who has responsibility for due diligence.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Appoint and train an internal team about the importance of due diligence and how to implement and manage the due diligence process.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Inform all relevant external stakeholders about the due diligence processes in place and what it means for them.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11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BED6-73C0-44E1-9993-56291D95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The 3P Checklist - </a:t>
            </a:r>
            <a:r>
              <a:rPr lang="en-US" sz="2400" dirty="0"/>
              <a:t>Establish strong company management systems 2/4 – Step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75D5-2689-426C-BACD-FFEB7660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Policies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Create a Supply chain policy for minerals originating from conflict -affected and high-risk areas.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9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DD77-1EBF-45CC-8360-D56C5506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The 3P Checklist - </a:t>
            </a:r>
            <a:r>
              <a:rPr lang="en-US" sz="2400" dirty="0"/>
              <a:t>Establish strong company management systems 3/4  -  Step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009E-8A81-49DB-AE2F-C35EA39C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24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The policies need to be</a:t>
            </a:r>
          </a:p>
          <a:p>
            <a:r>
              <a:rPr lang="en-US" sz="2000" dirty="0"/>
              <a:t>Effective</a:t>
            </a:r>
          </a:p>
          <a:p>
            <a:pPr lvl="1"/>
            <a:r>
              <a:rPr lang="en-US" sz="1600" b="0" dirty="0"/>
              <a:t>Should</a:t>
            </a:r>
            <a:r>
              <a:rPr lang="en-US" sz="1600" b="0" dirty="0">
                <a:solidFill>
                  <a:srgbClr val="00B050"/>
                </a:solidFill>
              </a:rPr>
              <a:t> </a:t>
            </a:r>
            <a:r>
              <a:rPr lang="en-US" sz="1600" b="0" dirty="0"/>
              <a:t>have an effective date</a:t>
            </a:r>
          </a:p>
          <a:p>
            <a:r>
              <a:rPr lang="en-US" sz="2000" dirty="0"/>
              <a:t>Documented</a:t>
            </a:r>
          </a:p>
          <a:p>
            <a:pPr lvl="1"/>
            <a:r>
              <a:rPr lang="en-US" sz="1600" b="0" dirty="0"/>
              <a:t>Must be available in written format</a:t>
            </a:r>
          </a:p>
          <a:p>
            <a:pPr lvl="1"/>
            <a:r>
              <a:rPr lang="en-US" sz="1600" b="0" dirty="0"/>
              <a:t>Included in standard operating procedures</a:t>
            </a:r>
          </a:p>
          <a:p>
            <a:r>
              <a:rPr lang="en-US" sz="2000" dirty="0"/>
              <a:t>Communicated</a:t>
            </a:r>
          </a:p>
          <a:p>
            <a:pPr lvl="1"/>
            <a:r>
              <a:rPr lang="en-US" sz="1600" b="0" dirty="0"/>
              <a:t>Internally to employees</a:t>
            </a:r>
          </a:p>
          <a:p>
            <a:pPr lvl="1"/>
            <a:r>
              <a:rPr lang="en-US" sz="1600" b="0" dirty="0"/>
              <a:t>Externally to suppliers</a:t>
            </a:r>
          </a:p>
          <a:p>
            <a:pPr lvl="1"/>
            <a:r>
              <a:rPr lang="en-US" sz="1600" b="0" dirty="0"/>
              <a:t>Publicly available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1394748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3B0A936B-5920-462C-B5EF-3FEA0BF14E2D}"/>
</file>

<file path=customXml/itemProps2.xml><?xml version="1.0" encoding="utf-8"?>
<ds:datastoreItem xmlns:ds="http://schemas.openxmlformats.org/officeDocument/2006/customXml" ds:itemID="{F06374D8-D141-4604-B38C-362E59F221A1}"/>
</file>

<file path=customXml/itemProps3.xml><?xml version="1.0" encoding="utf-8"?>
<ds:datastoreItem xmlns:ds="http://schemas.openxmlformats.org/officeDocument/2006/customXml" ds:itemID="{67E09F81-E9A7-4CD3-8E1C-03F317313A80}"/>
</file>

<file path=customXml/itemProps4.xml><?xml version="1.0" encoding="utf-8"?>
<ds:datastoreItem xmlns:ds="http://schemas.openxmlformats.org/officeDocument/2006/customXml" ds:itemID="{12E97408-9924-48C4-9E42-AAA4BBA78D7B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527</Words>
  <Application>Microsoft Office PowerPoint</Application>
  <PresentationFormat>On-screen Show (4:3)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Default Design</vt:lpstr>
      <vt:lpstr>Step 1 of  the OECD Due Diligence Guidance for responsible sourcing of minerals from conflict-affected and high-risk areas  (OECD Guidance)</vt:lpstr>
      <vt:lpstr>Content</vt:lpstr>
      <vt:lpstr>What is due diligence according to the OECD?</vt:lpstr>
      <vt:lpstr>Some benefits of doing due diligence</vt:lpstr>
      <vt:lpstr>STEP 1 OF THE OECD GUIDANCE</vt:lpstr>
      <vt:lpstr>The 3Ps Checklist: People, Policies and Procedures  </vt:lpstr>
      <vt:lpstr>The 3P Checklist - Establish strong company management systems 1/4 – Step 1  </vt:lpstr>
      <vt:lpstr>The 3P Checklist - Establish strong company management systems 2/4 – Step 1</vt:lpstr>
      <vt:lpstr>The 3P Checklist - Establish strong company management systems 3/4  -  Step 1</vt:lpstr>
      <vt:lpstr>The 3P Checklist - Establish strong company management systems 4/4 -  Step 2</vt:lpstr>
      <vt:lpstr>Other tools that can help you</vt:lpstr>
      <vt:lpstr>Where you can find training and information</vt:lpstr>
      <vt:lpstr>Thank you  For further information visit the Due Diligence Ready! portal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Blanca Racionero Gomez</cp:lastModifiedBy>
  <cp:revision>175</cp:revision>
  <dcterms:created xsi:type="dcterms:W3CDTF">2011-10-28T10:25:18Z</dcterms:created>
  <dcterms:modified xsi:type="dcterms:W3CDTF">2019-10-01T12:21:26Z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