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na Tufo" initials="RT" lastIdx="15" clrIdx="0">
    <p:extLst>
      <p:ext uri="{19B8F6BF-5375-455C-9EA6-DF929625EA0E}">
        <p15:presenceInfo xmlns:p15="http://schemas.microsoft.com/office/powerpoint/2012/main" userId="S-1-5-21-1851212837-2275913410-2067570511-1165" providerId="AD"/>
      </p:ext>
    </p:extLst>
  </p:cmAuthor>
  <p:cmAuthor id="2" name="MARECHAL Louis, DAF/INV" initials="MLD" lastIdx="8" clrIdx="1">
    <p:extLst>
      <p:ext uri="{19B8F6BF-5375-455C-9EA6-DF929625EA0E}">
        <p15:presenceInfo xmlns:p15="http://schemas.microsoft.com/office/powerpoint/2012/main" userId="S-1-5-21-2146598497-832928401-1254845835-80867" providerId="AD"/>
      </p:ext>
    </p:extLst>
  </p:cmAuthor>
  <p:cmAuthor id="3" name="Fabiana Di Lorenzo" initials="FDL" lastIdx="7" clrIdx="2">
    <p:extLst>
      <p:ext uri="{19B8F6BF-5375-455C-9EA6-DF929625EA0E}">
        <p15:presenceInfo xmlns:p15="http://schemas.microsoft.com/office/powerpoint/2012/main" userId="S::fabiana.dilorenzo@levinsources.com::24f43a39-c15a-4259-a1cf-735adc870d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7449" autoAdjust="0"/>
  </p:normalViewPr>
  <p:slideViewPr>
    <p:cSldViewPr>
      <p:cViewPr varScale="1">
        <p:scale>
          <a:sx n="111" d="100"/>
          <a:sy n="111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26646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10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67303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11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83566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12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184024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13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09865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2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92213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3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26969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4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14290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5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20411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6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06402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7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752053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8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26809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9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265266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B92D36-0429-4A5A-B937-B96D457FC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0" y="309600"/>
            <a:ext cx="158355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80EFF0-628F-41C1-9B92-45BB102889D2}"/>
              </a:ext>
            </a:extLst>
          </p:cNvPr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3A5DFD-81E5-495A-B5DB-E8C6724A3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00" y="295200"/>
            <a:ext cx="1415751" cy="99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2564904"/>
            <a:ext cx="4896544" cy="2088232"/>
          </a:xfrm>
        </p:spPr>
        <p:txBody>
          <a:bodyPr/>
          <a:lstStyle/>
          <a:p>
            <a:pPr algn="l" rtl="0"/>
            <a:r>
              <a:rPr lang="pl" sz="2000" b="1" i="0" u="none" baseline="0" dirty="0"/>
              <a:t>Etap 1 </a:t>
            </a:r>
            <a:br>
              <a:rPr lang="pl" sz="2000" dirty="0"/>
            </a:br>
            <a:r>
              <a:rPr lang="pl" sz="2000" b="1" i="0" u="none" baseline="0" dirty="0"/>
              <a:t>Wytycznych OECD dotyczących należytej staranności w zakresie odpowiedzialnych łańcuchów dostaw minerałów z obszarów dotkniętych konfliktami i obszarów wysokiego ryzyka </a:t>
            </a:r>
            <a:br>
              <a:rPr lang="pl" sz="2000" dirty="0"/>
            </a:br>
            <a:r>
              <a:rPr lang="pl" sz="2000" b="1" i="0" u="none" baseline="0" dirty="0"/>
              <a:t>(wytyczne OECD)</a:t>
            </a:r>
            <a:endParaRPr lang="p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365104"/>
            <a:ext cx="3744416" cy="1872208"/>
          </a:xfrm>
        </p:spPr>
        <p:txBody>
          <a:bodyPr/>
          <a:lstStyle/>
          <a:p>
            <a:pPr algn="l" rtl="0"/>
            <a:r>
              <a:rPr lang="pl" sz="2400" b="1" i="0" u="none" baseline="0"/>
              <a:t>Ustanowienie silnych systemów zarządzania</a:t>
            </a:r>
          </a:p>
          <a:p>
            <a:endParaRPr lang="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F91A-0D8D-4685-914D-B0EAC7DB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1556271"/>
            <a:ext cx="8352159" cy="936625"/>
          </a:xfrm>
        </p:spPr>
        <p:txBody>
          <a:bodyPr/>
          <a:lstStyle/>
          <a:p>
            <a:pPr algn="l" rtl="0"/>
            <a:r>
              <a:rPr lang="pl" sz="2200" b="1" i="0" u="none" baseline="0" dirty="0"/>
              <a:t>Lista kontrolna elementów 3P – Ustanowienie silnych systemów zarządzania firmą 4/4 – Etap 2</a:t>
            </a:r>
            <a:endParaRPr lang="pl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77ED-132C-44F0-8A86-8D65DE64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780928"/>
            <a:ext cx="8229600" cy="3633788"/>
          </a:xfrm>
        </p:spPr>
        <p:txBody>
          <a:bodyPr/>
          <a:lstStyle/>
          <a:p>
            <a:pPr marL="0" indent="0" algn="l" rtl="0">
              <a:buNone/>
            </a:pPr>
            <a:r>
              <a:rPr lang="pl" sz="2200" b="1" i="0" u="none" baseline="0"/>
              <a:t>Procedury</a:t>
            </a:r>
          </a:p>
          <a:p>
            <a:pPr algn="l" rtl="0">
              <a:lnSpc>
                <a:spcPct val="150000"/>
              </a:lnSpc>
            </a:pPr>
            <a:r>
              <a:rPr lang="pl" sz="2200" b="0" i="0" u="none" baseline="0"/>
              <a:t>Ustanowienie systemu transparentności, gromadzenia informacji oraz kontroli nad łańcuchem dostaw.</a:t>
            </a:r>
          </a:p>
          <a:p>
            <a:pPr algn="l" rtl="0">
              <a:lnSpc>
                <a:spcPct val="150000"/>
              </a:lnSpc>
            </a:pPr>
            <a:r>
              <a:rPr lang="pl" sz="2200" b="0" i="0" u="none" baseline="0"/>
              <a:t>Gromadzenie danych w celu identyfikacji dostawców, krajów tranzytowych oraz pochodzenia materiałów.</a:t>
            </a:r>
          </a:p>
          <a:p>
            <a:pPr algn="l" rtl="0">
              <a:lnSpc>
                <a:spcPct val="150000"/>
              </a:lnSpc>
            </a:pPr>
            <a:r>
              <a:rPr lang="pl" sz="2200" b="0" i="0" u="none" baseline="0"/>
              <a:t>Tworzenie mechanizmu rozpatrywania skarg.</a:t>
            </a:r>
          </a:p>
        </p:txBody>
      </p:sp>
    </p:spTree>
    <p:extLst>
      <p:ext uri="{BB962C8B-B14F-4D97-AF65-F5344CB8AC3E}">
        <p14:creationId xmlns:p14="http://schemas.microsoft.com/office/powerpoint/2010/main" val="167968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77BC4-14CD-4291-8A1C-881C638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95" y="1538531"/>
            <a:ext cx="7560071" cy="936625"/>
          </a:xfrm>
        </p:spPr>
        <p:txBody>
          <a:bodyPr/>
          <a:lstStyle/>
          <a:p>
            <a:pPr algn="l" rtl="0"/>
            <a:r>
              <a:rPr lang="pl" b="1" i="0" u="none" baseline="0"/>
              <a:t>Inne narzędzia, które mogą być pomocne</a:t>
            </a:r>
            <a:endParaRPr lang="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E6C7-E96D-47B3-86C3-1B588C3C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600909"/>
            <a:ext cx="5642356" cy="3528392"/>
          </a:xfrm>
        </p:spPr>
        <p:txBody>
          <a:bodyPr/>
          <a:lstStyle/>
          <a:p>
            <a:pPr algn="l" rtl="0"/>
            <a:r>
              <a:rPr lang="pl" sz="1600" b="0" i="0" u="none" baseline="0"/>
              <a:t>Szablon pisma wysyłanego do dostawców, wprowadzający nowe polityki należytej staranności</a:t>
            </a:r>
          </a:p>
          <a:p>
            <a:endParaRPr lang="pl" sz="1600" dirty="0"/>
          </a:p>
          <a:p>
            <a:pPr algn="l" rtl="0"/>
            <a:r>
              <a:rPr lang="pl" sz="1600" b="0" i="0" u="none" baseline="0"/>
              <a:t>Samoocena w odniesieniu do ETAPU 1</a:t>
            </a:r>
          </a:p>
          <a:p>
            <a:pPr marL="0" indent="0" algn="l" rtl="0">
              <a:buNone/>
            </a:pPr>
            <a:endParaRPr lang="p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18C98-CE15-4C72-8B29-291FFE230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62807" y="4040405"/>
            <a:ext cx="3565430" cy="2088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FD9473-FB68-4BC7-B0B8-39A7BBA877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63" t="31401" r="38188" b="10801"/>
          <a:stretch/>
        </p:blipFill>
        <p:spPr>
          <a:xfrm>
            <a:off x="5508104" y="2600909"/>
            <a:ext cx="2016224" cy="29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5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DF18-CD06-490F-8612-4E63553A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936625"/>
          </a:xfrm>
        </p:spPr>
        <p:txBody>
          <a:bodyPr/>
          <a:lstStyle/>
          <a:p>
            <a:pPr algn="l" rtl="0"/>
            <a:r>
              <a:rPr lang="pl" b="1" i="0" u="none" baseline="0"/>
              <a:t>Gdzie można uzyskać dostęp do szkolenia i informacji</a:t>
            </a:r>
            <a:endParaRPr lang="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7B32-7463-4736-B7D9-A5338D208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3"/>
            <a:ext cx="8229600" cy="3418285"/>
          </a:xfrm>
        </p:spPr>
        <p:txBody>
          <a:bodyPr/>
          <a:lstStyle/>
          <a:p>
            <a:pPr algn="l" rtl="0"/>
            <a:r>
              <a:rPr lang="pl" sz="1700" b="0" i="0" u="none" baseline="0"/>
              <a:t>W wytycznych OECD zawarto modelową i gotową do zastosowania politykę łańcucha dostaw (patrz Załącznik II do wytycznych OECD). </a:t>
            </a:r>
          </a:p>
          <a:p>
            <a:pPr marL="0" indent="0" algn="l" rtl="0">
              <a:buNone/>
            </a:pPr>
            <a:endParaRPr lang="pl" sz="1700" dirty="0"/>
          </a:p>
          <a:p>
            <a:pPr algn="l" rtl="0"/>
            <a:r>
              <a:rPr lang="pl" sz="1700" b="0" i="0" u="none" baseline="0"/>
              <a:t>Glosariusz pomagający zrozumieć specjalistyczne słownictwo jest dostępny w portalu Due Dilligence Ready! </a:t>
            </a:r>
          </a:p>
          <a:p>
            <a:pPr marL="0" indent="0" algn="l" rtl="0">
              <a:buNone/>
            </a:pPr>
            <a:endParaRPr lang="pl" sz="1700" dirty="0"/>
          </a:p>
          <a:p>
            <a:pPr algn="l" rtl="0"/>
            <a:r>
              <a:rPr lang="pl" sz="1700" b="0" i="0" u="none" baseline="0"/>
              <a:t>Zestaw narzędzi do należytej staranności jest dostępny w portalu Due Dilligence Ready!</a:t>
            </a:r>
            <a:endParaRPr lang="pl" sz="1700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pl" sz="1700" dirty="0"/>
          </a:p>
        </p:txBody>
      </p:sp>
    </p:spTree>
    <p:extLst>
      <p:ext uri="{BB962C8B-B14F-4D97-AF65-F5344CB8AC3E}">
        <p14:creationId xmlns:p14="http://schemas.microsoft.com/office/powerpoint/2010/main" val="168012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E5AACAE-0177-48D1-B981-27CF9A1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276872"/>
            <a:ext cx="6336704" cy="1584176"/>
          </a:xfrm>
        </p:spPr>
        <p:txBody>
          <a:bodyPr/>
          <a:lstStyle/>
          <a:p>
            <a:pPr algn="ctr" rtl="0"/>
            <a:r>
              <a:rPr lang="pl" b="1" i="0" u="none" baseline="0" dirty="0"/>
              <a:t>Dziękujemy</a:t>
            </a:r>
            <a:br>
              <a:rPr lang="pl" dirty="0"/>
            </a:br>
            <a:br>
              <a:rPr lang="pl" dirty="0"/>
            </a:br>
            <a:r>
              <a:rPr lang="pl" sz="2000" b="1" i="0" u="none" baseline="0" dirty="0"/>
              <a:t>Aby uzyskać więcej informacji, proszę odwiedzić portal Due Diligence Ready!</a:t>
            </a:r>
            <a:endParaRPr lang="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7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l" b="1" i="0" u="none" baseline="0"/>
              <a:t>Spis treści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pl" b="0" i="0" u="none" baseline="0" dirty="0"/>
              <a:t>Definicja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" b="0" i="0" u="none" baseline="0" dirty="0"/>
              <a:t>Korzyści należytej staranności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" b="0" i="0" u="none" baseline="0" dirty="0"/>
              <a:t>Etap 1 wytycznych OECD: Ustanowienie silnego systemu zarządzania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" b="0" i="0" u="none" baseline="0" dirty="0"/>
              <a:t>Lista kontrolna elementów 3P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" b="0" i="0" u="none" baseline="0" dirty="0"/>
              <a:t>Dostępne są inne narzędzia i szkolenia</a:t>
            </a:r>
          </a:p>
          <a:p>
            <a:pPr marL="0" indent="0" algn="l" rtl="0">
              <a:buNone/>
            </a:pP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E361-3682-41F8-A67C-6C4B8BBD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l" b="1" i="0" u="none" baseline="0"/>
              <a:t>Czym jest należyta staranność według organizacji OECD?</a:t>
            </a:r>
            <a:endParaRPr lang="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F5B7-7390-404F-B47F-767B49F08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068960"/>
            <a:ext cx="8229600" cy="3633788"/>
          </a:xfrm>
        </p:spPr>
        <p:txBody>
          <a:bodyPr/>
          <a:lstStyle/>
          <a:p>
            <a:pPr marL="0" indent="0" algn="ctr" rtl="0">
              <a:buNone/>
            </a:pPr>
            <a:r>
              <a:rPr lang="pl" b="0" i="0" u="none" baseline="0"/>
              <a:t>Należyta staranność to proces, za pośrednictwem którego przedsiębiorstwa identyfikują, zapobiegają, łagodzą i ponoszą odpowiedzialność w zakresie rzeczywistych i potencjalnych oddziaływań. </a:t>
            </a:r>
          </a:p>
          <a:p>
            <a:pPr algn="ctr" rtl="0"/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26249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4937-C5E8-411C-B022-93680328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l" b="1" i="0" u="none" baseline="0"/>
              <a:t>Niektóre korzyści stosowania należytej staranności</a:t>
            </a:r>
            <a:endParaRPr lang="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132C0-D907-4437-8260-2F4A0EAB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94" y="2636912"/>
            <a:ext cx="8676009" cy="3633788"/>
          </a:xfrm>
        </p:spPr>
        <p:txBody>
          <a:bodyPr/>
          <a:lstStyle/>
          <a:p>
            <a:pPr algn="l" rtl="0"/>
            <a:r>
              <a:rPr lang="pl" b="0" i="0" u="none" baseline="0" dirty="0"/>
              <a:t>Zabezpieczenie oraz budowanie zysków, przewagi konkurencyjnej, rentowności i w efekcie wartości.   </a:t>
            </a:r>
          </a:p>
          <a:p>
            <a:endParaRPr lang="pl" dirty="0"/>
          </a:p>
          <a:p>
            <a:pPr algn="l" rtl="0"/>
            <a:r>
              <a:rPr lang="pl" b="0" i="0" u="none" baseline="0" dirty="0"/>
              <a:t>Minimalizacja zobowiązań w celu zabezpieczenia zysków.</a:t>
            </a:r>
          </a:p>
          <a:p>
            <a:endParaRPr lang="pl" dirty="0"/>
          </a:p>
          <a:p>
            <a:pPr algn="l" rtl="0"/>
            <a:r>
              <a:rPr lang="pl" b="0" i="0" u="none" baseline="0" dirty="0"/>
              <a:t>Poprawianie wyników firmy i jej dostawców.</a:t>
            </a:r>
          </a:p>
          <a:p>
            <a:pPr marL="2286000" lvl="5" indent="0" algn="l" defTabSz="457200" rtl="0" fontAlgn="auto">
              <a:spcAft>
                <a:spcPts val="0"/>
              </a:spcAft>
              <a:buNone/>
            </a:pPr>
            <a:endParaRPr lang="pl" sz="1900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marL="2286000" lvl="5" indent="0" algn="l" defTabSz="457200" rtl="0" fontAlgn="auto">
              <a:spcAft>
                <a:spcPts val="0"/>
              </a:spcAft>
              <a:buNone/>
            </a:pPr>
            <a:r>
              <a:rPr lang="pl" sz="1900" b="0" i="0" u="none" kern="1200" baseline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				</a:t>
            </a:r>
          </a:p>
          <a:p>
            <a:pPr marL="2286000" lvl="5" indent="0" algn="l" defTabSz="457200" rtl="0" fontAlgn="auto">
              <a:spcAft>
                <a:spcPts val="0"/>
              </a:spcAft>
              <a:buNone/>
            </a:pPr>
            <a:r>
              <a:rPr lang="pl" sz="1900" b="0" i="0" u="none" kern="1200" baseline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				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50075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7F32-2604-43B3-A07D-7E66F202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l" b="1" i="0" u="none" baseline="0"/>
              <a:t>ETAP 1 WYTYCZNYCH OECD</a:t>
            </a:r>
            <a:endParaRPr lang="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4569-271A-452C-85B8-115DEB655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pl" sz="1800" b="0" i="0" u="none" baseline="0"/>
              <a:t>Przyjmować i jasno komunikować dostawcom oraz opinii publicznej politykę firmy.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" sz="1800" b="0" i="0" u="none" baseline="0"/>
              <a:t>Porządkować zarządzanie wewnętrzne, aby promować należytą staranność w łańcuchu dostaw.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" sz="1800" b="0" i="0" u="none" baseline="0"/>
              <a:t>Ustanawiać system kontroli i transparentności w łańcuchu dostaw minerałów (z włączeniem łańcucha dowodowego lub systemu identyfikowalności).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" sz="1800" b="0" i="0" u="none" baseline="0"/>
              <a:t>Wzmacniać zaangażowanie firmy względem dostawców. Politykę łańcucha dostaw należy umieszczać w umowach i/lub porozumieniach z dostawcami.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pl" sz="1800" b="0" i="0" u="none" baseline="0"/>
              <a:t>Należy ustanowić ogólnofirmowy albo ogólnobranżowy mechanizm rozpatrywania skarg jako system wczesnego ostrzegania do podnoszenia świadomości na temat ryzyka.</a:t>
            </a:r>
            <a:endParaRPr lang="pl" sz="1800" dirty="0"/>
          </a:p>
        </p:txBody>
      </p:sp>
    </p:spTree>
    <p:extLst>
      <p:ext uri="{BB962C8B-B14F-4D97-AF65-F5344CB8AC3E}">
        <p14:creationId xmlns:p14="http://schemas.microsoft.com/office/powerpoint/2010/main" val="379673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E30A-FD99-496D-84D9-CC22325F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l" b="1" i="0" u="none" baseline="0"/>
              <a:t>Lista kontrolna elementów 3P: Ludzie, Polityki i Procedury  </a:t>
            </a:r>
            <a:endParaRPr lang="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3CE8-89BA-482E-8920-B21F4480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3107580"/>
            <a:ext cx="8229600" cy="3633788"/>
          </a:xfrm>
        </p:spPr>
        <p:txBody>
          <a:bodyPr/>
          <a:lstStyle/>
          <a:p>
            <a:pPr marL="0" indent="0" algn="l" rtl="0">
              <a:buNone/>
            </a:pPr>
            <a:r>
              <a:rPr lang="pl" b="0" i="0" u="none" baseline="0"/>
              <a:t>Lista kontrolna elementów 3P stanowi wytyczne dotyczące tego, jak zapewnić dostęp do ludzi, polityk i procedur w celu „ustanowienia silnych systemów zarządzania firmą” w sposób zgodny z Etapem 1 wytycznych OECD DDG. Podane są tu szczegółowe informacje na temat tego „co”, „jak” i „dlaczego” należy zrobić, aby pomóc spółkom we wprowadzaniu silnych systemów zarządzania.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416441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2B64-B5C5-4245-BA98-192FDEAE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8112"/>
            <a:ext cx="8435280" cy="936625"/>
          </a:xfrm>
        </p:spPr>
        <p:txBody>
          <a:bodyPr/>
          <a:lstStyle/>
          <a:p>
            <a:pPr algn="l" rtl="0"/>
            <a:r>
              <a:rPr lang="pl" sz="2200" b="1" i="0" u="none" baseline="0" dirty="0"/>
              <a:t>Lista kontrolna elementów 3P – Ustanowienie silnych systemów zarządzania firmą 1/4 – Etap 1</a:t>
            </a:r>
            <a:br>
              <a:rPr lang="pl" sz="2200" dirty="0"/>
            </a:br>
            <a:r>
              <a:rPr lang="pl" sz="2200" b="1" i="0" u="none" baseline="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998B-B86A-4472-8F18-F60321FE7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pl" sz="1900" b="1" i="0" u="none" baseline="0" dirty="0"/>
              <a:t>Ludzie</a:t>
            </a:r>
          </a:p>
          <a:p>
            <a:pPr algn="l" rtl="0">
              <a:lnSpc>
                <a:spcPct val="150000"/>
              </a:lnSpc>
            </a:pPr>
            <a:r>
              <a:rPr lang="pl" sz="1900" b="0" i="0" u="none" baseline="0" dirty="0"/>
              <a:t>Należy wyznaczyć osobę odpowiedzialną za należytą staranność. </a:t>
            </a:r>
          </a:p>
          <a:p>
            <a:pPr algn="l" rtl="0">
              <a:lnSpc>
                <a:spcPct val="150000"/>
              </a:lnSpc>
            </a:pPr>
            <a:r>
              <a:rPr lang="pl" sz="1900" b="0" i="0" u="none" baseline="0" dirty="0"/>
              <a:t>Należy wyznaczyć i przeszkolić wewnętrzny zespół w kwestii wagi należytej staranności oraz metod wprowadzania procesu należytej staranności i zarządzania nim.</a:t>
            </a:r>
          </a:p>
          <a:p>
            <a:pPr algn="l" rtl="0">
              <a:lnSpc>
                <a:spcPct val="150000"/>
              </a:lnSpc>
            </a:pPr>
            <a:r>
              <a:rPr lang="pl" sz="1900" b="0" i="0" u="none" baseline="0" dirty="0"/>
              <a:t>Informować wszystkich istotnych interesariuszy zewnętrznych o funkcjonujących procesach należytej staranności oraz o tym, co one dla nich znaczą.</a:t>
            </a:r>
            <a:endParaRPr lang="pl" sz="1900" dirty="0"/>
          </a:p>
        </p:txBody>
      </p:sp>
    </p:spTree>
    <p:extLst>
      <p:ext uri="{BB962C8B-B14F-4D97-AF65-F5344CB8AC3E}">
        <p14:creationId xmlns:p14="http://schemas.microsoft.com/office/powerpoint/2010/main" val="340011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BED6-73C0-44E1-9993-56291D95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1556271"/>
            <a:ext cx="8352159" cy="936625"/>
          </a:xfrm>
        </p:spPr>
        <p:txBody>
          <a:bodyPr/>
          <a:lstStyle/>
          <a:p>
            <a:pPr algn="l" rtl="0"/>
            <a:r>
              <a:rPr lang="pl" sz="2200" b="1" i="0" u="none" baseline="0" dirty="0"/>
              <a:t>Lista kontrolna elementów 3P – Ustanowienie silnych systemów zarządzania firmą 2/4 – Etap 1</a:t>
            </a:r>
            <a:endParaRPr lang="pl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975D5-2689-426C-BACD-FFEB7660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33788"/>
          </a:xfrm>
        </p:spPr>
        <p:txBody>
          <a:bodyPr/>
          <a:lstStyle/>
          <a:p>
            <a:pPr marL="0" indent="0" algn="l" rtl="0">
              <a:buNone/>
            </a:pPr>
            <a:r>
              <a:rPr lang="pl" sz="2000" b="1" i="0" u="none" baseline="0" dirty="0"/>
              <a:t>Polityki</a:t>
            </a:r>
          </a:p>
          <a:p>
            <a:pPr algn="l" rtl="0">
              <a:lnSpc>
                <a:spcPct val="150000"/>
              </a:lnSpc>
            </a:pPr>
            <a:r>
              <a:rPr lang="pl" sz="2000" b="0" i="0" u="none" baseline="0" dirty="0"/>
              <a:t>Stworzenie polityki łańcucha dostaw dla minerałów pochodzących z obszarów konfliktu i wysokiego zagrożenia.</a:t>
            </a:r>
          </a:p>
          <a:p>
            <a:pPr marL="0" indent="0" algn="l" rtl="0">
              <a:buNone/>
            </a:pP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58690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DD77-1EBF-45CC-8360-D56C5506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1556271"/>
            <a:ext cx="8424167" cy="936625"/>
          </a:xfrm>
        </p:spPr>
        <p:txBody>
          <a:bodyPr/>
          <a:lstStyle/>
          <a:p>
            <a:pPr algn="l" rtl="0"/>
            <a:r>
              <a:rPr lang="pl" sz="2200" b="1" i="0" u="none" baseline="0" dirty="0"/>
              <a:t>Lista kontrolna elementów 3P – Ustanowienie silnych systemów zarządzania firmą 3/4 – Etap 1</a:t>
            </a:r>
            <a:endParaRPr lang="pl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5009E-8A81-49DB-AE2F-C35EA39C0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24"/>
            <a:ext cx="8229600" cy="3633788"/>
          </a:xfrm>
        </p:spPr>
        <p:txBody>
          <a:bodyPr/>
          <a:lstStyle/>
          <a:p>
            <a:pPr marL="0" indent="0" algn="l" rtl="0">
              <a:buNone/>
            </a:pPr>
            <a:r>
              <a:rPr lang="pl" sz="2000" b="1" i="0" u="none" baseline="0"/>
              <a:t>Polityki powinny być</a:t>
            </a:r>
          </a:p>
          <a:p>
            <a:pPr algn="l" rtl="0"/>
            <a:r>
              <a:rPr lang="pl" sz="2000" b="0" i="0" u="none" baseline="0"/>
              <a:t>Skuteczne:</a:t>
            </a:r>
          </a:p>
          <a:p>
            <a:pPr lvl="1" algn="l" rtl="0"/>
            <a:r>
              <a:rPr lang="pl" sz="1600" b="0" i="0" u="none" baseline="0"/>
              <a:t>opatrzone</a:t>
            </a:r>
            <a:r>
              <a:rPr lang="pl" sz="1600" b="0" i="0" u="none" baseline="0">
                <a:solidFill>
                  <a:srgbClr val="00B050"/>
                </a:solidFill>
              </a:rPr>
              <a:t> </a:t>
            </a:r>
            <a:r>
              <a:rPr lang="pl" sz="1600" b="0" i="0" u="none" baseline="0"/>
              <a:t>datą wejścia w życie.</a:t>
            </a:r>
          </a:p>
          <a:p>
            <a:pPr algn="l" rtl="0"/>
            <a:r>
              <a:rPr lang="pl" sz="2000" b="0" i="0" u="none" baseline="0"/>
              <a:t>Udokumentowane:</a:t>
            </a:r>
          </a:p>
          <a:p>
            <a:pPr lvl="1" algn="l" rtl="0"/>
            <a:r>
              <a:rPr lang="pl" sz="1600" b="0" i="0" u="none" baseline="0"/>
              <a:t>muszą być dostępne na piśmie;</a:t>
            </a:r>
          </a:p>
          <a:p>
            <a:pPr lvl="1" algn="l" rtl="0"/>
            <a:r>
              <a:rPr lang="pl" sz="1600" b="0" i="0" u="none" baseline="0"/>
              <a:t>włączone do standardowych procedur roboczych.</a:t>
            </a:r>
          </a:p>
          <a:p>
            <a:pPr algn="l" rtl="0"/>
            <a:r>
              <a:rPr lang="pl" sz="2000" b="0" i="0" u="none" baseline="0"/>
              <a:t>Komunikowane:</a:t>
            </a:r>
          </a:p>
          <a:p>
            <a:pPr lvl="1" algn="l" rtl="0"/>
            <a:r>
              <a:rPr lang="pl" sz="1600" b="0" i="0" u="none" baseline="0"/>
              <a:t>wewnętrznie – pracownikom,</a:t>
            </a:r>
          </a:p>
          <a:p>
            <a:pPr lvl="1" algn="l" rtl="0"/>
            <a:r>
              <a:rPr lang="pl" sz="1600" b="0" i="0" u="none" baseline="0"/>
              <a:t>zewnętrznie – dostawcom;</a:t>
            </a:r>
          </a:p>
          <a:p>
            <a:pPr lvl="1" algn="l" rtl="0"/>
            <a:r>
              <a:rPr lang="pl" sz="1600" b="0" i="0" u="none" baseline="0"/>
              <a:t>publicznie dostępne.</a:t>
            </a:r>
            <a:endParaRPr lang="pl" sz="1600" b="0" dirty="0"/>
          </a:p>
        </p:txBody>
      </p:sp>
    </p:spTree>
    <p:extLst>
      <p:ext uri="{BB962C8B-B14F-4D97-AF65-F5344CB8AC3E}">
        <p14:creationId xmlns:p14="http://schemas.microsoft.com/office/powerpoint/2010/main" val="11394748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7f6912e-a8eb-4c25-ad1b-ecf306e9c35e" ContentTypeId="0x01010018E01CE33C90DE4A970D47E400D176AE1F0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Project General" ma:contentTypeID="0x01010018E01CE33C90DE4A970D47E400D176AE1F020091D4595FA6CD1340AA7703AC57E26C40" ma:contentTypeVersion="0" ma:contentTypeDescription="" ma:contentTypeScope="" ma:versionID="5a5bb8d8ab161acae230ba40d6980ffa">
  <xsd:schema xmlns:xsd="http://www.w3.org/2001/XMLSchema" xmlns:xs="http://www.w3.org/2001/XMLSchema" xmlns:p="http://schemas.microsoft.com/office/2006/metadata/properties" xmlns:ns2="7e9eed2f-27c4-4474-ba4f-3601f39e8add" targetNamespace="http://schemas.microsoft.com/office/2006/metadata/properties" ma:root="true" ma:fieldsID="4d0f55f960fdbdae389a17773d00c893" ns2:_="">
    <xsd:import namespace="7e9eed2f-27c4-4474-ba4f-3601f39e8add"/>
    <xsd:element name="properties">
      <xsd:complexType>
        <xsd:sequence>
          <xsd:element name="documentManagement">
            <xsd:complexType>
              <xsd:all>
                <xsd:element ref="ns2:T_DocProject" minOccurs="0"/>
                <xsd:element ref="ns2:ProjectMilestones" minOccurs="0"/>
                <xsd:element ref="ns2:Partners" minOccurs="0"/>
                <xsd:element ref="ns2:Comments1" minOccurs="0"/>
                <xsd:element ref="ns2: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ed2f-27c4-4474-ba4f-3601f39e8add" elementFormDefault="qualified">
    <xsd:import namespace="http://schemas.microsoft.com/office/2006/documentManagement/types"/>
    <xsd:import namespace="http://schemas.microsoft.com/office/infopath/2007/PartnerControls"/>
    <xsd:element name="T_DocProject" ma:index="2" nillable="true" ma:displayName="T_Doc project" ma:format="Dropdown" ma:internalName="T_DocProject">
      <xsd:simpleType>
        <xsd:restriction base="dms:Choice">
          <xsd:enumeration value="Acceptance"/>
          <xsd:enumeration value="Acknowledgement"/>
          <xsd:enumeration value="Advisory board"/>
          <xsd:enumeration value="Amendment"/>
          <xsd:enumeration value="Meetings_Other"/>
          <xsd:enumeration value="Meetings_1.KOM and AB+SC (Feb19)"/>
          <xsd:enumeration value="Meetings_2.AB+SC (May19)_Telco"/>
          <xsd:enumeration value="Meetings_3.AB+SC (Sept19)"/>
          <xsd:enumeration value="Bibliography"/>
          <xsd:enumeration value="Communications/notifications"/>
          <xsd:enumeration value="Contract/Agreement"/>
          <xsd:enumeration value="Declarations/Certificates"/>
          <xsd:enumeration value="Deliverable/Report"/>
          <xsd:enumeration value="Company/Entity"/>
          <xsd:enumeration value="Form"/>
          <xsd:enumeration value="Economic information/Budget"/>
          <xsd:enumeration value="Networking"/>
          <xsd:enumeration value="Technical proposal"/>
          <xsd:enumeration value="Templates"/>
          <xsd:enumeration value="Presentations"/>
          <xsd:enumeration value="Resolution/Certification"/>
          <xsd:enumeration value="Obsolete"/>
          <xsd:enumeration value="Other"/>
        </xsd:restriction>
      </xsd:simpleType>
    </xsd:element>
    <xsd:element name="ProjectMilestones" ma:index="3" nillable="true" ma:displayName="Project milestones" ma:format="Dropdown" ma:internalName="ProjectMilestones">
      <xsd:simpleType>
        <xsd:restriction base="dms:Choice">
          <xsd:enumeration value="Pre-proposal"/>
          <xsd:enumeration value="Proposal"/>
          <xsd:enumeration value="Negotiation"/>
          <xsd:enumeration value="Milestone 1"/>
          <xsd:enumeration value="WP1. Online DDSS"/>
          <xsd:enumeration value="WP2. Networks + AB"/>
          <xsd:enumeration value="WP3. Comm."/>
          <xsd:enumeration value="WP4. Management"/>
        </xsd:restriction>
      </xsd:simpleType>
    </xsd:element>
    <xsd:element name="Partners" ma:index="4" nillable="true" ma:displayName="Partners" ma:format="Dropdown" ma:internalName="Partners">
      <xsd:simpleType>
        <xsd:restriction base="dms:Choice">
          <xsd:enumeration value="Option 1"/>
          <xsd:enumeration value="Option 2"/>
          <xsd:enumeration value="Option 3"/>
        </xsd:restriction>
      </xsd:simpleType>
    </xsd:element>
    <xsd:element name="Comments1" ma:index="5" nillable="true" ma:displayName="Comments" ma:internalName="Comments1">
      <xsd:simpleType>
        <xsd:restriction base="dms:Note">
          <xsd:maxLength value="255"/>
        </xsd:restriction>
      </xsd:simpleType>
    </xsd:element>
    <xsd:element name="Final" ma:index="6" nillable="true" ma:displayName="Final" ma:format="Dropdown" ma:internalName="Final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_DocProject xmlns="7e9eed2f-27c4-4474-ba4f-3601f39e8add" xsi:nil="true"/>
    <ProjectMilestones xmlns="7e9eed2f-27c4-4474-ba4f-3601f39e8add" xsi:nil="true"/>
    <Comments1 xmlns="7e9eed2f-27c4-4474-ba4f-3601f39e8add" xsi:nil="true"/>
    <Final xmlns="7e9eed2f-27c4-4474-ba4f-3601f39e8add" xsi:nil="true"/>
    <Partners xmlns="7e9eed2f-27c4-4474-ba4f-3601f39e8add" xsi:nil="true"/>
  </documentManagement>
</p:properties>
</file>

<file path=customXml/itemProps1.xml><?xml version="1.0" encoding="utf-8"?>
<ds:datastoreItem xmlns:ds="http://schemas.openxmlformats.org/officeDocument/2006/customXml" ds:itemID="{C4B71EC2-C2BC-4F70-A3F5-64DEB2460AAF}"/>
</file>

<file path=customXml/itemProps2.xml><?xml version="1.0" encoding="utf-8"?>
<ds:datastoreItem xmlns:ds="http://schemas.openxmlformats.org/officeDocument/2006/customXml" ds:itemID="{CF4BA32C-1E83-432F-8B7F-2843341376B8}"/>
</file>

<file path=customXml/itemProps3.xml><?xml version="1.0" encoding="utf-8"?>
<ds:datastoreItem xmlns:ds="http://schemas.openxmlformats.org/officeDocument/2006/customXml" ds:itemID="{EF043670-67F0-4F04-82F5-D87C3474041C}"/>
</file>

<file path=customXml/itemProps4.xml><?xml version="1.0" encoding="utf-8"?>
<ds:datastoreItem xmlns:ds="http://schemas.openxmlformats.org/officeDocument/2006/customXml" ds:itemID="{99CD3086-9987-41C1-8016-87A7424062BB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525</Words>
  <Application>Microsoft Office PowerPoint</Application>
  <PresentationFormat>On-screen Show (4:3)</PresentationFormat>
  <Paragraphs>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Default Design</vt:lpstr>
      <vt:lpstr>Etap 1  Wytycznych OECD dotyczących należytej staranności w zakresie odpowiedzialnych łańcuchów dostaw minerałów z obszarów dotkniętych konfliktami i obszarów wysokiego ryzyka  (wytyczne OECD)</vt:lpstr>
      <vt:lpstr>Spis treści</vt:lpstr>
      <vt:lpstr>Czym jest należyta staranność według organizacji OECD?</vt:lpstr>
      <vt:lpstr>Niektóre korzyści stosowania należytej staranności</vt:lpstr>
      <vt:lpstr>ETAP 1 WYTYCZNYCH OECD</vt:lpstr>
      <vt:lpstr>Lista kontrolna elementów 3P: Ludzie, Polityki i Procedury  </vt:lpstr>
      <vt:lpstr>Lista kontrolna elementów 3P – Ustanowienie silnych systemów zarządzania firmą 1/4 – Etap 1  </vt:lpstr>
      <vt:lpstr>Lista kontrolna elementów 3P – Ustanowienie silnych systemów zarządzania firmą 2/4 – Etap 1</vt:lpstr>
      <vt:lpstr>Lista kontrolna elementów 3P – Ustanowienie silnych systemów zarządzania firmą 3/4 – Etap 1</vt:lpstr>
      <vt:lpstr>Lista kontrolna elementów 3P – Ustanowienie silnych systemów zarządzania firmą 4/4 – Etap 2</vt:lpstr>
      <vt:lpstr>Inne narzędzia, które mogą być pomocne</vt:lpstr>
      <vt:lpstr>Gdzie można uzyskać dostęp do szkolenia i informacji</vt:lpstr>
      <vt:lpstr>Dziękujemy  Aby uzyskać więcej informacji, proszę odwiedzić portal Due Diligence Ready!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Ola Omar</cp:lastModifiedBy>
  <cp:revision>172</cp:revision>
  <dcterms:created xsi:type="dcterms:W3CDTF">2011-10-28T10:25:18Z</dcterms:created>
  <dcterms:modified xsi:type="dcterms:W3CDTF">2019-08-19T09:02:03Z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0x01010018E01CE33C90DE4A970D47E400D176AE1F020091D4595FA6CD1340AA7703AC57E26C40</vt:lpwstr>
  </property>
</Properties>
</file>