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1" r:id="rId2"/>
    <p:sldId id="262" r:id="rId3"/>
    <p:sldId id="369" r:id="rId4"/>
    <p:sldId id="370" r:id="rId5"/>
    <p:sldId id="377" r:id="rId6"/>
    <p:sldId id="378" r:id="rId7"/>
    <p:sldId id="380" r:id="rId8"/>
    <p:sldId id="391" r:id="rId9"/>
    <p:sldId id="392" r:id="rId10"/>
    <p:sldId id="390" r:id="rId11"/>
    <p:sldId id="384" r:id="rId12"/>
    <p:sldId id="385" r:id="rId13"/>
    <p:sldId id="338" r:id="rId14"/>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7" clrIdx="0">
    <p:extLst>
      <p:ext uri="{19B8F6BF-5375-455C-9EA6-DF929625EA0E}">
        <p15:presenceInfo xmlns:p15="http://schemas.microsoft.com/office/powerpoint/2012/main" userId="S-1-5-21-1851212837-2275913410-2067570511-1165" providerId="AD"/>
      </p:ext>
    </p:extLst>
  </p:cmAuthor>
  <p:cmAuthor id="2" name="Fabiana Di Lorenzo" initials="FDL" lastIdx="1" clrIdx="1">
    <p:extLst>
      <p:ext uri="{19B8F6BF-5375-455C-9EA6-DF929625EA0E}">
        <p15:presenceInfo xmlns:p15="http://schemas.microsoft.com/office/powerpoint/2012/main" userId="S::fabiana.dilorenzo@levinsources.com::24f43a39-c15a-4259-a1cf-735adc870d47" providerId="AD"/>
      </p:ext>
    </p:extLst>
  </p:cmAuthor>
  <p:cmAuthor id="3" name="WESTRUP Marten (TRADE)" initials="WMe" lastIdx="1" clrIdx="2">
    <p:extLst>
      <p:ext uri="{19B8F6BF-5375-455C-9EA6-DF929625EA0E}">
        <p15:presenceInfo xmlns:p15="http://schemas.microsoft.com/office/powerpoint/2012/main" userId="WESTRUP Marten (TRADE)" providerId="None"/>
      </p:ext>
    </p:extLst>
  </p:cmAuthor>
  <p:cmAuthor id="4" name="nick" initials="n" lastIdx="2" clrIdx="3">
    <p:extLst>
      <p:ext uri="{19B8F6BF-5375-455C-9EA6-DF929625EA0E}">
        <p15:presenceInfo xmlns:p15="http://schemas.microsoft.com/office/powerpoint/2012/main" userId="n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68" d="100"/>
          <a:sy n="68" d="100"/>
        </p:scale>
        <p:origin x="136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49458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34614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F51BD2C-0F9C-564A-BF08-F06AF7F00EC3}" type="slidenum">
              <a:rPr lang="en-US" smtClean="0"/>
              <a:t>11</a:t>
            </a:fld>
            <a:endParaRPr lang="en-US"/>
          </a:p>
        </p:txBody>
      </p:sp>
    </p:spTree>
    <p:extLst>
      <p:ext uri="{BB962C8B-B14F-4D97-AF65-F5344CB8AC3E}">
        <p14:creationId xmlns:p14="http://schemas.microsoft.com/office/powerpoint/2010/main" val="46664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67077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8F51BD2C-0F9C-564A-BF08-F06AF7F00EC3}" type="slidenum">
              <a:rPr lang="en-US" smtClean="0"/>
              <a:t>13</a:t>
            </a:fld>
            <a:endParaRPr lang="en-US"/>
          </a:p>
        </p:txBody>
      </p:sp>
    </p:spTree>
    <p:extLst>
      <p:ext uri="{BB962C8B-B14F-4D97-AF65-F5344CB8AC3E}">
        <p14:creationId xmlns:p14="http://schemas.microsoft.com/office/powerpoint/2010/main" val="108635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FF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52238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1BD2C-0F9C-564A-BF08-F06AF7F00EC3}" type="slidenum">
              <a:rPr lang="en-US" smtClean="0"/>
              <a:t>3</a:t>
            </a:fld>
            <a:endParaRPr lang="en-US"/>
          </a:p>
        </p:txBody>
      </p:sp>
    </p:spTree>
    <p:extLst>
      <p:ext uri="{BB962C8B-B14F-4D97-AF65-F5344CB8AC3E}">
        <p14:creationId xmlns:p14="http://schemas.microsoft.com/office/powerpoint/2010/main" val="365855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8F51BD2C-0F9C-564A-BF08-F06AF7F00EC3}" type="slidenum">
              <a:rPr lang="en-US" smtClean="0"/>
              <a:t>4</a:t>
            </a:fld>
            <a:endParaRPr lang="en-US"/>
          </a:p>
        </p:txBody>
      </p:sp>
    </p:spTree>
    <p:extLst>
      <p:ext uri="{BB962C8B-B14F-4D97-AF65-F5344CB8AC3E}">
        <p14:creationId xmlns:p14="http://schemas.microsoft.com/office/powerpoint/2010/main" val="5507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1BD2C-0F9C-564A-BF08-F06AF7F00EC3}" type="slidenum">
              <a:rPr lang="en-US" smtClean="0"/>
              <a:t>5</a:t>
            </a:fld>
            <a:endParaRPr lang="en-US"/>
          </a:p>
        </p:txBody>
      </p:sp>
    </p:spTree>
    <p:extLst>
      <p:ext uri="{BB962C8B-B14F-4D97-AF65-F5344CB8AC3E}">
        <p14:creationId xmlns:p14="http://schemas.microsoft.com/office/powerpoint/2010/main" val="250098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1BD2C-0F9C-564A-BF08-F06AF7F00EC3}" type="slidenum">
              <a:rPr lang="en-US" smtClean="0"/>
              <a:t>6</a:t>
            </a:fld>
            <a:endParaRPr lang="en-US"/>
          </a:p>
        </p:txBody>
      </p:sp>
    </p:spTree>
    <p:extLst>
      <p:ext uri="{BB962C8B-B14F-4D97-AF65-F5344CB8AC3E}">
        <p14:creationId xmlns:p14="http://schemas.microsoft.com/office/powerpoint/2010/main" val="44743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1BD2C-0F9C-564A-BF08-F06AF7F00EC3}" type="slidenum">
              <a:rPr lang="en-US" smtClean="0"/>
              <a:t>7</a:t>
            </a:fld>
            <a:endParaRPr lang="en-US"/>
          </a:p>
        </p:txBody>
      </p:sp>
    </p:spTree>
    <p:extLst>
      <p:ext uri="{BB962C8B-B14F-4D97-AF65-F5344CB8AC3E}">
        <p14:creationId xmlns:p14="http://schemas.microsoft.com/office/powerpoint/2010/main" val="210003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F51BD2C-0F9C-564A-BF08-F06AF7F00EC3}" type="slidenum">
              <a:rPr lang="en-US" smtClean="0"/>
              <a:t>8</a:t>
            </a:fld>
            <a:endParaRPr lang="en-US"/>
          </a:p>
        </p:txBody>
      </p:sp>
    </p:spTree>
    <p:extLst>
      <p:ext uri="{BB962C8B-B14F-4D97-AF65-F5344CB8AC3E}">
        <p14:creationId xmlns:p14="http://schemas.microsoft.com/office/powerpoint/2010/main" val="55648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51BD2C-0F9C-564A-BF08-F06AF7F00EC3}" type="slidenum">
              <a:rPr lang="en-US" smtClean="0"/>
              <a:t>9</a:t>
            </a:fld>
            <a:endParaRPr lang="en-US"/>
          </a:p>
        </p:txBody>
      </p:sp>
    </p:spTree>
    <p:extLst>
      <p:ext uri="{BB962C8B-B14F-4D97-AF65-F5344CB8AC3E}">
        <p14:creationId xmlns:p14="http://schemas.microsoft.com/office/powerpoint/2010/main" val="110096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trade/policy/in-focus/conflict-minerals-regulation/regulation-explain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trade/policy/in-focus/conflict-minerals-regulation/regulation-explain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 introduction to the EU Regulation </a:t>
            </a:r>
            <a:endParaRPr lang="en-GB" sz="3600" dirty="0"/>
          </a:p>
        </p:txBody>
      </p:sp>
      <p:sp>
        <p:nvSpPr>
          <p:cNvPr id="3" name="Content Placeholder 2"/>
          <p:cNvSpPr>
            <a:spLocks noGrp="1"/>
          </p:cNvSpPr>
          <p:nvPr>
            <p:ph idx="1"/>
          </p:nvPr>
        </p:nvSpPr>
        <p:spPr/>
        <p:txBody>
          <a:bodyPr/>
          <a:lstStyle/>
          <a:p>
            <a:pPr algn="just"/>
            <a:r>
              <a:rPr lang="en-US" sz="1200" dirty="0"/>
              <a:t>Regulation (EU) 2017/821 of the European Parliament and of the Council laying down supply chain due diligence obligations for Union importers of tin, tantalum and tungsten, their ores, and gold originating from conflict-affected and high-risk areas</a:t>
            </a:r>
          </a:p>
          <a:p>
            <a:pPr algn="just"/>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E457-563E-4FB8-9341-4DB496B5F50A}"/>
              </a:ext>
            </a:extLst>
          </p:cNvPr>
          <p:cNvSpPr>
            <a:spLocks noGrp="1"/>
          </p:cNvSpPr>
          <p:nvPr>
            <p:ph type="title"/>
          </p:nvPr>
        </p:nvSpPr>
        <p:spPr/>
        <p:txBody>
          <a:bodyPr/>
          <a:lstStyle/>
          <a:p>
            <a:r>
              <a:rPr lang="en-GB" dirty="0"/>
              <a:t>SCOPE OF THE REGULATION 2/2</a:t>
            </a:r>
          </a:p>
        </p:txBody>
      </p:sp>
      <p:sp>
        <p:nvSpPr>
          <p:cNvPr id="3" name="Content Placeholder 2">
            <a:extLst>
              <a:ext uri="{FF2B5EF4-FFF2-40B4-BE49-F238E27FC236}">
                <a16:creationId xmlns:a16="http://schemas.microsoft.com/office/drawing/2014/main" id="{7CBA8226-43C5-449C-BA8B-506DDCE03DD6}"/>
              </a:ext>
            </a:extLst>
          </p:cNvPr>
          <p:cNvSpPr>
            <a:spLocks noGrp="1"/>
          </p:cNvSpPr>
          <p:nvPr>
            <p:ph idx="1"/>
          </p:nvPr>
        </p:nvSpPr>
        <p:spPr>
          <a:xfrm>
            <a:off x="698311" y="2852936"/>
            <a:ext cx="4042792" cy="2664296"/>
          </a:xfrm>
        </p:spPr>
        <p:txBody>
          <a:bodyPr/>
          <a:lstStyle/>
          <a:p>
            <a:pPr marL="0" indent="0">
              <a:buNone/>
            </a:pPr>
            <a:r>
              <a:rPr lang="en-GB" dirty="0"/>
              <a:t>The Regulation only applies to EU importers that import above annual thresholds as set out in Annex 1 to the EU Regulation.</a:t>
            </a:r>
          </a:p>
        </p:txBody>
      </p:sp>
      <p:sp>
        <p:nvSpPr>
          <p:cNvPr id="4" name="Content Placeholder 2">
            <a:extLst>
              <a:ext uri="{FF2B5EF4-FFF2-40B4-BE49-F238E27FC236}">
                <a16:creationId xmlns:a16="http://schemas.microsoft.com/office/drawing/2014/main" id="{B6EC442C-98EF-4B12-A78E-284C113964CB}"/>
              </a:ext>
            </a:extLst>
          </p:cNvPr>
          <p:cNvSpPr txBox="1">
            <a:spLocks/>
          </p:cNvSpPr>
          <p:nvPr/>
        </p:nvSpPr>
        <p:spPr bwMode="auto">
          <a:xfrm>
            <a:off x="5004048" y="2492896"/>
            <a:ext cx="3763144"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Arial" pitchFamily="34" charset="0"/>
              <a:buNone/>
            </a:pPr>
            <a:endParaRPr lang="en-GB" b="0" kern="0" dirty="0"/>
          </a:p>
        </p:txBody>
      </p:sp>
      <p:pic>
        <p:nvPicPr>
          <p:cNvPr id="5" name="Picture 4">
            <a:extLst>
              <a:ext uri="{FF2B5EF4-FFF2-40B4-BE49-F238E27FC236}">
                <a16:creationId xmlns:a16="http://schemas.microsoft.com/office/drawing/2014/main" id="{5CDFDB19-FA82-4656-A1B3-FA9CBC83DDDD}"/>
              </a:ext>
            </a:extLst>
          </p:cNvPr>
          <p:cNvPicPr>
            <a:picLocks noChangeAspect="1"/>
          </p:cNvPicPr>
          <p:nvPr/>
        </p:nvPicPr>
        <p:blipFill>
          <a:blip r:embed="rId3"/>
          <a:stretch>
            <a:fillRect/>
          </a:stretch>
        </p:blipFill>
        <p:spPr>
          <a:xfrm>
            <a:off x="5580112" y="2205103"/>
            <a:ext cx="2149457" cy="4464257"/>
          </a:xfrm>
          <a:prstGeom prst="rect">
            <a:avLst/>
          </a:prstGeom>
        </p:spPr>
      </p:pic>
    </p:spTree>
    <p:extLst>
      <p:ext uri="{BB962C8B-B14F-4D97-AF65-F5344CB8AC3E}">
        <p14:creationId xmlns:p14="http://schemas.microsoft.com/office/powerpoint/2010/main" val="53688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r>
              <a:rPr lang="en-US" cap="all" dirty="0"/>
              <a:t>Checks on companies</a:t>
            </a:r>
            <a:endParaRPr lang="en-GB" cap="all" dirty="0"/>
          </a:p>
        </p:txBody>
      </p:sp>
      <p:sp>
        <p:nvSpPr>
          <p:cNvPr id="10" name="Text Placeholder 6"/>
          <p:cNvSpPr>
            <a:spLocks noGrp="1"/>
          </p:cNvSpPr>
          <p:nvPr>
            <p:ph idx="1"/>
          </p:nvPr>
        </p:nvSpPr>
        <p:spPr>
          <a:xfrm>
            <a:off x="436424" y="2548211"/>
            <a:ext cx="8229600" cy="3633788"/>
          </a:xfrm>
        </p:spPr>
        <p:txBody>
          <a:bodyPr>
            <a:normAutofit/>
          </a:bodyPr>
          <a:lstStyle/>
          <a:p>
            <a:pPr marL="0" indent="0">
              <a:buNone/>
            </a:pPr>
            <a:r>
              <a:rPr lang="en-GB" b="1" dirty="0"/>
              <a:t>Who checks whether companies comply with the regulation?  And how?</a:t>
            </a:r>
            <a:endParaRPr lang="en-US" dirty="0"/>
          </a:p>
        </p:txBody>
      </p:sp>
      <p:sp>
        <p:nvSpPr>
          <p:cNvPr id="11" name="Subtitle 6"/>
          <p:cNvSpPr txBox="1">
            <a:spLocks/>
          </p:cNvSpPr>
          <p:nvPr/>
        </p:nvSpPr>
        <p:spPr>
          <a:xfrm>
            <a:off x="507287" y="3573016"/>
            <a:ext cx="7593105"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pPr>
            <a:r>
              <a:rPr lang="en-US" sz="1400" dirty="0">
                <a:solidFill>
                  <a:srgbClr val="0F5494"/>
                </a:solidFill>
                <a:latin typeface="+mn-lt"/>
              </a:rPr>
              <a:t>EU Member States have designated competent authorities that are in charge of the application of the Regulation.</a:t>
            </a:r>
          </a:p>
          <a:p>
            <a:pPr algn="just">
              <a:lnSpc>
                <a:spcPct val="150000"/>
              </a:lnSpc>
            </a:pPr>
            <a:r>
              <a:rPr lang="en-US" sz="1400" dirty="0">
                <a:solidFill>
                  <a:srgbClr val="0F5494"/>
                </a:solidFill>
                <a:latin typeface="+mn-lt"/>
              </a:rPr>
              <a:t>These Member State competent authorities will check whether EU importers comply with the requirements of the Regulation.</a:t>
            </a:r>
          </a:p>
          <a:p>
            <a:pPr algn="just">
              <a:lnSpc>
                <a:spcPct val="150000"/>
              </a:lnSpc>
            </a:pPr>
            <a:r>
              <a:rPr lang="en-US" sz="1400" dirty="0">
                <a:solidFill>
                  <a:srgbClr val="0F5494"/>
                </a:solidFill>
                <a:latin typeface="+mn-lt"/>
              </a:rPr>
              <a:t>These so-called “ex post checks” will include, inter alia, examination of all relevant documentation, audit reports and should include on-the-spot inspections.</a:t>
            </a:r>
          </a:p>
          <a:p>
            <a:pPr marL="0" indent="0" algn="just">
              <a:lnSpc>
                <a:spcPct val="150000"/>
              </a:lnSpc>
              <a:buNone/>
            </a:pPr>
            <a:endParaRPr lang="en-US" sz="800" dirty="0">
              <a:solidFill>
                <a:srgbClr val="0F5494"/>
              </a:solidFill>
              <a:latin typeface="+mn-lt"/>
            </a:endParaRPr>
          </a:p>
        </p:txBody>
      </p:sp>
    </p:spTree>
    <p:extLst>
      <p:ext uri="{BB962C8B-B14F-4D97-AF65-F5344CB8AC3E}">
        <p14:creationId xmlns:p14="http://schemas.microsoft.com/office/powerpoint/2010/main" val="288798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r>
              <a:rPr lang="en-US" cap="all" dirty="0"/>
              <a:t>Non compliance</a:t>
            </a:r>
            <a:endParaRPr lang="en-GB" cap="all" dirty="0"/>
          </a:p>
        </p:txBody>
      </p:sp>
      <p:sp>
        <p:nvSpPr>
          <p:cNvPr id="10" name="Text Placeholder 6"/>
          <p:cNvSpPr>
            <a:spLocks noGrp="1"/>
          </p:cNvSpPr>
          <p:nvPr>
            <p:ph idx="1"/>
          </p:nvPr>
        </p:nvSpPr>
        <p:spPr/>
        <p:txBody>
          <a:bodyPr>
            <a:normAutofit/>
          </a:bodyPr>
          <a:lstStyle/>
          <a:p>
            <a:pPr marL="0" indent="0">
              <a:buNone/>
            </a:pPr>
            <a:r>
              <a:rPr lang="en-GB" sz="2000" b="1" dirty="0">
                <a:latin typeface="+mj-lt"/>
              </a:rPr>
              <a:t>What happens if a company doesn't comply with the regulation?</a:t>
            </a:r>
            <a:endParaRPr lang="en-US" sz="2000" dirty="0">
              <a:latin typeface="+mj-lt"/>
            </a:endParaRPr>
          </a:p>
        </p:txBody>
      </p:sp>
      <p:sp>
        <p:nvSpPr>
          <p:cNvPr id="11" name="Subtitle 6"/>
          <p:cNvSpPr txBox="1">
            <a:spLocks/>
          </p:cNvSpPr>
          <p:nvPr/>
        </p:nvSpPr>
        <p:spPr>
          <a:xfrm>
            <a:off x="468313" y="3501008"/>
            <a:ext cx="7992119"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400" dirty="0">
                <a:solidFill>
                  <a:srgbClr val="0F5494"/>
                </a:solidFill>
                <a:latin typeface="+mn-lt"/>
              </a:rPr>
              <a:t>EU Member States are responsible for laying down the rules applicable to infringement of the Regulation and notifying those rules to the Commission.</a:t>
            </a:r>
          </a:p>
          <a:p>
            <a:pPr>
              <a:lnSpc>
                <a:spcPct val="150000"/>
              </a:lnSpc>
            </a:pPr>
            <a:r>
              <a:rPr lang="en-US" sz="1400" dirty="0">
                <a:solidFill>
                  <a:srgbClr val="0F5494"/>
                </a:solidFill>
                <a:latin typeface="+mn-lt"/>
              </a:rPr>
              <a:t>The Regulation itself already provides that in case of an infringement, the Member State competent authorities shall issue a notice of remedial action to be taken by the Importer.</a:t>
            </a:r>
          </a:p>
          <a:p>
            <a:pPr>
              <a:lnSpc>
                <a:spcPct val="150000"/>
              </a:lnSpc>
            </a:pPr>
            <a:r>
              <a:rPr lang="en-US" sz="1400" dirty="0">
                <a:solidFill>
                  <a:srgbClr val="0F5494"/>
                </a:solidFill>
                <a:latin typeface="+mn-lt"/>
              </a:rPr>
              <a:t>The Commission will assess whether Member State competent authorities should have the competence to impose penalties upon importers based on the forthcoming review of the Regulation (2023)</a:t>
            </a:r>
          </a:p>
          <a:p>
            <a:pPr marL="0" indent="0" algn="r">
              <a:lnSpc>
                <a:spcPct val="150000"/>
              </a:lnSpc>
              <a:buNone/>
            </a:pPr>
            <a:r>
              <a:rPr lang="en-GB" sz="800" b="0" dirty="0">
                <a:solidFill>
                  <a:srgbClr val="0F5494"/>
                </a:solidFill>
                <a:latin typeface="+mn-lt"/>
              </a:rPr>
              <a:t>(</a:t>
            </a:r>
            <a:r>
              <a:rPr lang="en-GB" sz="800" b="0" dirty="0">
                <a:latin typeface="+mn-lt"/>
              </a:rPr>
              <a:t>See further</a:t>
            </a:r>
            <a:r>
              <a:rPr lang="en-GB" sz="800" b="0" dirty="0">
                <a:solidFill>
                  <a:srgbClr val="0F5494"/>
                </a:solidFill>
                <a:latin typeface="+mn-lt"/>
              </a:rPr>
              <a:t>: EC website on the EU Regulation) </a:t>
            </a:r>
            <a:endParaRPr lang="en-US" sz="800" b="0" dirty="0">
              <a:solidFill>
                <a:srgbClr val="0F5494"/>
              </a:solidFill>
              <a:latin typeface="+mn-lt"/>
            </a:endParaRPr>
          </a:p>
        </p:txBody>
      </p:sp>
    </p:spTree>
    <p:extLst>
      <p:ext uri="{BB962C8B-B14F-4D97-AF65-F5344CB8AC3E}">
        <p14:creationId xmlns:p14="http://schemas.microsoft.com/office/powerpoint/2010/main" val="71932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3068960"/>
            <a:ext cx="5184576" cy="1584176"/>
          </a:xfrm>
        </p:spPr>
        <p:txBody>
          <a:bodyPr/>
          <a:lstStyle/>
          <a:p>
            <a:pPr algn="ctr"/>
            <a:r>
              <a:rPr lang="en-US" dirty="0"/>
              <a:t>Thank you</a:t>
            </a:r>
            <a:br>
              <a:rPr lang="en-US" dirty="0"/>
            </a:br>
            <a:br>
              <a:rPr lang="en-US" dirty="0"/>
            </a:br>
            <a:r>
              <a:rPr lang="en-US" sz="2000" dirty="0"/>
              <a:t>For further information visit the Due Diligence Ready! portal</a:t>
            </a:r>
            <a:endParaRPr lang="en-US" dirty="0">
              <a:solidFill>
                <a:srgbClr val="FF0000"/>
              </a:solidFill>
            </a:endParaRPr>
          </a:p>
        </p:txBody>
      </p:sp>
    </p:spTree>
    <p:extLst>
      <p:ext uri="{BB962C8B-B14F-4D97-AF65-F5344CB8AC3E}">
        <p14:creationId xmlns:p14="http://schemas.microsoft.com/office/powerpoint/2010/main" val="25722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1/3</a:t>
            </a:r>
          </a:p>
        </p:txBody>
      </p:sp>
      <p:sp>
        <p:nvSpPr>
          <p:cNvPr id="3" name="Content Placeholder 2"/>
          <p:cNvSpPr>
            <a:spLocks noGrp="1"/>
          </p:cNvSpPr>
          <p:nvPr>
            <p:ph idx="1"/>
          </p:nvPr>
        </p:nvSpPr>
        <p:spPr/>
        <p:txBody>
          <a:bodyPr/>
          <a:lstStyle/>
          <a:p>
            <a:pPr marL="0" indent="0">
              <a:lnSpc>
                <a:spcPct val="150000"/>
              </a:lnSpc>
              <a:spcBef>
                <a:spcPts val="384"/>
              </a:spcBef>
              <a:buNone/>
            </a:pPr>
            <a:r>
              <a:rPr lang="en-US" sz="2000" b="1" dirty="0"/>
              <a:t>Timeline </a:t>
            </a:r>
          </a:p>
          <a:p>
            <a:pPr>
              <a:lnSpc>
                <a:spcPct val="150000"/>
              </a:lnSpc>
              <a:spcBef>
                <a:spcPts val="384"/>
              </a:spcBef>
              <a:buFont typeface="Arial"/>
              <a:buChar char="•"/>
            </a:pPr>
            <a:r>
              <a:rPr lang="en-US" sz="1600" b="1" dirty="0"/>
              <a:t>5 March 2014 </a:t>
            </a:r>
            <a:r>
              <a:rPr lang="en-US" sz="1600" dirty="0"/>
              <a:t>– European Commission (EC) proposal</a:t>
            </a:r>
          </a:p>
          <a:p>
            <a:pPr>
              <a:lnSpc>
                <a:spcPct val="150000"/>
              </a:lnSpc>
              <a:spcBef>
                <a:spcPts val="384"/>
              </a:spcBef>
            </a:pPr>
            <a:r>
              <a:rPr lang="en-US" sz="1600" b="1" dirty="0"/>
              <a:t>22 November 2016 </a:t>
            </a:r>
            <a:r>
              <a:rPr lang="en-US" sz="1600" dirty="0"/>
              <a:t>– Agreement 5th tripartite (trilogues) meeting</a:t>
            </a:r>
          </a:p>
          <a:p>
            <a:pPr>
              <a:lnSpc>
                <a:spcPct val="150000"/>
              </a:lnSpc>
              <a:spcBef>
                <a:spcPts val="384"/>
              </a:spcBef>
            </a:pPr>
            <a:r>
              <a:rPr lang="en-US" sz="1600" b="1" dirty="0"/>
              <a:t>19 May 2017 </a:t>
            </a:r>
            <a:r>
              <a:rPr lang="en-US" sz="1600" dirty="0"/>
              <a:t>– Regulation published in the Official Journal</a:t>
            </a:r>
          </a:p>
          <a:p>
            <a:pPr>
              <a:lnSpc>
                <a:spcPct val="150000"/>
              </a:lnSpc>
              <a:spcBef>
                <a:spcPts val="384"/>
              </a:spcBef>
            </a:pPr>
            <a:r>
              <a:rPr lang="en-US" sz="1600" b="1" dirty="0"/>
              <a:t>8 June 2017 </a:t>
            </a:r>
            <a:r>
              <a:rPr lang="en-US" sz="1600" dirty="0"/>
              <a:t>– Regulation enters into force</a:t>
            </a:r>
          </a:p>
          <a:p>
            <a:pPr>
              <a:lnSpc>
                <a:spcPct val="150000"/>
              </a:lnSpc>
              <a:spcBef>
                <a:spcPts val="384"/>
              </a:spcBef>
            </a:pPr>
            <a:r>
              <a:rPr lang="en-US" sz="1600" b="1" dirty="0"/>
              <a:t>1 January 2021</a:t>
            </a:r>
            <a:r>
              <a:rPr lang="en-US" sz="1600" dirty="0"/>
              <a:t> – Regulation starts to apply to EU importers</a:t>
            </a:r>
            <a:endParaRPr lang="en-US" sz="1200" dirty="0">
              <a:latin typeface="+mj-lt"/>
            </a:endParaRPr>
          </a:p>
          <a:p>
            <a:pPr marL="0" indent="0">
              <a:lnSpc>
                <a:spcPct val="150000"/>
              </a:lnSpc>
              <a:spcBef>
                <a:spcPts val="384"/>
              </a:spcBef>
              <a:buNone/>
            </a:pPr>
            <a:endParaRPr lang="en-US" sz="1200" dirty="0"/>
          </a:p>
          <a:p>
            <a:pPr marL="0" indent="0">
              <a:lnSpc>
                <a:spcPct val="150000"/>
              </a:lnSpc>
              <a:spcBef>
                <a:spcPts val="384"/>
              </a:spcBef>
              <a:buNone/>
            </a:pPr>
            <a:r>
              <a:rPr lang="en-US" sz="1200" dirty="0"/>
              <a:t>Commission, Council and Parliament encourage operators to start due diligence ahead of 1</a:t>
            </a:r>
            <a:r>
              <a:rPr lang="en-US" sz="1200" baseline="30000" dirty="0"/>
              <a:t>st</a:t>
            </a:r>
            <a:r>
              <a:rPr lang="en-US" sz="1200" dirty="0"/>
              <a:t> January 2021 i.e. as soon as they are ready to do so.</a:t>
            </a:r>
          </a:p>
          <a:p>
            <a:pPr marL="0" indent="0">
              <a:lnSpc>
                <a:spcPct val="150000"/>
              </a:lnSpc>
              <a:spcBef>
                <a:spcPts val="384"/>
              </a:spcBef>
              <a:buNone/>
            </a:pPr>
            <a:endParaRPr lang="en-GB" sz="2000" dirty="0">
              <a:latin typeface="+mj-lt"/>
            </a:endParaRPr>
          </a:p>
        </p:txBody>
      </p:sp>
    </p:spTree>
    <p:extLst>
      <p:ext uri="{BB962C8B-B14F-4D97-AF65-F5344CB8AC3E}">
        <p14:creationId xmlns:p14="http://schemas.microsoft.com/office/powerpoint/2010/main" val="32372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HISTORY 2/3</a:t>
            </a:r>
            <a:endParaRPr lang="en-GB" dirty="0"/>
          </a:p>
        </p:txBody>
      </p:sp>
      <p:sp>
        <p:nvSpPr>
          <p:cNvPr id="7" name="Text Placeholder 6"/>
          <p:cNvSpPr>
            <a:spLocks noGrp="1"/>
          </p:cNvSpPr>
          <p:nvPr>
            <p:ph idx="1"/>
          </p:nvPr>
        </p:nvSpPr>
        <p:spPr>
          <a:xfrm>
            <a:off x="502827" y="2636912"/>
            <a:ext cx="8229600" cy="3633788"/>
          </a:xfrm>
        </p:spPr>
        <p:txBody>
          <a:bodyPr>
            <a:normAutofit/>
          </a:bodyPr>
          <a:lstStyle/>
          <a:p>
            <a:pPr marL="0" indent="0">
              <a:buNone/>
            </a:pPr>
            <a:r>
              <a:rPr lang="en-US" b="1" dirty="0"/>
              <a:t>Who was involved in drafting and passing the new EU Regulation?</a:t>
            </a:r>
          </a:p>
          <a:p>
            <a:pPr marL="0" indent="0">
              <a:buNone/>
            </a:pPr>
            <a:endParaRPr lang="en-US" dirty="0"/>
          </a:p>
        </p:txBody>
      </p:sp>
      <p:sp>
        <p:nvSpPr>
          <p:cNvPr id="8" name="Subtitle 6"/>
          <p:cNvSpPr txBox="1">
            <a:spLocks/>
          </p:cNvSpPr>
          <p:nvPr/>
        </p:nvSpPr>
        <p:spPr>
          <a:xfrm>
            <a:off x="611560" y="3717032"/>
            <a:ext cx="7396139"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288"/>
              </a:spcBef>
              <a:buFont typeface="Arial"/>
              <a:buChar char="•"/>
            </a:pPr>
            <a:r>
              <a:rPr lang="en-US" sz="1400" dirty="0">
                <a:solidFill>
                  <a:srgbClr val="0F5494"/>
                </a:solidFill>
                <a:latin typeface="+mn-lt"/>
                <a:ea typeface="+mn-ea"/>
                <a:cs typeface="+mn-cs"/>
              </a:rPr>
              <a:t>The European Commission (EC) drafted and made the initial proposal for the EU Regulation</a:t>
            </a:r>
          </a:p>
          <a:p>
            <a:pPr>
              <a:lnSpc>
                <a:spcPct val="150000"/>
              </a:lnSpc>
              <a:spcBef>
                <a:spcPts val="288"/>
              </a:spcBef>
              <a:buFont typeface="Arial"/>
              <a:buChar char="•"/>
            </a:pPr>
            <a:r>
              <a:rPr lang="en-US" sz="1400" dirty="0">
                <a:solidFill>
                  <a:srgbClr val="0F5494"/>
                </a:solidFill>
                <a:latin typeface="+mn-lt"/>
                <a:ea typeface="+mn-ea"/>
                <a:cs typeface="+mn-cs"/>
              </a:rPr>
              <a:t>The EC’s proposal was thereafter negotiated with the Council of the EU (where the EU’s Member States are represented) and the European Parliament (EP)</a:t>
            </a:r>
          </a:p>
          <a:p>
            <a:pPr>
              <a:lnSpc>
                <a:spcPct val="150000"/>
              </a:lnSpc>
              <a:spcBef>
                <a:spcPts val="288"/>
              </a:spcBef>
              <a:buFont typeface="Arial"/>
              <a:buChar char="•"/>
            </a:pPr>
            <a:r>
              <a:rPr lang="en-US" sz="1400" dirty="0">
                <a:solidFill>
                  <a:srgbClr val="0F5494"/>
                </a:solidFill>
                <a:latin typeface="+mn-lt"/>
                <a:ea typeface="+mn-ea"/>
                <a:cs typeface="+mn-cs"/>
              </a:rPr>
              <a:t>The proposed regulation was amended in this process and finally adopted by Council </a:t>
            </a:r>
            <a:r>
              <a:rPr lang="en-US" sz="1400">
                <a:solidFill>
                  <a:srgbClr val="0F5494"/>
                </a:solidFill>
                <a:latin typeface="+mn-lt"/>
                <a:ea typeface="+mn-ea"/>
                <a:cs typeface="+mn-cs"/>
              </a:rPr>
              <a:t>and EP</a:t>
            </a:r>
            <a:endParaRPr lang="en-US" sz="1400" dirty="0">
              <a:solidFill>
                <a:srgbClr val="0F5494"/>
              </a:solidFill>
              <a:latin typeface="+mn-lt"/>
              <a:ea typeface="+mn-ea"/>
              <a:cs typeface="+mn-cs"/>
            </a:endParaRPr>
          </a:p>
          <a:p>
            <a:pPr marL="0" indent="0">
              <a:lnSpc>
                <a:spcPct val="150000"/>
              </a:lnSpc>
              <a:spcBef>
                <a:spcPts val="288"/>
              </a:spcBef>
              <a:buNone/>
            </a:pPr>
            <a:endParaRPr lang="en-US" sz="1050" dirty="0">
              <a:latin typeface="Corbel" panose="020B0503020204020204" pitchFamily="34" charset="0"/>
            </a:endParaRPr>
          </a:p>
          <a:p>
            <a:pPr marL="0" indent="0" algn="r">
              <a:lnSpc>
                <a:spcPct val="150000"/>
              </a:lnSpc>
              <a:spcBef>
                <a:spcPts val="288"/>
              </a:spcBef>
              <a:buNone/>
            </a:pPr>
            <a:r>
              <a:rPr lang="en-US" sz="1000" b="0" dirty="0">
                <a:solidFill>
                  <a:schemeClr val="tx2"/>
                </a:solidFill>
                <a:latin typeface="+mn-lt"/>
              </a:rPr>
              <a:t>(See further: </a:t>
            </a:r>
            <a:r>
              <a:rPr lang="en-US" sz="1000" b="0" dirty="0">
                <a:solidFill>
                  <a:schemeClr val="tx2"/>
                </a:solidFill>
                <a:latin typeface="+mn-lt"/>
                <a:hlinkClick r:id="rId3"/>
              </a:rPr>
              <a:t>the EC website on the EU Regulation</a:t>
            </a:r>
            <a:r>
              <a:rPr lang="en-US" sz="1000" b="0" dirty="0">
                <a:solidFill>
                  <a:schemeClr val="tx2"/>
                </a:solidFill>
                <a:latin typeface="+mn-lt"/>
              </a:rPr>
              <a:t>)</a:t>
            </a:r>
            <a:endParaRPr lang="en-GB" sz="1000" b="0" dirty="0">
              <a:solidFill>
                <a:schemeClr val="tx2"/>
              </a:solidFill>
              <a:latin typeface="+mn-lt"/>
            </a:endParaRPr>
          </a:p>
        </p:txBody>
      </p:sp>
    </p:spTree>
    <p:extLst>
      <p:ext uri="{BB962C8B-B14F-4D97-AF65-F5344CB8AC3E}">
        <p14:creationId xmlns:p14="http://schemas.microsoft.com/office/powerpoint/2010/main" val="32252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HISTORY 3/3</a:t>
            </a:r>
            <a:endParaRPr lang="en-GB" dirty="0"/>
          </a:p>
        </p:txBody>
      </p:sp>
      <p:sp>
        <p:nvSpPr>
          <p:cNvPr id="7" name="Text Placeholder 6"/>
          <p:cNvSpPr>
            <a:spLocks noGrp="1"/>
          </p:cNvSpPr>
          <p:nvPr>
            <p:ph idx="1"/>
          </p:nvPr>
        </p:nvSpPr>
        <p:spPr/>
        <p:txBody>
          <a:bodyPr>
            <a:normAutofit/>
          </a:bodyPr>
          <a:lstStyle/>
          <a:p>
            <a:pPr marL="0" indent="0">
              <a:buNone/>
            </a:pPr>
            <a:r>
              <a:rPr lang="en-US" b="1" dirty="0">
                <a:latin typeface="+mj-lt"/>
              </a:rPr>
              <a:t>Who was involved in drafting and passing the new EU Regulation?</a:t>
            </a:r>
          </a:p>
          <a:p>
            <a:pPr marL="0" indent="0">
              <a:buNone/>
            </a:pPr>
            <a:endParaRPr lang="en-US" dirty="0">
              <a:latin typeface="+mj-lt"/>
            </a:endParaRPr>
          </a:p>
        </p:txBody>
      </p:sp>
      <p:sp>
        <p:nvSpPr>
          <p:cNvPr id="8" name="Subtitle 6"/>
          <p:cNvSpPr txBox="1">
            <a:spLocks/>
          </p:cNvSpPr>
          <p:nvPr/>
        </p:nvSpPr>
        <p:spPr>
          <a:xfrm>
            <a:off x="487756" y="3774721"/>
            <a:ext cx="4235188" cy="2759213"/>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288"/>
              </a:spcBef>
              <a:buNone/>
            </a:pPr>
            <a:r>
              <a:rPr lang="en-US" sz="1300" dirty="0">
                <a:solidFill>
                  <a:srgbClr val="0F5494"/>
                </a:solidFill>
                <a:latin typeface="+mn-lt"/>
                <a:ea typeface="+mn-ea"/>
                <a:cs typeface="+mn-cs"/>
              </a:rPr>
              <a:t>Prior to adopting its proposal, the EC consulted a wide range of stakeholders, including but not limited to:</a:t>
            </a:r>
          </a:p>
          <a:p>
            <a:pPr marL="342900" lvl="1" indent="-342900">
              <a:lnSpc>
                <a:spcPct val="150000"/>
              </a:lnSpc>
              <a:spcBef>
                <a:spcPts val="288"/>
              </a:spcBef>
              <a:buFont typeface="Arial"/>
              <a:buChar char="•"/>
            </a:pPr>
            <a:r>
              <a:rPr lang="en-US" sz="1300" dirty="0">
                <a:solidFill>
                  <a:srgbClr val="0F5494"/>
                </a:solidFill>
                <a:latin typeface="+mn-lt"/>
                <a:ea typeface="+mn-ea"/>
                <a:cs typeface="+mn-cs"/>
              </a:rPr>
              <a:t>Civil society, including non-governmental organizations </a:t>
            </a:r>
          </a:p>
          <a:p>
            <a:pPr marL="342900" lvl="1" indent="-342900">
              <a:lnSpc>
                <a:spcPct val="150000"/>
              </a:lnSpc>
              <a:spcBef>
                <a:spcPts val="288"/>
              </a:spcBef>
              <a:buFont typeface="Arial"/>
              <a:buChar char="•"/>
            </a:pPr>
            <a:r>
              <a:rPr lang="en-US" sz="1300" dirty="0">
                <a:solidFill>
                  <a:srgbClr val="0F5494"/>
                </a:solidFill>
                <a:latin typeface="+mn-lt"/>
                <a:ea typeface="+mn-ea"/>
                <a:cs typeface="+mn-cs"/>
              </a:rPr>
              <a:t>Metal and mineral traders</a:t>
            </a:r>
          </a:p>
          <a:p>
            <a:pPr marL="0" lvl="1" indent="0">
              <a:lnSpc>
                <a:spcPct val="150000"/>
              </a:lnSpc>
              <a:spcBef>
                <a:spcPts val="288"/>
              </a:spcBef>
              <a:buNone/>
            </a:pPr>
            <a:endParaRPr lang="en-US" sz="1300" dirty="0">
              <a:solidFill>
                <a:srgbClr val="0F5494"/>
              </a:solidFill>
              <a:latin typeface="+mn-lt"/>
              <a:ea typeface="+mn-ea"/>
              <a:cs typeface="+mn-cs"/>
            </a:endParaRPr>
          </a:p>
        </p:txBody>
      </p:sp>
      <p:sp>
        <p:nvSpPr>
          <p:cNvPr id="10" name="CasellaDiTesto 10">
            <a:extLst>
              <a:ext uri="{FF2B5EF4-FFF2-40B4-BE49-F238E27FC236}">
                <a16:creationId xmlns:a16="http://schemas.microsoft.com/office/drawing/2014/main" id="{B6B4FDBD-671E-4C49-B822-5E1AF83EEE40}"/>
              </a:ext>
            </a:extLst>
          </p:cNvPr>
          <p:cNvSpPr txBox="1"/>
          <p:nvPr/>
        </p:nvSpPr>
        <p:spPr>
          <a:xfrm>
            <a:off x="4283968" y="3774721"/>
            <a:ext cx="4584581" cy="2551981"/>
          </a:xfrm>
          <a:prstGeom prst="rect">
            <a:avLst/>
          </a:prstGeom>
          <a:noFill/>
        </p:spPr>
        <p:txBody>
          <a:bodyPr wrap="square" rtlCol="0">
            <a:spAutoFit/>
          </a:bodyPr>
          <a:lstStyle/>
          <a:p>
            <a:pPr marL="742950" lvl="1" indent="-285750" defTabSz="457200" fontAlgn="auto">
              <a:lnSpc>
                <a:spcPct val="150000"/>
              </a:lnSpc>
              <a:spcBef>
                <a:spcPts val="384"/>
              </a:spcBef>
              <a:spcAft>
                <a:spcPts val="0"/>
              </a:spcAft>
              <a:buClr>
                <a:srgbClr val="00A3A9"/>
              </a:buClr>
              <a:buFont typeface="Arial" panose="020B0604020202020204" pitchFamily="34" charset="0"/>
              <a:buChar char="•"/>
            </a:pPr>
            <a:r>
              <a:rPr lang="en-US" sz="1300" dirty="0">
                <a:solidFill>
                  <a:srgbClr val="0F5494"/>
                </a:solidFill>
                <a:latin typeface="+mn-lt"/>
              </a:rPr>
              <a:t>Smelters, refiners and manufacturers</a:t>
            </a:r>
          </a:p>
          <a:p>
            <a:pPr marL="742950" lvl="1" indent="-285750" defTabSz="457200" fontAlgn="auto">
              <a:lnSpc>
                <a:spcPct val="150000"/>
              </a:lnSpc>
              <a:spcBef>
                <a:spcPts val="384"/>
              </a:spcBef>
              <a:spcAft>
                <a:spcPts val="0"/>
              </a:spcAft>
              <a:buClr>
                <a:srgbClr val="00A3A9"/>
              </a:buClr>
              <a:buFont typeface="Arial" panose="020B0604020202020204" pitchFamily="34" charset="0"/>
              <a:buChar char="•"/>
            </a:pPr>
            <a:r>
              <a:rPr lang="en-US" sz="1300" dirty="0">
                <a:solidFill>
                  <a:srgbClr val="0F5494"/>
                </a:solidFill>
                <a:latin typeface="+mn-lt"/>
              </a:rPr>
              <a:t>Countries in which mining and smelting takes place</a:t>
            </a:r>
          </a:p>
          <a:p>
            <a:pPr marL="742950" lvl="1" indent="-285750" defTabSz="457200" fontAlgn="auto">
              <a:lnSpc>
                <a:spcPct val="150000"/>
              </a:lnSpc>
              <a:spcBef>
                <a:spcPts val="384"/>
              </a:spcBef>
              <a:spcAft>
                <a:spcPts val="0"/>
              </a:spcAft>
              <a:buClr>
                <a:srgbClr val="00A3A9"/>
              </a:buClr>
              <a:buFont typeface="Arial" panose="020B0604020202020204" pitchFamily="34" charset="0"/>
              <a:buChar char="•"/>
            </a:pPr>
            <a:r>
              <a:rPr lang="en-US" sz="1300" dirty="0">
                <a:solidFill>
                  <a:srgbClr val="0F5494"/>
                </a:solidFill>
                <a:latin typeface="+mn-lt"/>
              </a:rPr>
              <a:t>Companies operating downstream</a:t>
            </a:r>
          </a:p>
          <a:p>
            <a:pPr marL="742950" lvl="1" indent="-285750" defTabSz="457200" fontAlgn="auto">
              <a:lnSpc>
                <a:spcPct val="150000"/>
              </a:lnSpc>
              <a:spcBef>
                <a:spcPts val="384"/>
              </a:spcBef>
              <a:spcAft>
                <a:spcPts val="0"/>
              </a:spcAft>
              <a:buClr>
                <a:srgbClr val="00A3A9"/>
              </a:buClr>
              <a:buFont typeface="Arial" panose="020B0604020202020204" pitchFamily="34" charset="0"/>
              <a:buChar char="•"/>
            </a:pPr>
            <a:r>
              <a:rPr lang="en-US" sz="1300" dirty="0">
                <a:solidFill>
                  <a:srgbClr val="0F5494"/>
                </a:solidFill>
                <a:latin typeface="+mn-lt"/>
              </a:rPr>
              <a:t>The </a:t>
            </a:r>
            <a:r>
              <a:rPr lang="en-US" sz="1300" dirty="0" err="1">
                <a:solidFill>
                  <a:srgbClr val="0F5494"/>
                </a:solidFill>
                <a:latin typeface="+mn-lt"/>
              </a:rPr>
              <a:t>Organisation</a:t>
            </a:r>
            <a:r>
              <a:rPr lang="en-US" sz="1300" dirty="0">
                <a:solidFill>
                  <a:srgbClr val="0F5494"/>
                </a:solidFill>
                <a:latin typeface="+mn-lt"/>
              </a:rPr>
              <a:t> for Economic Cooperation and Development (OECD)</a:t>
            </a:r>
          </a:p>
          <a:p>
            <a:pPr lvl="1" algn="r" defTabSz="457200" fontAlgn="auto">
              <a:lnSpc>
                <a:spcPct val="150000"/>
              </a:lnSpc>
              <a:spcBef>
                <a:spcPts val="384"/>
              </a:spcBef>
              <a:spcAft>
                <a:spcPts val="0"/>
              </a:spcAft>
            </a:pPr>
            <a:r>
              <a:rPr lang="en-US" sz="1100" b="0" dirty="0">
                <a:solidFill>
                  <a:srgbClr val="838682"/>
                </a:solidFill>
                <a:latin typeface="+mj-lt"/>
              </a:rPr>
              <a:t>(</a:t>
            </a:r>
            <a:r>
              <a:rPr lang="en-US" sz="1050" b="0" dirty="0">
                <a:solidFill>
                  <a:schemeClr val="tx1"/>
                </a:solidFill>
                <a:latin typeface="+mn-lt"/>
              </a:rPr>
              <a:t>See further</a:t>
            </a:r>
            <a:r>
              <a:rPr lang="en-US" sz="1050" b="0" dirty="0">
                <a:solidFill>
                  <a:schemeClr val="tx1"/>
                </a:solidFill>
                <a:latin typeface="+mn-lt"/>
                <a:hlinkClick r:id="rId3">
                  <a:extLst>
                    <a:ext uri="{A12FA001-AC4F-418D-AE19-62706E023703}">
                      <ahyp:hlinkClr xmlns:ahyp="http://schemas.microsoft.com/office/drawing/2018/hyperlinkcolor" val="tx"/>
                    </a:ext>
                  </a:extLst>
                </a:hlinkClick>
              </a:rPr>
              <a:t>: </a:t>
            </a:r>
            <a:r>
              <a:rPr lang="en-US" sz="1050" b="0" dirty="0">
                <a:solidFill>
                  <a:srgbClr val="838682"/>
                </a:solidFill>
                <a:latin typeface="+mn-lt"/>
                <a:hlinkClick r:id="rId3">
                  <a:extLst>
                    <a:ext uri="{A12FA001-AC4F-418D-AE19-62706E023703}">
                      <ahyp:hlinkClr xmlns:ahyp="http://schemas.microsoft.com/office/drawing/2018/hyperlinkcolor" val="tx"/>
                    </a:ext>
                  </a:extLst>
                </a:hlinkClick>
              </a:rPr>
              <a:t>EC website on the EU Regulation</a:t>
            </a:r>
            <a:r>
              <a:rPr lang="en-US" sz="1100" b="0" dirty="0">
                <a:solidFill>
                  <a:srgbClr val="838682"/>
                </a:solidFill>
                <a:latin typeface="+mj-lt"/>
              </a:rPr>
              <a:t>)</a:t>
            </a:r>
            <a:r>
              <a:rPr lang="en-US" sz="1100" b="0" dirty="0">
                <a:solidFill>
                  <a:srgbClr val="0D3440"/>
                </a:solidFill>
                <a:latin typeface="+mj-lt"/>
              </a:rPr>
              <a:t> </a:t>
            </a:r>
          </a:p>
          <a:p>
            <a:pPr defTabSz="457200" fontAlgn="auto">
              <a:spcBef>
                <a:spcPts val="0"/>
              </a:spcBef>
              <a:spcAft>
                <a:spcPts val="0"/>
              </a:spcAft>
            </a:pPr>
            <a:endParaRPr lang="it-IT" sz="1300" b="0" dirty="0">
              <a:solidFill>
                <a:srgbClr val="0D3440"/>
              </a:solidFill>
              <a:latin typeface="Corbel" panose="020B0503020204020204" pitchFamily="34" charset="0"/>
            </a:endParaRPr>
          </a:p>
        </p:txBody>
      </p:sp>
    </p:spTree>
    <p:extLst>
      <p:ext uri="{BB962C8B-B14F-4D97-AF65-F5344CB8AC3E}">
        <p14:creationId xmlns:p14="http://schemas.microsoft.com/office/powerpoint/2010/main" val="253193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all" dirty="0"/>
              <a:t>AIM</a:t>
            </a:r>
            <a:endParaRPr lang="en-GB" cap="all" dirty="0"/>
          </a:p>
        </p:txBody>
      </p:sp>
      <p:sp>
        <p:nvSpPr>
          <p:cNvPr id="7" name="Text Placeholder 6"/>
          <p:cNvSpPr>
            <a:spLocks noGrp="1"/>
          </p:cNvSpPr>
          <p:nvPr>
            <p:ph idx="1"/>
          </p:nvPr>
        </p:nvSpPr>
        <p:spPr/>
        <p:txBody>
          <a:bodyPr>
            <a:normAutofit/>
          </a:bodyPr>
          <a:lstStyle/>
          <a:p>
            <a:pPr marL="0" indent="0">
              <a:buNone/>
            </a:pPr>
            <a:r>
              <a:rPr lang="en-US" b="1" dirty="0">
                <a:latin typeface="+mj-lt"/>
              </a:rPr>
              <a:t>Article 1(1) Subject matter and scope</a:t>
            </a:r>
            <a:endParaRPr lang="en-US" dirty="0">
              <a:latin typeface="+mj-lt"/>
            </a:endParaRPr>
          </a:p>
        </p:txBody>
      </p:sp>
      <p:sp>
        <p:nvSpPr>
          <p:cNvPr id="9" name="Subtitle 6"/>
          <p:cNvSpPr txBox="1">
            <a:spLocks/>
          </p:cNvSpPr>
          <p:nvPr/>
        </p:nvSpPr>
        <p:spPr>
          <a:xfrm>
            <a:off x="1043608" y="3178391"/>
            <a:ext cx="7180115"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0F5494"/>
                </a:solidFill>
                <a:latin typeface="+mj-lt"/>
              </a:rPr>
              <a:t>“This Regulation establishes a European Union system for supply chain due diligence … in order to curtail opportunities for armed groups and security forces to trade in tin, tantalum and tungsten, their ores, and gold. This Regulation is designed to provide transparency and certainty as regards the supply practices of Union importers, and of smelters and refiners sourcing from conflict-affected and high-risk areas.” </a:t>
            </a:r>
          </a:p>
        </p:txBody>
      </p:sp>
    </p:spTree>
    <p:extLst>
      <p:ext uri="{BB962C8B-B14F-4D97-AF65-F5344CB8AC3E}">
        <p14:creationId xmlns:p14="http://schemas.microsoft.com/office/powerpoint/2010/main" val="241830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r>
              <a:rPr lang="en-US" cap="all" dirty="0"/>
              <a:t>What is due diligence? 1/2</a:t>
            </a:r>
            <a:endParaRPr lang="en-GB" cap="all" dirty="0"/>
          </a:p>
        </p:txBody>
      </p:sp>
      <p:sp>
        <p:nvSpPr>
          <p:cNvPr id="10" name="Text Placeholder 6"/>
          <p:cNvSpPr>
            <a:spLocks noGrp="1"/>
          </p:cNvSpPr>
          <p:nvPr>
            <p:ph idx="1"/>
          </p:nvPr>
        </p:nvSpPr>
        <p:spPr/>
        <p:txBody>
          <a:bodyPr>
            <a:normAutofit/>
          </a:bodyPr>
          <a:lstStyle/>
          <a:p>
            <a:pPr marL="0" indent="0">
              <a:buNone/>
            </a:pPr>
            <a:r>
              <a:rPr lang="en-US" b="1" dirty="0"/>
              <a:t>   Article 2(d) Definitions</a:t>
            </a:r>
            <a:endParaRPr lang="en-US" dirty="0"/>
          </a:p>
        </p:txBody>
      </p:sp>
      <p:sp>
        <p:nvSpPr>
          <p:cNvPr id="11" name="Subtitle 6"/>
          <p:cNvSpPr txBox="1">
            <a:spLocks/>
          </p:cNvSpPr>
          <p:nvPr/>
        </p:nvSpPr>
        <p:spPr>
          <a:xfrm>
            <a:off x="827584" y="3429000"/>
            <a:ext cx="7180115" cy="24456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0F5494"/>
                </a:solidFill>
                <a:latin typeface="+mn-lt"/>
              </a:rPr>
              <a:t>“‘Supply chain due diligence’ means the obligations of Union importers of tin, tantalum and tungsten, their ores, and gold in relation to their management systems, risk management, independent third-party audits and disclosure of information with a view to identifying and addressing actual and potential risks linked to conflict-affected and high-risk areas to prevent or mitigate adverse impacts associated with their sourcing activities.”</a:t>
            </a:r>
          </a:p>
          <a:p>
            <a:pPr marL="0" indent="0">
              <a:buNone/>
            </a:pPr>
            <a:endParaRPr lang="en-US" sz="1600" dirty="0">
              <a:solidFill>
                <a:srgbClr val="0F5494"/>
              </a:solidFill>
              <a:latin typeface="+mn-lt"/>
            </a:endParaRPr>
          </a:p>
        </p:txBody>
      </p:sp>
    </p:spTree>
    <p:extLst>
      <p:ext uri="{BB962C8B-B14F-4D97-AF65-F5344CB8AC3E}">
        <p14:creationId xmlns:p14="http://schemas.microsoft.com/office/powerpoint/2010/main" val="147866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r>
              <a:rPr lang="en-US" cap="all" dirty="0"/>
              <a:t>What is due diligence? 2/2</a:t>
            </a:r>
            <a:endParaRPr lang="en-GB" cap="all" dirty="0"/>
          </a:p>
        </p:txBody>
      </p:sp>
      <p:sp>
        <p:nvSpPr>
          <p:cNvPr id="10" name="Text Placeholder 6"/>
          <p:cNvSpPr>
            <a:spLocks noGrp="1"/>
          </p:cNvSpPr>
          <p:nvPr>
            <p:ph idx="1"/>
          </p:nvPr>
        </p:nvSpPr>
        <p:spPr>
          <a:xfrm>
            <a:off x="469295" y="2526686"/>
            <a:ext cx="8229600" cy="3633788"/>
          </a:xfrm>
        </p:spPr>
        <p:txBody>
          <a:bodyPr>
            <a:normAutofit/>
          </a:bodyPr>
          <a:lstStyle/>
          <a:p>
            <a:pPr marL="0" indent="0">
              <a:buNone/>
            </a:pPr>
            <a:r>
              <a:rPr lang="en-US" b="1" dirty="0"/>
              <a:t>How does the new EU system of due diligence work?</a:t>
            </a:r>
            <a:endParaRPr lang="en-US" dirty="0"/>
          </a:p>
        </p:txBody>
      </p:sp>
      <p:sp>
        <p:nvSpPr>
          <p:cNvPr id="11" name="Subtitle 6"/>
          <p:cNvSpPr txBox="1">
            <a:spLocks/>
          </p:cNvSpPr>
          <p:nvPr/>
        </p:nvSpPr>
        <p:spPr>
          <a:xfrm>
            <a:off x="539552" y="3501008"/>
            <a:ext cx="8158361" cy="2125098"/>
          </a:xfrm>
          <a:prstGeom prst="rect">
            <a:avLst/>
          </a:prstGeom>
        </p:spPr>
        <p:txBody>
          <a:bodyPr>
            <a:noAutofit/>
          </a:bodyPr>
          <a:lstStyle>
            <a:lvl1pPr marL="342900" indent="-342900" algn="l" defTabSz="457200" rtl="0" eaLnBrk="1" latinLnBrk="0" hangingPunct="1">
              <a:spcBef>
                <a:spcPct val="20000"/>
              </a:spcBef>
              <a:buClr>
                <a:schemeClr val="accent1"/>
              </a:buClr>
              <a:buFont typeface="Arial" charset="0"/>
              <a:buChar char="•"/>
              <a:defRPr sz="3200" kern="1200">
                <a:solidFill>
                  <a:schemeClr val="tx1"/>
                </a:solidFill>
                <a:latin typeface="Alegreya Sans" charset="0"/>
                <a:ea typeface="Alegreya Sans" charset="0"/>
                <a:cs typeface="Alegreya Sans" charset="0"/>
              </a:defRPr>
            </a:lvl1pPr>
            <a:lvl2pPr marL="742950" indent="-285750" algn="l" defTabSz="457200" rtl="0" eaLnBrk="1" latinLnBrk="0" hangingPunct="1">
              <a:spcBef>
                <a:spcPct val="20000"/>
              </a:spcBef>
              <a:buClr>
                <a:schemeClr val="accent1"/>
              </a:buClr>
              <a:buFont typeface="Arial" charset="0"/>
              <a:buChar char="•"/>
              <a:defRPr sz="2800" kern="1200">
                <a:solidFill>
                  <a:schemeClr val="tx1"/>
                </a:solidFill>
                <a:latin typeface="Alegreya Sans" charset="0"/>
                <a:ea typeface="Alegreya Sans" charset="0"/>
                <a:cs typeface="Alegreya Sans" charset="0"/>
              </a:defRPr>
            </a:lvl2pPr>
            <a:lvl3pPr marL="1143000" indent="-228600" algn="l" defTabSz="457200" rtl="0" eaLnBrk="1" latinLnBrk="0" hangingPunct="1">
              <a:spcBef>
                <a:spcPct val="20000"/>
              </a:spcBef>
              <a:buClr>
                <a:schemeClr val="accent1"/>
              </a:buClr>
              <a:buFont typeface="Arial" charset="0"/>
              <a:buChar char="•"/>
              <a:defRPr sz="2400" kern="1200">
                <a:solidFill>
                  <a:schemeClr val="tx1"/>
                </a:solidFill>
                <a:latin typeface="Alegreya Sans" charset="0"/>
                <a:ea typeface="Alegreya Sans" charset="0"/>
                <a:cs typeface="Alegreya Sans" charset="0"/>
              </a:defRPr>
            </a:lvl3pPr>
            <a:lvl4pPr marL="16002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4pPr>
            <a:lvl5pPr marL="2057400" indent="-228600" algn="l" defTabSz="457200" rtl="0" eaLnBrk="1" latinLnBrk="0" hangingPunct="1">
              <a:spcBef>
                <a:spcPct val="20000"/>
              </a:spcBef>
              <a:buClr>
                <a:schemeClr val="accent1"/>
              </a:buClr>
              <a:buFont typeface="Arial" charset="0"/>
              <a:buChar char="•"/>
              <a:defRPr sz="2000" kern="1200">
                <a:solidFill>
                  <a:schemeClr val="tx1"/>
                </a:solidFill>
                <a:latin typeface="Alegreya Sans" charset="0"/>
                <a:ea typeface="Alegreya Sans" charset="0"/>
                <a:cs typeface="Alegreya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en-US" sz="1350" dirty="0">
                <a:solidFill>
                  <a:srgbClr val="0F5494"/>
                </a:solidFill>
                <a:latin typeface="+mn-lt"/>
              </a:rPr>
              <a:t>The EU Regulation sets out requirements for due diligence that are consistent with the five-step approach of the OECD Guidance for Responsible Supply Chains from Conflict-Affected and High-Risk Areas' (OECD Guidance). </a:t>
            </a:r>
          </a:p>
          <a:p>
            <a:pPr marL="0" indent="0" algn="just">
              <a:lnSpc>
                <a:spcPct val="120000"/>
              </a:lnSpc>
              <a:buNone/>
            </a:pPr>
            <a:endParaRPr lang="en-US" sz="700" dirty="0">
              <a:solidFill>
                <a:srgbClr val="0F5494"/>
              </a:solidFill>
              <a:latin typeface="+mn-lt"/>
            </a:endParaRPr>
          </a:p>
          <a:p>
            <a:pPr marL="0" indent="0" algn="just">
              <a:lnSpc>
                <a:spcPct val="120000"/>
              </a:lnSpc>
              <a:buNone/>
            </a:pPr>
            <a:r>
              <a:rPr lang="en-US" sz="1350" dirty="0">
                <a:solidFill>
                  <a:srgbClr val="0F5494"/>
                </a:solidFill>
                <a:latin typeface="+mn-lt"/>
              </a:rPr>
              <a:t>The 5 steps of the OECD Guidance</a:t>
            </a:r>
          </a:p>
          <a:p>
            <a:pPr algn="just">
              <a:lnSpc>
                <a:spcPct val="120000"/>
              </a:lnSpc>
              <a:buAutoNum type="arabicPeriod"/>
            </a:pPr>
            <a:r>
              <a:rPr lang="en-US" sz="1350" b="0" dirty="0">
                <a:solidFill>
                  <a:srgbClr val="0F5494"/>
                </a:solidFill>
                <a:latin typeface="+mn-lt"/>
              </a:rPr>
              <a:t>Establish strong company management systems</a:t>
            </a:r>
          </a:p>
          <a:p>
            <a:pPr marL="228600" indent="-228600" algn="just">
              <a:lnSpc>
                <a:spcPct val="120000"/>
              </a:lnSpc>
              <a:buAutoNum type="arabicPeriod"/>
            </a:pPr>
            <a:r>
              <a:rPr lang="en-US" sz="1350" b="0" dirty="0">
                <a:solidFill>
                  <a:srgbClr val="0F5494"/>
                </a:solidFill>
                <a:latin typeface="+mn-lt"/>
              </a:rPr>
              <a:t> Identify and assess risks in the supply chain</a:t>
            </a:r>
          </a:p>
          <a:p>
            <a:pPr marL="228600" indent="-228600" algn="just">
              <a:lnSpc>
                <a:spcPct val="120000"/>
              </a:lnSpc>
              <a:buAutoNum type="arabicPeriod"/>
            </a:pPr>
            <a:r>
              <a:rPr lang="en-US" sz="1350" b="0" dirty="0">
                <a:solidFill>
                  <a:srgbClr val="0F5494"/>
                </a:solidFill>
                <a:latin typeface="+mn-lt"/>
              </a:rPr>
              <a:t> Design and implement a strategy to respond to identified risks</a:t>
            </a:r>
          </a:p>
          <a:p>
            <a:pPr marL="228600" indent="-228600" algn="just">
              <a:lnSpc>
                <a:spcPct val="120000"/>
              </a:lnSpc>
              <a:buAutoNum type="arabicPeriod"/>
            </a:pPr>
            <a:r>
              <a:rPr lang="en-US" sz="1350" b="0" dirty="0">
                <a:solidFill>
                  <a:srgbClr val="0F5494"/>
                </a:solidFill>
                <a:latin typeface="+mn-lt"/>
              </a:rPr>
              <a:t> Carry out independent third-party audit of supply chain due diligence at identified points in the supply chain</a:t>
            </a:r>
          </a:p>
          <a:p>
            <a:pPr marL="228600" indent="-228600">
              <a:lnSpc>
                <a:spcPct val="120000"/>
              </a:lnSpc>
              <a:buAutoNum type="arabicPeriod"/>
            </a:pPr>
            <a:r>
              <a:rPr lang="en-US" sz="1350" b="0" dirty="0">
                <a:solidFill>
                  <a:srgbClr val="0F5494"/>
                </a:solidFill>
                <a:latin typeface="+mn-lt"/>
              </a:rPr>
              <a:t> Report on supply chain due diligence </a:t>
            </a:r>
            <a:br>
              <a:rPr lang="en-US" sz="900" dirty="0">
                <a:solidFill>
                  <a:srgbClr val="0F5494"/>
                </a:solidFill>
                <a:latin typeface="+mn-lt"/>
              </a:rPr>
            </a:br>
            <a:r>
              <a:rPr lang="en-US" sz="900" dirty="0">
                <a:solidFill>
                  <a:srgbClr val="0F5494"/>
                </a:solidFill>
                <a:latin typeface="+mn-lt"/>
              </a:rPr>
              <a:t>					</a:t>
            </a:r>
          </a:p>
        </p:txBody>
      </p:sp>
    </p:spTree>
    <p:extLst>
      <p:ext uri="{BB962C8B-B14F-4D97-AF65-F5344CB8AC3E}">
        <p14:creationId xmlns:p14="http://schemas.microsoft.com/office/powerpoint/2010/main" val="224864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04B1-AAF5-4F62-8957-F4587873561A}"/>
              </a:ext>
            </a:extLst>
          </p:cNvPr>
          <p:cNvSpPr>
            <a:spLocks noGrp="1"/>
          </p:cNvSpPr>
          <p:nvPr>
            <p:ph type="title"/>
          </p:nvPr>
        </p:nvSpPr>
        <p:spPr/>
        <p:txBody>
          <a:bodyPr/>
          <a:lstStyle/>
          <a:p>
            <a:r>
              <a:rPr lang="en-GB" dirty="0"/>
              <a:t>Overview of mineral supply chain</a:t>
            </a:r>
          </a:p>
        </p:txBody>
      </p:sp>
      <p:graphicFrame>
        <p:nvGraphicFramePr>
          <p:cNvPr id="4" name="Content Placeholder 2">
            <a:extLst>
              <a:ext uri="{FF2B5EF4-FFF2-40B4-BE49-F238E27FC236}">
                <a16:creationId xmlns:a16="http://schemas.microsoft.com/office/drawing/2014/main" id="{B72E86AF-3C64-41C5-A219-0B2FE1FCF0E2}"/>
              </a:ext>
            </a:extLst>
          </p:cNvPr>
          <p:cNvGraphicFramePr>
            <a:graphicFrameLocks noGrp="1"/>
          </p:cNvGraphicFramePr>
          <p:nvPr>
            <p:ph idx="1"/>
            <p:extLst>
              <p:ext uri="{D42A27DB-BD31-4B8C-83A1-F6EECF244321}">
                <p14:modId xmlns:p14="http://schemas.microsoft.com/office/powerpoint/2010/main" val="368768390"/>
              </p:ext>
            </p:extLst>
          </p:nvPr>
        </p:nvGraphicFramePr>
        <p:xfrm>
          <a:off x="611560" y="4797152"/>
          <a:ext cx="8229600" cy="133242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59381782"/>
                    </a:ext>
                  </a:extLst>
                </a:gridCol>
                <a:gridCol w="4114800">
                  <a:extLst>
                    <a:ext uri="{9D8B030D-6E8A-4147-A177-3AD203B41FA5}">
                      <a16:colId xmlns:a16="http://schemas.microsoft.com/office/drawing/2014/main" val="1703603340"/>
                    </a:ext>
                  </a:extLst>
                </a:gridCol>
              </a:tblGrid>
              <a:tr h="370840">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mn-lt"/>
                          <a:ea typeface="Alegreya Sans" charset="0"/>
                          <a:cs typeface="Alegreya Sans" charset="0"/>
                        </a:rPr>
                        <a:t>Upstream companies</a:t>
                      </a:r>
                    </a:p>
                  </a:txBody>
                  <a:tcPr marL="68580" marR="68580" marT="34290" marB="34290" anchor="ctr" horzOverflow="overflow"/>
                </a:tc>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mn-lt"/>
                          <a:ea typeface="Alegreya Sans" charset="0"/>
                          <a:cs typeface="Alegreya Sans" charset="0"/>
                        </a:rPr>
                        <a:t>Downstream Companies </a:t>
                      </a:r>
                    </a:p>
                  </a:txBody>
                  <a:tcPr marL="68580" marR="68580" marT="34290" marB="34290" anchor="ctr" horzOverflow="overflow"/>
                </a:tc>
                <a:extLst>
                  <a:ext uri="{0D108BD9-81ED-4DB2-BD59-A6C34878D82A}">
                    <a16:rowId xmlns:a16="http://schemas.microsoft.com/office/drawing/2014/main" val="3915905295"/>
                  </a:ext>
                </a:extLst>
              </a:tr>
              <a:tr h="370840">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lang="en-US" sz="1400" i="1" dirty="0">
                          <a:latin typeface="+mn-lt"/>
                        </a:rPr>
                        <a:t>The mineral supply chain from the extraction sites to the smelters and refiners</a:t>
                      </a:r>
                      <a:r>
                        <a:rPr kumimoji="0" lang="en-GB" altLang="en-US" sz="1400" b="0" i="0" u="none" strike="noStrike" cap="none" normalizeH="0" baseline="0" dirty="0">
                          <a:ln>
                            <a:noFill/>
                          </a:ln>
                          <a:solidFill>
                            <a:srgbClr val="262520"/>
                          </a:solidFill>
                          <a:effectLst/>
                          <a:latin typeface="+mn-lt"/>
                          <a:ea typeface="Alegreya Sans" charset="0"/>
                          <a:cs typeface="Alegreya Sans" charset="0"/>
                        </a:rPr>
                        <a:t> e.g. mining companies, raw material traders, smelters, and refiners.</a:t>
                      </a:r>
                    </a:p>
                  </a:txBody>
                  <a:tcPr marL="68580" marR="68580" marT="34290" marB="34290" horzOverflow="overflow"/>
                </a:tc>
                <a:tc>
                  <a:txBody>
                    <a:bodyPr/>
                    <a:lstStyle>
                      <a:lvl1pPr eaLnBrk="0" hangingPunct="0">
                        <a:lnSpc>
                          <a:spcPct val="90000"/>
                        </a:lnSpc>
                        <a:spcBef>
                          <a:spcPts val="1000"/>
                        </a:spcBef>
                        <a:buFont typeface="Arial" charset="0"/>
                        <a:defRPr sz="2400">
                          <a:solidFill>
                            <a:schemeClr val="tx1"/>
                          </a:solidFill>
                          <a:latin typeface="Calibri" charset="0"/>
                          <a:ea typeface="MS PGothic" charset="-128"/>
                        </a:defRPr>
                      </a:lvl1pPr>
                      <a:lvl2pPr marL="742950" indent="-285750" eaLnBrk="0" hangingPunct="0">
                        <a:lnSpc>
                          <a:spcPct val="90000"/>
                        </a:lnSpc>
                        <a:spcBef>
                          <a:spcPts val="500"/>
                        </a:spcBef>
                        <a:buFont typeface="Arial" charset="0"/>
                        <a:defRPr sz="2000">
                          <a:solidFill>
                            <a:schemeClr val="tx1"/>
                          </a:solidFill>
                          <a:latin typeface="Calibri" charset="0"/>
                          <a:ea typeface="MS PGothic" charset="-128"/>
                        </a:defRPr>
                      </a:lvl2pPr>
                      <a:lvl3pPr marL="1143000" indent="-228600" eaLnBrk="0" hangingPunct="0">
                        <a:lnSpc>
                          <a:spcPct val="90000"/>
                        </a:lnSpc>
                        <a:spcBef>
                          <a:spcPts val="500"/>
                        </a:spcBef>
                        <a:buFont typeface="Arial" charset="0"/>
                        <a:defRPr>
                          <a:solidFill>
                            <a:schemeClr val="tx1"/>
                          </a:solidFill>
                          <a:latin typeface="Calibri" charset="0"/>
                          <a:ea typeface="MS PGothic" charset="-128"/>
                        </a:defRPr>
                      </a:lvl3pPr>
                      <a:lvl4pPr marL="1600200" indent="-228600" eaLnBrk="0" hangingPunct="0">
                        <a:lnSpc>
                          <a:spcPct val="90000"/>
                        </a:lnSpc>
                        <a:spcBef>
                          <a:spcPts val="500"/>
                        </a:spcBef>
                        <a:buFont typeface="Arial" charset="0"/>
                        <a:defRPr sz="1600">
                          <a:solidFill>
                            <a:schemeClr val="tx1"/>
                          </a:solidFill>
                          <a:latin typeface="Calibri" charset="0"/>
                          <a:ea typeface="MS PGothic" charset="-128"/>
                        </a:defRPr>
                      </a:lvl4pPr>
                      <a:lvl5pPr marL="2057400" indent="-228600" eaLnBrk="0" hangingPunct="0">
                        <a:lnSpc>
                          <a:spcPct val="90000"/>
                        </a:lnSpc>
                        <a:spcBef>
                          <a:spcPts val="500"/>
                        </a:spcBef>
                        <a:buFont typeface="Arial" charset="0"/>
                        <a:defRPr sz="1600">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ea typeface="MS PGothic"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lang="en-US" sz="1400" i="1" dirty="0">
                          <a:latin typeface="+mn-lt"/>
                        </a:rPr>
                        <a:t>The metal supply chain from the stage following the smelters and refiners to the final product</a:t>
                      </a:r>
                      <a:r>
                        <a:rPr kumimoji="0" lang="en-GB" altLang="en-US" sz="1400" b="0" i="0" u="none" strike="noStrike" cap="none" normalizeH="0" baseline="0" dirty="0">
                          <a:ln>
                            <a:noFill/>
                          </a:ln>
                          <a:solidFill>
                            <a:schemeClr val="tx1"/>
                          </a:solidFill>
                          <a:effectLst/>
                          <a:latin typeface="+mn-lt"/>
                          <a:ea typeface="Alegreya Sans" charset="0"/>
                          <a:cs typeface="Alegreya Sans" charset="0"/>
                        </a:rPr>
                        <a:t>, e.g. trader, component producer, manufacturers.</a:t>
                      </a:r>
                    </a:p>
                  </a:txBody>
                  <a:tcPr marL="68580" marR="68580" marT="34290" marB="34290" horzOverflow="overflow"/>
                </a:tc>
                <a:extLst>
                  <a:ext uri="{0D108BD9-81ED-4DB2-BD59-A6C34878D82A}">
                    <a16:rowId xmlns:a16="http://schemas.microsoft.com/office/drawing/2014/main" val="1347250141"/>
                  </a:ext>
                </a:extLst>
              </a:tr>
            </a:tbl>
          </a:graphicData>
        </a:graphic>
      </p:graphicFrame>
      <p:pic>
        <p:nvPicPr>
          <p:cNvPr id="6" name="Picture 5" descr="C:\Users\Fabiana\AppData\Local\Microsoft\Windows\INetCache\Content.Word\Supply_Chain_DRAFT-07.jpg">
            <a:extLst>
              <a:ext uri="{FF2B5EF4-FFF2-40B4-BE49-F238E27FC236}">
                <a16:creationId xmlns:a16="http://schemas.microsoft.com/office/drawing/2014/main" id="{94373547-7C99-4A95-BD68-764BE8AB57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840" y="2489573"/>
            <a:ext cx="8496000" cy="2163563"/>
          </a:xfrm>
          <a:prstGeom prst="rect">
            <a:avLst/>
          </a:prstGeom>
          <a:noFill/>
          <a:ln>
            <a:noFill/>
          </a:ln>
        </p:spPr>
      </p:pic>
    </p:spTree>
    <p:extLst>
      <p:ext uri="{BB962C8B-B14F-4D97-AF65-F5344CB8AC3E}">
        <p14:creationId xmlns:p14="http://schemas.microsoft.com/office/powerpoint/2010/main" val="420940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all" dirty="0"/>
              <a:t>Scope of the EU regulation 1/2</a:t>
            </a:r>
            <a:endParaRPr lang="en-GB" cap="all" dirty="0"/>
          </a:p>
        </p:txBody>
      </p:sp>
      <p:sp>
        <p:nvSpPr>
          <p:cNvPr id="9" name="TextBox 8">
            <a:extLst>
              <a:ext uri="{FF2B5EF4-FFF2-40B4-BE49-F238E27FC236}">
                <a16:creationId xmlns:a16="http://schemas.microsoft.com/office/drawing/2014/main" id="{8DC3E1DB-8A4C-4C49-8752-DFA6B39448DF}"/>
              </a:ext>
            </a:extLst>
          </p:cNvPr>
          <p:cNvSpPr txBox="1"/>
          <p:nvPr/>
        </p:nvSpPr>
        <p:spPr>
          <a:xfrm>
            <a:off x="827584" y="2780928"/>
            <a:ext cx="7272808" cy="2677656"/>
          </a:xfrm>
          <a:prstGeom prst="rect">
            <a:avLst/>
          </a:prstGeom>
          <a:noFill/>
        </p:spPr>
        <p:txBody>
          <a:bodyPr wrap="square" rtlCol="0">
            <a:spAutoFit/>
          </a:bodyPr>
          <a:lstStyle/>
          <a:p>
            <a:pPr lvl="0" eaLnBrk="0" hangingPunct="0">
              <a:spcBef>
                <a:spcPct val="20000"/>
              </a:spcBef>
              <a:buClr>
                <a:srgbClr val="0F5494"/>
              </a:buClr>
            </a:pPr>
            <a:r>
              <a:rPr lang="en-US" sz="2400" kern="0" dirty="0">
                <a:solidFill>
                  <a:srgbClr val="0F5494"/>
                </a:solidFill>
                <a:latin typeface="Verdana"/>
              </a:rPr>
              <a:t>Article 1(2) Subject matter and scope</a:t>
            </a:r>
            <a:endParaRPr lang="en-US" sz="2400" b="0" kern="0" dirty="0">
              <a:solidFill>
                <a:srgbClr val="0F5494"/>
              </a:solidFill>
              <a:latin typeface="Verdana"/>
            </a:endParaRPr>
          </a:p>
          <a:p>
            <a:endParaRPr lang="en-US" sz="2400" b="0" dirty="0">
              <a:solidFill>
                <a:srgbClr val="0F5494"/>
              </a:solidFill>
            </a:endParaRPr>
          </a:p>
          <a:p>
            <a:r>
              <a:rPr lang="en-US" sz="2400" b="0" dirty="0">
                <a:solidFill>
                  <a:srgbClr val="0F5494"/>
                </a:solidFill>
              </a:rPr>
              <a:t>This Regulation lays down the supply chain due diligence obligations of Union importers of minerals or metals containing or consisting of tin, tantalum, tungsten or gold, as set out in Annex I.</a:t>
            </a:r>
            <a:endParaRPr lang="en-GB" sz="2400" b="0" dirty="0" err="1">
              <a:solidFill>
                <a:srgbClr val="0F5494"/>
              </a:solidFill>
            </a:endParaRPr>
          </a:p>
        </p:txBody>
      </p:sp>
    </p:spTree>
    <p:extLst>
      <p:ext uri="{BB962C8B-B14F-4D97-AF65-F5344CB8AC3E}">
        <p14:creationId xmlns:p14="http://schemas.microsoft.com/office/powerpoint/2010/main" val="39424121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7f6912e-a8eb-4c25-ad1b-ecf306e9c35e" ContentTypeId="0x01010018E01CE33C90DE4A970D47E400D176AE1F02" PreviousValue="false"/>
</file>

<file path=customXml/item3.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9DE02069-415A-4EDF-B659-CCC377F54C4B}"/>
</file>

<file path=customXml/itemProps2.xml><?xml version="1.0" encoding="utf-8"?>
<ds:datastoreItem xmlns:ds="http://schemas.openxmlformats.org/officeDocument/2006/customXml" ds:itemID="{4608CC6B-3957-4543-8B60-6207BB0E1958}"/>
</file>

<file path=customXml/itemProps3.xml><?xml version="1.0" encoding="utf-8"?>
<ds:datastoreItem xmlns:ds="http://schemas.openxmlformats.org/officeDocument/2006/customXml" ds:itemID="{32269712-7809-46B9-8332-400BCE39B3AC}"/>
</file>

<file path=customXml/itemProps4.xml><?xml version="1.0" encoding="utf-8"?>
<ds:datastoreItem xmlns:ds="http://schemas.openxmlformats.org/officeDocument/2006/customXml" ds:itemID="{291F7C7B-8EBA-4FFF-823A-59527EE4B9F2}"/>
</file>

<file path=docProps/app.xml><?xml version="1.0" encoding="utf-8"?>
<Properties xmlns="http://schemas.openxmlformats.org/officeDocument/2006/extended-properties" xmlns:vt="http://schemas.openxmlformats.org/officeDocument/2006/docPropsVTypes">
  <TotalTime>2</TotalTime>
  <Words>907</Words>
  <Application>Microsoft Office PowerPoint</Application>
  <PresentationFormat>On-screen Show (4:3)</PresentationFormat>
  <Paragraphs>82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Verdana</vt:lpstr>
      <vt:lpstr>Default Design</vt:lpstr>
      <vt:lpstr>An introduction to the EU Regulation </vt:lpstr>
      <vt:lpstr>HISTORY 1/3</vt:lpstr>
      <vt:lpstr>HISTORY 2/3</vt:lpstr>
      <vt:lpstr>HISTORY 3/3</vt:lpstr>
      <vt:lpstr>AIM</vt:lpstr>
      <vt:lpstr>What is due diligence? 1/2</vt:lpstr>
      <vt:lpstr>What is due diligence? 2/2</vt:lpstr>
      <vt:lpstr>Overview of mineral supply chain</vt:lpstr>
      <vt:lpstr>Scope of the EU regulation 1/2</vt:lpstr>
      <vt:lpstr>SCOPE OF THE REGULATION 2/2</vt:lpstr>
      <vt:lpstr>Checks on companies</vt:lpstr>
      <vt:lpstr>Non compliance</vt:lpstr>
      <vt:lpstr>Thank you  For further information visit the Due Diligence Ready! portal</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Blanca Racionero Gomez</cp:lastModifiedBy>
  <cp:revision>180</cp:revision>
  <dcterms:created xsi:type="dcterms:W3CDTF">2011-10-28T10:25:18Z</dcterms:created>
  <dcterms:modified xsi:type="dcterms:W3CDTF">2019-10-01T12:20:28Z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