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1" r:id="rId2"/>
    <p:sldId id="262" r:id="rId3"/>
    <p:sldId id="369" r:id="rId4"/>
    <p:sldId id="370" r:id="rId5"/>
    <p:sldId id="377" r:id="rId6"/>
    <p:sldId id="378" r:id="rId7"/>
    <p:sldId id="380" r:id="rId8"/>
    <p:sldId id="391" r:id="rId9"/>
    <p:sldId id="392" r:id="rId10"/>
    <p:sldId id="390" r:id="rId11"/>
    <p:sldId id="384" r:id="rId12"/>
    <p:sldId id="385" r:id="rId13"/>
    <p:sldId id="338" r:id="rId14"/>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nna Tufo" initials="RT" lastIdx="7" clrIdx="0">
    <p:extLst>
      <p:ext uri="{19B8F6BF-5375-455C-9EA6-DF929625EA0E}">
        <p15:presenceInfo xmlns:p15="http://schemas.microsoft.com/office/powerpoint/2012/main" userId="S-1-5-21-1851212837-2275913410-2067570511-1165" providerId="AD"/>
      </p:ext>
    </p:extLst>
  </p:cmAuthor>
  <p:cmAuthor id="2" name="Fabiana Di Lorenzo" initials="FDL" lastIdx="1" clrIdx="1">
    <p:extLst>
      <p:ext uri="{19B8F6BF-5375-455C-9EA6-DF929625EA0E}">
        <p15:presenceInfo xmlns:p15="http://schemas.microsoft.com/office/powerpoint/2012/main" userId="S::fabiana.dilorenzo@levinsources.com::24f43a39-c15a-4259-a1cf-735adc870d47" providerId="AD"/>
      </p:ext>
    </p:extLst>
  </p:cmAuthor>
  <p:cmAuthor id="3" name="WESTRUP Marten (TRADE)" initials="WMe" lastIdx="1" clrIdx="2">
    <p:extLst>
      <p:ext uri="{19B8F6BF-5375-455C-9EA6-DF929625EA0E}">
        <p15:presenceInfo xmlns:p15="http://schemas.microsoft.com/office/powerpoint/2012/main" userId="WESTRUP Marten (TRADE)" providerId="None"/>
      </p:ext>
    </p:extLst>
  </p:cmAuthor>
  <p:cmAuthor id="4" name="nick" initials="n" lastIdx="2" clrIdx="3">
    <p:extLst>
      <p:ext uri="{19B8F6BF-5375-455C-9EA6-DF929625EA0E}">
        <p15:presenceInfo xmlns:p15="http://schemas.microsoft.com/office/powerpoint/2012/main" userId="nick" providerId="None"/>
      </p:ext>
    </p:extLst>
  </p:cmAuthor>
  <p:cmAuthor id="5" name="Cyril Jobard" initials="CJ" lastIdx="1" clrIdx="4">
    <p:extLst>
      <p:ext uri="{19B8F6BF-5375-455C-9EA6-DF929625EA0E}">
        <p15:presenceInfo xmlns:p15="http://schemas.microsoft.com/office/powerpoint/2012/main" userId="S::cyril.jobard@levinsources.com::2bba7de3-02fd-43e0-8e8f-bd8dc713b7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FD624"/>
    <a:srgbClr val="3166CF"/>
    <a:srgbClr val="3E6FD2"/>
    <a:srgbClr val="2D5EC1"/>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69" autoAdjust="0"/>
    <p:restoredTop sz="66667" autoAdjust="0"/>
  </p:normalViewPr>
  <p:slideViewPr>
    <p:cSldViewPr>
      <p:cViewPr varScale="1">
        <p:scale>
          <a:sx n="48" d="100"/>
          <a:sy n="48" d="100"/>
        </p:scale>
        <p:origin x="1638"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a:t>
            </a:fld>
            <a:endParaRPr lang="fr"/>
          </a:p>
        </p:txBody>
      </p:sp>
    </p:spTree>
    <p:extLst>
      <p:ext uri="{BB962C8B-B14F-4D97-AF65-F5344CB8AC3E}">
        <p14:creationId xmlns:p14="http://schemas.microsoft.com/office/powerpoint/2010/main" val="2494588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lgn="l" rtl="0">
              <a:defRPr/>
            </a:pPr>
            <a:fld id="{36441B25-C4D1-47DB-817D-B9C4FC5392FB}" type="slidenum">
              <a:rPr/>
              <a:pPr>
                <a:defRPr/>
              </a:pPr>
              <a:t>10</a:t>
            </a:fld>
            <a:endParaRPr lang="fr"/>
          </a:p>
        </p:txBody>
      </p:sp>
    </p:spTree>
    <p:extLst>
      <p:ext uri="{BB962C8B-B14F-4D97-AF65-F5344CB8AC3E}">
        <p14:creationId xmlns:p14="http://schemas.microsoft.com/office/powerpoint/2010/main" val="3346146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pPr algn="l" rtl="0"/>
            <a:fld id="{8F51BD2C-0F9C-564A-BF08-F06AF7F00EC3}" type="slidenum">
              <a:rPr/>
              <a:t>11</a:t>
            </a:fld>
            <a:endParaRPr lang="fr"/>
          </a:p>
        </p:txBody>
      </p:sp>
    </p:spTree>
    <p:extLst>
      <p:ext uri="{BB962C8B-B14F-4D97-AF65-F5344CB8AC3E}">
        <p14:creationId xmlns:p14="http://schemas.microsoft.com/office/powerpoint/2010/main" val="466648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baseline="0" dirty="0"/>
          </a:p>
        </p:txBody>
      </p:sp>
      <p:sp>
        <p:nvSpPr>
          <p:cNvPr id="4" name="Slide Number Placeholder 3"/>
          <p:cNvSpPr>
            <a:spLocks noGrp="1"/>
          </p:cNvSpPr>
          <p:nvPr>
            <p:ph type="sldNum" sz="quarter" idx="10"/>
          </p:nvPr>
        </p:nvSpPr>
        <p:spPr/>
        <p:txBody>
          <a:bodyPr/>
          <a:lstStyle/>
          <a:p>
            <a:pPr algn="l" rtl="0">
              <a:defRPr/>
            </a:pPr>
            <a:fld id="{36441B25-C4D1-47DB-817D-B9C4FC5392FB}" type="slidenum">
              <a:rPr/>
              <a:pPr>
                <a:defRPr/>
              </a:pPr>
              <a:t>12</a:t>
            </a:fld>
            <a:endParaRPr lang="fr"/>
          </a:p>
        </p:txBody>
      </p:sp>
    </p:spTree>
    <p:extLst>
      <p:ext uri="{BB962C8B-B14F-4D97-AF65-F5344CB8AC3E}">
        <p14:creationId xmlns:p14="http://schemas.microsoft.com/office/powerpoint/2010/main" val="267077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lgn="l" rtl="0"/>
            <a:fld id="{8F51BD2C-0F9C-564A-BF08-F06AF7F00EC3}" type="slidenum">
              <a:rPr/>
              <a:t>13</a:t>
            </a:fld>
            <a:endParaRPr lang="fr"/>
          </a:p>
        </p:txBody>
      </p:sp>
    </p:spTree>
    <p:extLst>
      <p:ext uri="{BB962C8B-B14F-4D97-AF65-F5344CB8AC3E}">
        <p14:creationId xmlns:p14="http://schemas.microsoft.com/office/powerpoint/2010/main" val="108635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b="1" dirty="0">
              <a:solidFill>
                <a:srgbClr val="FFFF00"/>
              </a:solidFill>
            </a:endParaRPr>
          </a:p>
        </p:txBody>
      </p:sp>
      <p:sp>
        <p:nvSpPr>
          <p:cNvPr id="4" name="Slide Number Placeholder 3"/>
          <p:cNvSpPr>
            <a:spLocks noGrp="1"/>
          </p:cNvSpPr>
          <p:nvPr>
            <p:ph type="sldNum" sz="quarter" idx="10"/>
          </p:nvPr>
        </p:nvSpPr>
        <p:spPr/>
        <p:txBody>
          <a:bodyPr/>
          <a:lstStyle/>
          <a:p>
            <a:pPr algn="l" rtl="0">
              <a:defRPr/>
            </a:pPr>
            <a:fld id="{36441B25-C4D1-47DB-817D-B9C4FC5392FB}" type="slidenum">
              <a:rPr/>
              <a:pPr>
                <a:defRPr/>
              </a:pPr>
              <a:t>2</a:t>
            </a:fld>
            <a:endParaRPr lang="fr"/>
          </a:p>
        </p:txBody>
      </p:sp>
    </p:spTree>
    <p:extLst>
      <p:ext uri="{BB962C8B-B14F-4D97-AF65-F5344CB8AC3E}">
        <p14:creationId xmlns:p14="http://schemas.microsoft.com/office/powerpoint/2010/main" val="52238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 dirty="0"/>
          </a:p>
        </p:txBody>
      </p:sp>
      <p:sp>
        <p:nvSpPr>
          <p:cNvPr id="4" name="Foliennummernplatzhalter 3"/>
          <p:cNvSpPr>
            <a:spLocks noGrp="1"/>
          </p:cNvSpPr>
          <p:nvPr>
            <p:ph type="sldNum" sz="quarter" idx="10"/>
          </p:nvPr>
        </p:nvSpPr>
        <p:spPr/>
        <p:txBody>
          <a:bodyPr/>
          <a:lstStyle/>
          <a:p>
            <a:pPr algn="l" rtl="0"/>
            <a:fld id="{8F51BD2C-0F9C-564A-BF08-F06AF7F00EC3}" type="slidenum">
              <a:rPr/>
              <a:t>3</a:t>
            </a:fld>
            <a:endParaRPr lang="fr"/>
          </a:p>
        </p:txBody>
      </p:sp>
    </p:spTree>
    <p:extLst>
      <p:ext uri="{BB962C8B-B14F-4D97-AF65-F5344CB8AC3E}">
        <p14:creationId xmlns:p14="http://schemas.microsoft.com/office/powerpoint/2010/main" val="3658550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 b="1" dirty="0"/>
          </a:p>
        </p:txBody>
      </p:sp>
      <p:sp>
        <p:nvSpPr>
          <p:cNvPr id="4" name="Foliennummernplatzhalter 3"/>
          <p:cNvSpPr>
            <a:spLocks noGrp="1"/>
          </p:cNvSpPr>
          <p:nvPr>
            <p:ph type="sldNum" sz="quarter" idx="10"/>
          </p:nvPr>
        </p:nvSpPr>
        <p:spPr/>
        <p:txBody>
          <a:bodyPr/>
          <a:lstStyle/>
          <a:p>
            <a:pPr algn="l" rtl="0"/>
            <a:fld id="{8F51BD2C-0F9C-564A-BF08-F06AF7F00EC3}" type="slidenum">
              <a:rPr/>
              <a:t>4</a:t>
            </a:fld>
            <a:endParaRPr lang="fr"/>
          </a:p>
        </p:txBody>
      </p:sp>
    </p:spTree>
    <p:extLst>
      <p:ext uri="{BB962C8B-B14F-4D97-AF65-F5344CB8AC3E}">
        <p14:creationId xmlns:p14="http://schemas.microsoft.com/office/powerpoint/2010/main" val="550713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 dirty="0"/>
          </a:p>
        </p:txBody>
      </p:sp>
      <p:sp>
        <p:nvSpPr>
          <p:cNvPr id="4" name="Foliennummernplatzhalter 3"/>
          <p:cNvSpPr>
            <a:spLocks noGrp="1"/>
          </p:cNvSpPr>
          <p:nvPr>
            <p:ph type="sldNum" sz="quarter" idx="10"/>
          </p:nvPr>
        </p:nvSpPr>
        <p:spPr/>
        <p:txBody>
          <a:bodyPr/>
          <a:lstStyle/>
          <a:p>
            <a:pPr algn="l" rtl="0"/>
            <a:fld id="{8F51BD2C-0F9C-564A-BF08-F06AF7F00EC3}" type="slidenum">
              <a:rPr/>
              <a:t>5</a:t>
            </a:fld>
            <a:endParaRPr lang="fr"/>
          </a:p>
        </p:txBody>
      </p:sp>
    </p:spTree>
    <p:extLst>
      <p:ext uri="{BB962C8B-B14F-4D97-AF65-F5344CB8AC3E}">
        <p14:creationId xmlns:p14="http://schemas.microsoft.com/office/powerpoint/2010/main" val="250098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 dirty="0"/>
          </a:p>
        </p:txBody>
      </p:sp>
      <p:sp>
        <p:nvSpPr>
          <p:cNvPr id="4" name="Foliennummernplatzhalter 3"/>
          <p:cNvSpPr>
            <a:spLocks noGrp="1"/>
          </p:cNvSpPr>
          <p:nvPr>
            <p:ph type="sldNum" sz="quarter" idx="10"/>
          </p:nvPr>
        </p:nvSpPr>
        <p:spPr/>
        <p:txBody>
          <a:bodyPr/>
          <a:lstStyle/>
          <a:p>
            <a:pPr algn="l" rtl="0"/>
            <a:fld id="{8F51BD2C-0F9C-564A-BF08-F06AF7F00EC3}" type="slidenum">
              <a:rPr/>
              <a:t>6</a:t>
            </a:fld>
            <a:endParaRPr lang="fr"/>
          </a:p>
        </p:txBody>
      </p:sp>
    </p:spTree>
    <p:extLst>
      <p:ext uri="{BB962C8B-B14F-4D97-AF65-F5344CB8AC3E}">
        <p14:creationId xmlns:p14="http://schemas.microsoft.com/office/powerpoint/2010/main" val="447439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 dirty="0"/>
          </a:p>
        </p:txBody>
      </p:sp>
      <p:sp>
        <p:nvSpPr>
          <p:cNvPr id="4" name="Foliennummernplatzhalter 3"/>
          <p:cNvSpPr>
            <a:spLocks noGrp="1"/>
          </p:cNvSpPr>
          <p:nvPr>
            <p:ph type="sldNum" sz="quarter" idx="10"/>
          </p:nvPr>
        </p:nvSpPr>
        <p:spPr/>
        <p:txBody>
          <a:bodyPr/>
          <a:lstStyle/>
          <a:p>
            <a:pPr algn="l" rtl="0"/>
            <a:fld id="{8F51BD2C-0F9C-564A-BF08-F06AF7F00EC3}" type="slidenum">
              <a:rPr/>
              <a:t>7</a:t>
            </a:fld>
            <a:endParaRPr lang="fr"/>
          </a:p>
        </p:txBody>
      </p:sp>
    </p:spTree>
    <p:extLst>
      <p:ext uri="{BB962C8B-B14F-4D97-AF65-F5344CB8AC3E}">
        <p14:creationId xmlns:p14="http://schemas.microsoft.com/office/powerpoint/2010/main" val="2100034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anose="020B0604020202020204" pitchFamily="34" charset="0"/>
              <a:buNone/>
            </a:pPr>
            <a:endParaRPr lang="fr" dirty="0"/>
          </a:p>
        </p:txBody>
      </p:sp>
      <p:sp>
        <p:nvSpPr>
          <p:cNvPr id="4" name="Slide Number Placeholder 3"/>
          <p:cNvSpPr>
            <a:spLocks noGrp="1"/>
          </p:cNvSpPr>
          <p:nvPr>
            <p:ph type="sldNum" sz="quarter" idx="5"/>
          </p:nvPr>
        </p:nvSpPr>
        <p:spPr/>
        <p:txBody>
          <a:bodyPr/>
          <a:lstStyle/>
          <a:p>
            <a:pPr algn="l" rtl="0"/>
            <a:fld id="{8F51BD2C-0F9C-564A-BF08-F06AF7F00EC3}" type="slidenum">
              <a:rPr/>
              <a:t>8</a:t>
            </a:fld>
            <a:endParaRPr lang="fr"/>
          </a:p>
        </p:txBody>
      </p:sp>
    </p:spTree>
    <p:extLst>
      <p:ext uri="{BB962C8B-B14F-4D97-AF65-F5344CB8AC3E}">
        <p14:creationId xmlns:p14="http://schemas.microsoft.com/office/powerpoint/2010/main" val="556482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1200" kern="1200" dirty="0">
              <a:solidFill>
                <a:schemeClr val="tx1"/>
              </a:solidFill>
              <a:effectLst/>
              <a:latin typeface="Arial" charset="0"/>
              <a:ea typeface="+mn-ea"/>
              <a:cs typeface="+mn-cs"/>
            </a:endParaRPr>
          </a:p>
        </p:txBody>
      </p:sp>
      <p:sp>
        <p:nvSpPr>
          <p:cNvPr id="4" name="Foliennummernplatzhalter 3"/>
          <p:cNvSpPr>
            <a:spLocks noGrp="1"/>
          </p:cNvSpPr>
          <p:nvPr>
            <p:ph type="sldNum" sz="quarter" idx="10"/>
          </p:nvPr>
        </p:nvSpPr>
        <p:spPr/>
        <p:txBody>
          <a:bodyPr/>
          <a:lstStyle/>
          <a:p>
            <a:pPr algn="l" rtl="0"/>
            <a:fld id="{8F51BD2C-0F9C-564A-BF08-F06AF7F00EC3}" type="slidenum">
              <a:rPr/>
              <a:t>9</a:t>
            </a:fld>
            <a:endParaRPr lang="fr"/>
          </a:p>
        </p:txBody>
      </p:sp>
    </p:spTree>
    <p:extLst>
      <p:ext uri="{BB962C8B-B14F-4D97-AF65-F5344CB8AC3E}">
        <p14:creationId xmlns:p14="http://schemas.microsoft.com/office/powerpoint/2010/main" val="1100966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pic>
        <p:nvPicPr>
          <p:cNvPr id="11" name="Picture 10">
            <a:extLst>
              <a:ext uri="{FF2B5EF4-FFF2-40B4-BE49-F238E27FC236}">
                <a16:creationId xmlns:a16="http://schemas.microsoft.com/office/drawing/2014/main" id="{371CFC52-0875-4759-B06B-7DDD95BCEF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9600" y="309600"/>
            <a:ext cx="1583550" cy="1101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5AC2DDB7-B41E-429F-9C4B-128A5E34B1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8000" y="295200"/>
            <a:ext cx="1415751" cy="99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a:t>
            </a:r>
            <a:r>
              <a:rPr lang="fr-BE" dirty="0" err="1"/>
              <a:t>dolor</a:t>
            </a:r>
            <a:r>
              <a:rPr lang="fr-BE" dirty="0"/>
              <a:t> </a:t>
            </a:r>
            <a:r>
              <a:rPr lang="fr-BE" dirty="0" err="1"/>
              <a:t>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c.europa.eu/trade/policy/in-focus/conflict-minerals-regulation/regulation-explaine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c.europa.eu/trade/policy/in-focus/conflict-minerals-regulation/regulation-explaine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sz="3600" b="1" i="0" u="none" baseline="0" dirty="0"/>
              <a:t>Introduction au règlement de l'UE </a:t>
            </a:r>
            <a:endParaRPr lang="fr" sz="3600" dirty="0"/>
          </a:p>
        </p:txBody>
      </p:sp>
      <p:sp>
        <p:nvSpPr>
          <p:cNvPr id="3" name="Content Placeholder 2"/>
          <p:cNvSpPr>
            <a:spLocks noGrp="1"/>
          </p:cNvSpPr>
          <p:nvPr>
            <p:ph idx="1"/>
          </p:nvPr>
        </p:nvSpPr>
        <p:spPr/>
        <p:txBody>
          <a:bodyPr/>
          <a:lstStyle/>
          <a:p>
            <a:pPr algn="just" rtl="0"/>
            <a:r>
              <a:rPr lang="fr" sz="1200" b="1" i="0" u="none" baseline="0"/>
              <a:t>Le règlement CE 2017/821 du Parlement européen et du Conseil établissant des obligations de devoir de diligence à l'égard de la chaîne d'approvisionnement pour les importateurs de l'Union qui importent de l'étain, du tantale et du tungstène, leurs minerais et de l'or provenant de zones de conflit ou à haut risque.</a:t>
            </a:r>
          </a:p>
          <a:p>
            <a:pPr algn="just" rtl="0"/>
            <a:endParaRPr lang="f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5E457-563E-4FB8-9341-4DB496B5F50A}"/>
              </a:ext>
            </a:extLst>
          </p:cNvPr>
          <p:cNvSpPr>
            <a:spLocks noGrp="1"/>
          </p:cNvSpPr>
          <p:nvPr>
            <p:ph type="title"/>
          </p:nvPr>
        </p:nvSpPr>
        <p:spPr>
          <a:xfrm>
            <a:off x="468312" y="1556271"/>
            <a:ext cx="7632079" cy="936625"/>
          </a:xfrm>
        </p:spPr>
        <p:txBody>
          <a:bodyPr/>
          <a:lstStyle/>
          <a:p>
            <a:pPr algn="l" rtl="0"/>
            <a:r>
              <a:rPr lang="fr" b="1" i="0" u="none" baseline="0" dirty="0"/>
              <a:t>CHAMP D'APPLICATION DU RÈGLEMENT 2/2</a:t>
            </a:r>
          </a:p>
        </p:txBody>
      </p:sp>
      <p:sp>
        <p:nvSpPr>
          <p:cNvPr id="3" name="Content Placeholder 2">
            <a:extLst>
              <a:ext uri="{FF2B5EF4-FFF2-40B4-BE49-F238E27FC236}">
                <a16:creationId xmlns:a16="http://schemas.microsoft.com/office/drawing/2014/main" id="{7CBA8226-43C5-449C-BA8B-506DDCE03DD6}"/>
              </a:ext>
            </a:extLst>
          </p:cNvPr>
          <p:cNvSpPr>
            <a:spLocks noGrp="1"/>
          </p:cNvSpPr>
          <p:nvPr>
            <p:ph idx="1"/>
          </p:nvPr>
        </p:nvSpPr>
        <p:spPr>
          <a:xfrm>
            <a:off x="698310" y="2852936"/>
            <a:ext cx="7402081" cy="2088232"/>
          </a:xfrm>
        </p:spPr>
        <p:txBody>
          <a:bodyPr/>
          <a:lstStyle/>
          <a:p>
            <a:pPr marL="0" indent="0" algn="l" rtl="0">
              <a:buNone/>
            </a:pPr>
            <a:r>
              <a:rPr lang="fr" b="0" i="0" u="none" baseline="0"/>
              <a:t>Le règlement ne s'applique qu'aux importateurs de l'UE qui importent au-dessus des seuils annuels fixés à l'annexe 1 du règlement de l'UE.</a:t>
            </a:r>
          </a:p>
        </p:txBody>
      </p:sp>
      <p:sp>
        <p:nvSpPr>
          <p:cNvPr id="4" name="Content Placeholder 2">
            <a:extLst>
              <a:ext uri="{FF2B5EF4-FFF2-40B4-BE49-F238E27FC236}">
                <a16:creationId xmlns:a16="http://schemas.microsoft.com/office/drawing/2014/main" id="{B6EC442C-98EF-4B12-A78E-284C113964CB}"/>
              </a:ext>
            </a:extLst>
          </p:cNvPr>
          <p:cNvSpPr txBox="1">
            <a:spLocks/>
          </p:cNvSpPr>
          <p:nvPr/>
        </p:nvSpPr>
        <p:spPr bwMode="auto">
          <a:xfrm>
            <a:off x="5004048" y="2492896"/>
            <a:ext cx="3763144"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l" rtl="0">
              <a:buFont typeface="Arial" pitchFamily="34" charset="0"/>
              <a:buNone/>
            </a:pPr>
            <a:endParaRPr lang="fr" b="0" kern="0" dirty="0"/>
          </a:p>
        </p:txBody>
      </p:sp>
    </p:spTree>
    <p:extLst>
      <p:ext uri="{BB962C8B-B14F-4D97-AF65-F5344CB8AC3E}">
        <p14:creationId xmlns:p14="http://schemas.microsoft.com/office/powerpoint/2010/main" val="536882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p:txBody>
          <a:bodyPr/>
          <a:lstStyle/>
          <a:p>
            <a:pPr algn="l" rtl="0"/>
            <a:r>
              <a:rPr lang="en-GB" b="1" i="0" u="none" cap="all" baseline="0" dirty="0" err="1"/>
              <a:t>Vérification</a:t>
            </a:r>
            <a:r>
              <a:rPr lang="en-GB" b="1" i="0" u="none" cap="all" baseline="0" dirty="0"/>
              <a:t> sur les</a:t>
            </a:r>
            <a:r>
              <a:rPr lang="fr" b="1" i="0" u="none" cap="all" baseline="0" dirty="0"/>
              <a:t> </a:t>
            </a:r>
            <a:br>
              <a:rPr lang="fr" b="1" i="0" u="none" cap="all" baseline="0" dirty="0"/>
            </a:br>
            <a:r>
              <a:rPr lang="fr" b="1" i="0" u="none" cap="all" baseline="0" dirty="0"/>
              <a:t>entreprises</a:t>
            </a:r>
            <a:endParaRPr lang="fr" cap="all" dirty="0"/>
          </a:p>
        </p:txBody>
      </p:sp>
      <p:sp>
        <p:nvSpPr>
          <p:cNvPr id="10" name="Text Placeholder 6"/>
          <p:cNvSpPr>
            <a:spLocks noGrp="1"/>
          </p:cNvSpPr>
          <p:nvPr>
            <p:ph idx="1"/>
          </p:nvPr>
        </p:nvSpPr>
        <p:spPr>
          <a:xfrm>
            <a:off x="436424" y="2548211"/>
            <a:ext cx="8229600" cy="3633788"/>
          </a:xfrm>
        </p:spPr>
        <p:txBody>
          <a:bodyPr>
            <a:normAutofit/>
          </a:bodyPr>
          <a:lstStyle/>
          <a:p>
            <a:pPr marL="0" indent="0" algn="l" rtl="0">
              <a:buNone/>
            </a:pPr>
            <a:r>
              <a:rPr lang="fr" b="1" i="0" u="none" baseline="0" dirty="0"/>
              <a:t>Qui vérifie si les entreprises respectent la réglementation ?  Et comment ?</a:t>
            </a:r>
            <a:endParaRPr lang="fr" dirty="0"/>
          </a:p>
        </p:txBody>
      </p:sp>
      <p:sp>
        <p:nvSpPr>
          <p:cNvPr id="11" name="Subtitle 6"/>
          <p:cNvSpPr txBox="1">
            <a:spLocks/>
          </p:cNvSpPr>
          <p:nvPr/>
        </p:nvSpPr>
        <p:spPr>
          <a:xfrm>
            <a:off x="507287" y="3573016"/>
            <a:ext cx="7593105" cy="2125098"/>
          </a:xfrm>
          <a:prstGeom prst="rect">
            <a:avLst/>
          </a:prstGeom>
        </p:spPr>
        <p:txBody>
          <a:bodyPr>
            <a:noAutofit/>
          </a:bodyPr>
          <a:lstStyle>
            <a:lvl1pPr marL="342900" indent="-342900" algn="l" defTabSz="457200" rtl="0" eaLnBrk="1" latinLnBrk="0" hangingPunct="1">
              <a:spcBef>
                <a:spcPct val="20000"/>
              </a:spcBef>
              <a:buClr>
                <a:schemeClr val="accent1"/>
              </a:buClr>
              <a:buFont typeface="Arial" charset="0"/>
              <a:buChar char="•"/>
              <a:defRPr sz="3200" kern="1200">
                <a:solidFill>
                  <a:schemeClr val="tx1"/>
                </a:solidFill>
                <a:latin typeface="Alegreya Sans" charset="0"/>
                <a:ea typeface="Alegreya Sans" charset="0"/>
                <a:cs typeface="Alegreya Sans" charset="0"/>
              </a:defRPr>
            </a:lvl1pPr>
            <a:lvl2pPr marL="742950" indent="-285750" algn="l" defTabSz="457200" rtl="0" eaLnBrk="1" latinLnBrk="0" hangingPunct="1">
              <a:spcBef>
                <a:spcPct val="20000"/>
              </a:spcBef>
              <a:buClr>
                <a:schemeClr val="accent1"/>
              </a:buClr>
              <a:buFont typeface="Arial" charset="0"/>
              <a:buChar char="•"/>
              <a:defRPr sz="2800" kern="1200">
                <a:solidFill>
                  <a:schemeClr val="tx1"/>
                </a:solidFill>
                <a:latin typeface="Alegreya Sans" charset="0"/>
                <a:ea typeface="Alegreya Sans" charset="0"/>
                <a:cs typeface="Alegreya Sans" charset="0"/>
              </a:defRPr>
            </a:lvl2pPr>
            <a:lvl3pPr marL="1143000" indent="-228600" algn="l" defTabSz="457200" rtl="0" eaLnBrk="1" latinLnBrk="0" hangingPunct="1">
              <a:spcBef>
                <a:spcPct val="20000"/>
              </a:spcBef>
              <a:buClr>
                <a:schemeClr val="accent1"/>
              </a:buClr>
              <a:buFont typeface="Arial" charset="0"/>
              <a:buChar char="•"/>
              <a:defRPr sz="2400" kern="1200">
                <a:solidFill>
                  <a:schemeClr val="tx1"/>
                </a:solidFill>
                <a:latin typeface="Alegreya Sans" charset="0"/>
                <a:ea typeface="Alegreya Sans" charset="0"/>
                <a:cs typeface="Alegreya Sans" charset="0"/>
              </a:defRPr>
            </a:lvl3pPr>
            <a:lvl4pPr marL="16002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4pPr>
            <a:lvl5pPr marL="20574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rtl="0">
              <a:lnSpc>
                <a:spcPct val="150000"/>
              </a:lnSpc>
            </a:pPr>
            <a:r>
              <a:rPr lang="fr" sz="1400" b="1" i="0" u="none" baseline="0" dirty="0">
                <a:solidFill>
                  <a:srgbClr val="0F5494"/>
                </a:solidFill>
                <a:latin typeface="+mn-lt"/>
              </a:rPr>
              <a:t>Les États membres de l'UE ont désigné des autorités compétentes chargées de l'application du règlement.</a:t>
            </a:r>
          </a:p>
          <a:p>
            <a:pPr algn="just" rtl="0">
              <a:lnSpc>
                <a:spcPct val="150000"/>
              </a:lnSpc>
            </a:pPr>
            <a:r>
              <a:rPr lang="fr" sz="1400" b="1" i="0" u="none" baseline="0" dirty="0">
                <a:solidFill>
                  <a:srgbClr val="0F5494"/>
                </a:solidFill>
                <a:latin typeface="+mn-lt"/>
              </a:rPr>
              <a:t>Ces autorités compétentes de ces États membres s'assureront que les importateurs de l'UE respectent les exigences du règlement.</a:t>
            </a:r>
          </a:p>
          <a:p>
            <a:pPr algn="just" rtl="0">
              <a:lnSpc>
                <a:spcPct val="150000"/>
              </a:lnSpc>
            </a:pPr>
            <a:r>
              <a:rPr lang="fr" sz="1400" b="1" i="0" u="none" baseline="0" dirty="0">
                <a:solidFill>
                  <a:srgbClr val="0F5494"/>
                </a:solidFill>
                <a:latin typeface="+mn-lt"/>
              </a:rPr>
              <a:t>Ces « vérifications </a:t>
            </a:r>
            <a:r>
              <a:rPr lang="en-GB" sz="1400" b="1" i="0" u="none" baseline="0" dirty="0">
                <a:solidFill>
                  <a:srgbClr val="0F5494"/>
                </a:solidFill>
                <a:latin typeface="+mn-lt"/>
              </a:rPr>
              <a:t>a posteriori</a:t>
            </a:r>
            <a:r>
              <a:rPr lang="fr" sz="1400" b="1" i="0" u="none" baseline="0" dirty="0">
                <a:solidFill>
                  <a:srgbClr val="0F5494"/>
                </a:solidFill>
                <a:latin typeface="+mn-lt"/>
              </a:rPr>
              <a:t> » comprendront, entre autres, l'examen de tous les documents pertinents, les rapports d'audit et devraient comporter des inspections sur place.</a:t>
            </a:r>
          </a:p>
          <a:p>
            <a:pPr marL="0" indent="0" algn="just" rtl="0">
              <a:lnSpc>
                <a:spcPct val="150000"/>
              </a:lnSpc>
              <a:buNone/>
            </a:pPr>
            <a:endParaRPr lang="fr" sz="800" dirty="0">
              <a:solidFill>
                <a:srgbClr val="0F5494"/>
              </a:solidFill>
              <a:latin typeface="+mn-lt"/>
            </a:endParaRPr>
          </a:p>
        </p:txBody>
      </p:sp>
    </p:spTree>
    <p:extLst>
      <p:ext uri="{BB962C8B-B14F-4D97-AF65-F5344CB8AC3E}">
        <p14:creationId xmlns:p14="http://schemas.microsoft.com/office/powerpoint/2010/main" val="288798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p:txBody>
          <a:bodyPr/>
          <a:lstStyle/>
          <a:p>
            <a:pPr algn="l" rtl="0"/>
            <a:r>
              <a:rPr lang="fr" b="1" i="0" u="none" cap="all" baseline="0"/>
              <a:t>Non-conformité</a:t>
            </a:r>
            <a:endParaRPr lang="fr" cap="all" dirty="0"/>
          </a:p>
        </p:txBody>
      </p:sp>
      <p:sp>
        <p:nvSpPr>
          <p:cNvPr id="10" name="Text Placeholder 6"/>
          <p:cNvSpPr>
            <a:spLocks noGrp="1"/>
          </p:cNvSpPr>
          <p:nvPr>
            <p:ph idx="1"/>
          </p:nvPr>
        </p:nvSpPr>
        <p:spPr/>
        <p:txBody>
          <a:bodyPr>
            <a:normAutofit/>
          </a:bodyPr>
          <a:lstStyle/>
          <a:p>
            <a:pPr marL="0" indent="0" algn="l" rtl="0">
              <a:buNone/>
            </a:pPr>
            <a:r>
              <a:rPr lang="fr" sz="2000" b="1" i="0" u="none" baseline="0">
                <a:latin typeface="+mj-lt"/>
              </a:rPr>
              <a:t>Que se passe-t-il si une entreprise ne se conforme pas à la réglementation ?</a:t>
            </a:r>
            <a:endParaRPr lang="fr" sz="2000" dirty="0">
              <a:latin typeface="+mj-lt"/>
            </a:endParaRPr>
          </a:p>
        </p:txBody>
      </p:sp>
      <p:sp>
        <p:nvSpPr>
          <p:cNvPr id="11" name="Subtitle 6"/>
          <p:cNvSpPr txBox="1">
            <a:spLocks/>
          </p:cNvSpPr>
          <p:nvPr/>
        </p:nvSpPr>
        <p:spPr>
          <a:xfrm>
            <a:off x="468313" y="3501008"/>
            <a:ext cx="7992119" cy="2125098"/>
          </a:xfrm>
          <a:prstGeom prst="rect">
            <a:avLst/>
          </a:prstGeom>
        </p:spPr>
        <p:txBody>
          <a:bodyPr>
            <a:noAutofit/>
          </a:bodyPr>
          <a:lstStyle>
            <a:lvl1pPr marL="342900" indent="-342900" algn="l" defTabSz="457200" rtl="0" eaLnBrk="1" latinLnBrk="0" hangingPunct="1">
              <a:spcBef>
                <a:spcPct val="20000"/>
              </a:spcBef>
              <a:buClr>
                <a:schemeClr val="accent1"/>
              </a:buClr>
              <a:buFont typeface="Arial" charset="0"/>
              <a:buChar char="•"/>
              <a:defRPr sz="3200" kern="1200">
                <a:solidFill>
                  <a:schemeClr val="tx1"/>
                </a:solidFill>
                <a:latin typeface="Alegreya Sans" charset="0"/>
                <a:ea typeface="Alegreya Sans" charset="0"/>
                <a:cs typeface="Alegreya Sans" charset="0"/>
              </a:defRPr>
            </a:lvl1pPr>
            <a:lvl2pPr marL="742950" indent="-285750" algn="l" defTabSz="457200" rtl="0" eaLnBrk="1" latinLnBrk="0" hangingPunct="1">
              <a:spcBef>
                <a:spcPct val="20000"/>
              </a:spcBef>
              <a:buClr>
                <a:schemeClr val="accent1"/>
              </a:buClr>
              <a:buFont typeface="Arial" charset="0"/>
              <a:buChar char="•"/>
              <a:defRPr sz="2800" kern="1200">
                <a:solidFill>
                  <a:schemeClr val="tx1"/>
                </a:solidFill>
                <a:latin typeface="Alegreya Sans" charset="0"/>
                <a:ea typeface="Alegreya Sans" charset="0"/>
                <a:cs typeface="Alegreya Sans" charset="0"/>
              </a:defRPr>
            </a:lvl2pPr>
            <a:lvl3pPr marL="1143000" indent="-228600" algn="l" defTabSz="457200" rtl="0" eaLnBrk="1" latinLnBrk="0" hangingPunct="1">
              <a:spcBef>
                <a:spcPct val="20000"/>
              </a:spcBef>
              <a:buClr>
                <a:schemeClr val="accent1"/>
              </a:buClr>
              <a:buFont typeface="Arial" charset="0"/>
              <a:buChar char="•"/>
              <a:defRPr sz="2400" kern="1200">
                <a:solidFill>
                  <a:schemeClr val="tx1"/>
                </a:solidFill>
                <a:latin typeface="Alegreya Sans" charset="0"/>
                <a:ea typeface="Alegreya Sans" charset="0"/>
                <a:cs typeface="Alegreya Sans" charset="0"/>
              </a:defRPr>
            </a:lvl3pPr>
            <a:lvl4pPr marL="16002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4pPr>
            <a:lvl5pPr marL="20574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a:lnSpc>
                <a:spcPct val="150000"/>
              </a:lnSpc>
            </a:pPr>
            <a:r>
              <a:rPr lang="fr" sz="1400" b="1" i="0" u="none" baseline="0" dirty="0">
                <a:solidFill>
                  <a:srgbClr val="0F5494"/>
                </a:solidFill>
                <a:latin typeface="+mn-lt"/>
              </a:rPr>
              <a:t>Il incombe aux États membres de l'UE d'établir les règles applicables en cas de violation du règlement et de les notifier à la Commission.</a:t>
            </a:r>
          </a:p>
          <a:p>
            <a:pPr algn="l" rtl="0">
              <a:lnSpc>
                <a:spcPct val="150000"/>
              </a:lnSpc>
            </a:pPr>
            <a:r>
              <a:rPr lang="fr" sz="1400" b="1" i="0" u="none" baseline="0" dirty="0">
                <a:solidFill>
                  <a:srgbClr val="0F5494"/>
                </a:solidFill>
                <a:latin typeface="+mn-lt"/>
              </a:rPr>
              <a:t>Le règlement lui-même prévoit déjà qu'en cas d'infraction, les autorités compétentes de l'État membre délivrent un avis de mesures correctives à prendre par l'importateur.</a:t>
            </a:r>
          </a:p>
          <a:p>
            <a:pPr algn="l" rtl="0">
              <a:lnSpc>
                <a:spcPct val="150000"/>
              </a:lnSpc>
            </a:pPr>
            <a:r>
              <a:rPr lang="fr" sz="1400" b="1" i="0" u="none" baseline="0" dirty="0">
                <a:solidFill>
                  <a:srgbClr val="0F5494"/>
                </a:solidFill>
                <a:latin typeface="+mn-lt"/>
              </a:rPr>
              <a:t>La Commission déterminera si les autorités compétentes des États membres doivent être compétentes pour infliger des sanctions aux importateurs sur la base du prochain réexamen du règlement (2023)</a:t>
            </a:r>
          </a:p>
          <a:p>
            <a:pPr marL="0" indent="0" algn="r" rtl="0">
              <a:lnSpc>
                <a:spcPct val="150000"/>
              </a:lnSpc>
              <a:buNone/>
            </a:pPr>
            <a:r>
              <a:rPr lang="fr" sz="800" b="0" i="0" u="none" baseline="0" dirty="0">
                <a:solidFill>
                  <a:srgbClr val="0F5494"/>
                </a:solidFill>
                <a:latin typeface="+mn-lt"/>
              </a:rPr>
              <a:t>(</a:t>
            </a:r>
            <a:r>
              <a:rPr lang="fr" sz="800" b="0" i="0" u="none" baseline="0" dirty="0">
                <a:latin typeface="+mn-lt"/>
              </a:rPr>
              <a:t>Voir ci-après</a:t>
            </a:r>
            <a:r>
              <a:rPr lang="fr" sz="800" b="0" i="0" u="none" baseline="0" dirty="0">
                <a:solidFill>
                  <a:srgbClr val="0F5494"/>
                </a:solidFill>
                <a:latin typeface="+mn-lt"/>
              </a:rPr>
              <a:t> : Site de la CE sur le règlement de l'UE) </a:t>
            </a:r>
            <a:endParaRPr lang="fr" sz="800" b="0" dirty="0">
              <a:solidFill>
                <a:srgbClr val="0F5494"/>
              </a:solidFill>
              <a:latin typeface="+mn-lt"/>
            </a:endParaRPr>
          </a:p>
        </p:txBody>
      </p:sp>
    </p:spTree>
    <p:extLst>
      <p:ext uri="{BB962C8B-B14F-4D97-AF65-F5344CB8AC3E}">
        <p14:creationId xmlns:p14="http://schemas.microsoft.com/office/powerpoint/2010/main" val="719324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3688" y="3068960"/>
            <a:ext cx="5616624" cy="1584176"/>
          </a:xfrm>
        </p:spPr>
        <p:txBody>
          <a:bodyPr/>
          <a:lstStyle/>
          <a:p>
            <a:pPr algn="ctr" rtl="0"/>
            <a:r>
              <a:rPr lang="fr" b="1" i="0" u="none" baseline="0" dirty="0"/>
              <a:t>Merci</a:t>
            </a:r>
            <a:br>
              <a:rPr lang="fr" dirty="0"/>
            </a:br>
            <a:br>
              <a:rPr lang="fr" dirty="0"/>
            </a:br>
            <a:r>
              <a:rPr lang="fr" sz="2000" b="1" i="0" u="none" baseline="0" dirty="0"/>
              <a:t>Pour plus d'informations, visitez le portail de Due Diligence Ready!</a:t>
            </a:r>
            <a:endParaRPr lang="fr" dirty="0">
              <a:solidFill>
                <a:srgbClr val="FF0000"/>
              </a:solidFill>
            </a:endParaRPr>
          </a:p>
        </p:txBody>
      </p:sp>
    </p:spTree>
    <p:extLst>
      <p:ext uri="{BB962C8B-B14F-4D97-AF65-F5344CB8AC3E}">
        <p14:creationId xmlns:p14="http://schemas.microsoft.com/office/powerpoint/2010/main" val="257225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1" i="0" u="none" baseline="0" dirty="0"/>
              <a:t>HISTOR</a:t>
            </a:r>
            <a:r>
              <a:rPr lang="en-GB" dirty="0"/>
              <a:t>IQUE </a:t>
            </a:r>
            <a:r>
              <a:rPr lang="fr" b="1" i="0" u="none" baseline="0" dirty="0"/>
              <a:t>1/3</a:t>
            </a:r>
          </a:p>
        </p:txBody>
      </p:sp>
      <p:sp>
        <p:nvSpPr>
          <p:cNvPr id="3" name="Content Placeholder 2"/>
          <p:cNvSpPr>
            <a:spLocks noGrp="1"/>
          </p:cNvSpPr>
          <p:nvPr>
            <p:ph idx="1"/>
          </p:nvPr>
        </p:nvSpPr>
        <p:spPr/>
        <p:txBody>
          <a:bodyPr/>
          <a:lstStyle/>
          <a:p>
            <a:pPr marL="0" indent="0" algn="l" rtl="0">
              <a:lnSpc>
                <a:spcPct val="150000"/>
              </a:lnSpc>
              <a:spcBef>
                <a:spcPts val="384"/>
              </a:spcBef>
              <a:buNone/>
            </a:pPr>
            <a:r>
              <a:rPr lang="fr" sz="2000" b="1" i="0" u="none" baseline="0" dirty="0"/>
              <a:t>Calendrier </a:t>
            </a:r>
          </a:p>
          <a:p>
            <a:pPr algn="l" rtl="0">
              <a:lnSpc>
                <a:spcPct val="150000"/>
              </a:lnSpc>
              <a:spcBef>
                <a:spcPts val="384"/>
              </a:spcBef>
              <a:buFont typeface="Arial"/>
              <a:buChar char="•"/>
            </a:pPr>
            <a:r>
              <a:rPr lang="fr" sz="1600" b="1" i="0" u="none" baseline="0" dirty="0"/>
              <a:t>5 mars 2014</a:t>
            </a:r>
            <a:r>
              <a:rPr lang="fr" sz="1600" b="0" i="0" u="none" baseline="0" dirty="0"/>
              <a:t> - Proposition de la Commission européenne (CE)</a:t>
            </a:r>
          </a:p>
          <a:p>
            <a:pPr algn="l" rtl="0">
              <a:lnSpc>
                <a:spcPct val="150000"/>
              </a:lnSpc>
              <a:spcBef>
                <a:spcPts val="384"/>
              </a:spcBef>
            </a:pPr>
            <a:r>
              <a:rPr lang="fr" sz="1600" b="1" i="0" u="none" baseline="0" dirty="0"/>
              <a:t>22 novembre 2016</a:t>
            </a:r>
            <a:r>
              <a:rPr lang="fr" sz="1600" b="0" i="0" u="none" baseline="0" dirty="0"/>
              <a:t> – 5</a:t>
            </a:r>
            <a:r>
              <a:rPr lang="en-GB" sz="1600" b="0" i="0" u="none" baseline="0" dirty="0"/>
              <a:t>e </a:t>
            </a:r>
            <a:r>
              <a:rPr lang="fr" sz="1600" b="0" i="0" u="none" baseline="0" dirty="0"/>
              <a:t>réunion tripartite (trilogues)</a:t>
            </a:r>
          </a:p>
          <a:p>
            <a:pPr algn="l" rtl="0">
              <a:lnSpc>
                <a:spcPct val="150000"/>
              </a:lnSpc>
              <a:spcBef>
                <a:spcPts val="384"/>
              </a:spcBef>
            </a:pPr>
            <a:r>
              <a:rPr lang="fr" sz="1600" b="1" i="0" u="none" baseline="0" dirty="0"/>
              <a:t>19 mai 2017</a:t>
            </a:r>
            <a:r>
              <a:rPr lang="fr" sz="1600" b="0" i="0" u="none" baseline="0" dirty="0"/>
              <a:t> - Règlement publié au Journal </a:t>
            </a:r>
            <a:r>
              <a:rPr lang="en-GB" sz="1600" b="0" i="0" u="none" baseline="0" dirty="0"/>
              <a:t>O</a:t>
            </a:r>
            <a:r>
              <a:rPr lang="fr" sz="1600" b="0" i="0" u="none" baseline="0" dirty="0"/>
              <a:t>fficiel</a:t>
            </a:r>
          </a:p>
          <a:p>
            <a:pPr algn="l" rtl="0">
              <a:lnSpc>
                <a:spcPct val="150000"/>
              </a:lnSpc>
              <a:spcBef>
                <a:spcPts val="384"/>
              </a:spcBef>
            </a:pPr>
            <a:r>
              <a:rPr lang="fr" sz="1600" b="1" i="0" u="none" baseline="0" dirty="0"/>
              <a:t>8 juin 2017</a:t>
            </a:r>
            <a:r>
              <a:rPr lang="fr" sz="1600" b="0" i="0" u="none" baseline="0" dirty="0"/>
              <a:t> - Entrée en vigueur du règlement</a:t>
            </a:r>
          </a:p>
          <a:p>
            <a:pPr algn="l" rtl="0">
              <a:lnSpc>
                <a:spcPct val="150000"/>
              </a:lnSpc>
              <a:spcBef>
                <a:spcPts val="384"/>
              </a:spcBef>
            </a:pPr>
            <a:r>
              <a:rPr lang="fr" sz="1600" b="1" i="0" u="none" baseline="0" dirty="0"/>
              <a:t>1er janvier 2021</a:t>
            </a:r>
            <a:r>
              <a:rPr lang="fr" sz="1600" b="0" i="0" u="none" baseline="0" dirty="0"/>
              <a:t> - Début de l'application du règlement aux importateurs de l'UE</a:t>
            </a:r>
            <a:endParaRPr lang="fr" sz="1200" dirty="0">
              <a:latin typeface="+mj-lt"/>
            </a:endParaRPr>
          </a:p>
          <a:p>
            <a:pPr marL="0" indent="0" algn="l" rtl="0">
              <a:lnSpc>
                <a:spcPct val="150000"/>
              </a:lnSpc>
              <a:spcBef>
                <a:spcPts val="384"/>
              </a:spcBef>
              <a:buNone/>
            </a:pPr>
            <a:endParaRPr lang="fr" sz="1200" dirty="0"/>
          </a:p>
          <a:p>
            <a:pPr marL="0" indent="0" algn="l" rtl="0">
              <a:lnSpc>
                <a:spcPct val="150000"/>
              </a:lnSpc>
              <a:spcBef>
                <a:spcPts val="384"/>
              </a:spcBef>
              <a:buNone/>
            </a:pPr>
            <a:r>
              <a:rPr lang="fr" sz="1200" b="0" i="0" u="none" baseline="0" dirty="0"/>
              <a:t>La Commission, le Conseil et le Parlement encouragent les opérateurs à commencer le devoir de diligence avant le 1</a:t>
            </a:r>
            <a:r>
              <a:rPr lang="fr" sz="1200" b="0" i="0" u="none" baseline="30000" dirty="0"/>
              <a:t>er</a:t>
            </a:r>
            <a:r>
              <a:rPr lang="fr" sz="1200" b="0" i="0" u="none" baseline="0" dirty="0"/>
              <a:t> janvier 2021, dès qu'ils sont prêts à le faire.</a:t>
            </a:r>
          </a:p>
          <a:p>
            <a:pPr marL="0" indent="0" algn="l" rtl="0">
              <a:lnSpc>
                <a:spcPct val="150000"/>
              </a:lnSpc>
              <a:spcBef>
                <a:spcPts val="384"/>
              </a:spcBef>
              <a:buNone/>
            </a:pPr>
            <a:endParaRPr lang="fr" sz="2000" dirty="0">
              <a:latin typeface="+mj-lt"/>
            </a:endParaRPr>
          </a:p>
        </p:txBody>
      </p:sp>
    </p:spTree>
    <p:extLst>
      <p:ext uri="{BB962C8B-B14F-4D97-AF65-F5344CB8AC3E}">
        <p14:creationId xmlns:p14="http://schemas.microsoft.com/office/powerpoint/2010/main" val="323723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rtl="0"/>
            <a:r>
              <a:rPr lang="fr" b="1" i="0" u="none" baseline="0" dirty="0"/>
              <a:t>HISTO</a:t>
            </a:r>
            <a:r>
              <a:rPr lang="en-GB" b="1" i="0" u="none" baseline="0" dirty="0"/>
              <a:t>RIQUE</a:t>
            </a:r>
            <a:r>
              <a:rPr lang="fr" b="1" i="0" u="none" baseline="0" dirty="0"/>
              <a:t> 2/3</a:t>
            </a:r>
            <a:endParaRPr lang="fr" dirty="0"/>
          </a:p>
        </p:txBody>
      </p:sp>
      <p:sp>
        <p:nvSpPr>
          <p:cNvPr id="7" name="Text Placeholder 6"/>
          <p:cNvSpPr>
            <a:spLocks noGrp="1"/>
          </p:cNvSpPr>
          <p:nvPr>
            <p:ph idx="1"/>
          </p:nvPr>
        </p:nvSpPr>
        <p:spPr>
          <a:xfrm>
            <a:off x="502827" y="2636912"/>
            <a:ext cx="8229600" cy="3633788"/>
          </a:xfrm>
        </p:spPr>
        <p:txBody>
          <a:bodyPr>
            <a:normAutofit/>
          </a:bodyPr>
          <a:lstStyle/>
          <a:p>
            <a:pPr marL="0" indent="0" algn="l" rtl="0">
              <a:buNone/>
            </a:pPr>
            <a:r>
              <a:rPr lang="fr" b="1" i="0" u="none" baseline="0"/>
              <a:t>Qui a participé à la rédaction et à l'adoption du nouveau règlement de l'UE ?</a:t>
            </a:r>
          </a:p>
          <a:p>
            <a:pPr marL="0" indent="0" algn="l" rtl="0">
              <a:buNone/>
            </a:pPr>
            <a:endParaRPr lang="fr" dirty="0"/>
          </a:p>
        </p:txBody>
      </p:sp>
      <p:sp>
        <p:nvSpPr>
          <p:cNvPr id="8" name="Subtitle 6"/>
          <p:cNvSpPr txBox="1">
            <a:spLocks/>
          </p:cNvSpPr>
          <p:nvPr/>
        </p:nvSpPr>
        <p:spPr>
          <a:xfrm>
            <a:off x="611560" y="3717032"/>
            <a:ext cx="7396139" cy="2125098"/>
          </a:xfrm>
          <a:prstGeom prst="rect">
            <a:avLst/>
          </a:prstGeom>
        </p:spPr>
        <p:txBody>
          <a:bodyPr>
            <a:noAutofit/>
          </a:bodyPr>
          <a:lstStyle>
            <a:lvl1pPr marL="342900" indent="-342900" algn="l" defTabSz="457200" rtl="0" eaLnBrk="1" latinLnBrk="0" hangingPunct="1">
              <a:spcBef>
                <a:spcPct val="20000"/>
              </a:spcBef>
              <a:buClr>
                <a:schemeClr val="accent1"/>
              </a:buClr>
              <a:buFont typeface="Arial" charset="0"/>
              <a:buChar char="•"/>
              <a:defRPr sz="3200" kern="1200">
                <a:solidFill>
                  <a:schemeClr val="tx1"/>
                </a:solidFill>
                <a:latin typeface="Alegreya Sans" charset="0"/>
                <a:ea typeface="Alegreya Sans" charset="0"/>
                <a:cs typeface="Alegreya Sans" charset="0"/>
              </a:defRPr>
            </a:lvl1pPr>
            <a:lvl2pPr marL="742950" indent="-285750" algn="l" defTabSz="457200" rtl="0" eaLnBrk="1" latinLnBrk="0" hangingPunct="1">
              <a:spcBef>
                <a:spcPct val="20000"/>
              </a:spcBef>
              <a:buClr>
                <a:schemeClr val="accent1"/>
              </a:buClr>
              <a:buFont typeface="Arial" charset="0"/>
              <a:buChar char="•"/>
              <a:defRPr sz="2800" kern="1200">
                <a:solidFill>
                  <a:schemeClr val="tx1"/>
                </a:solidFill>
                <a:latin typeface="Alegreya Sans" charset="0"/>
                <a:ea typeface="Alegreya Sans" charset="0"/>
                <a:cs typeface="Alegreya Sans" charset="0"/>
              </a:defRPr>
            </a:lvl2pPr>
            <a:lvl3pPr marL="1143000" indent="-228600" algn="l" defTabSz="457200" rtl="0" eaLnBrk="1" latinLnBrk="0" hangingPunct="1">
              <a:spcBef>
                <a:spcPct val="20000"/>
              </a:spcBef>
              <a:buClr>
                <a:schemeClr val="accent1"/>
              </a:buClr>
              <a:buFont typeface="Arial" charset="0"/>
              <a:buChar char="•"/>
              <a:defRPr sz="2400" kern="1200">
                <a:solidFill>
                  <a:schemeClr val="tx1"/>
                </a:solidFill>
                <a:latin typeface="Alegreya Sans" charset="0"/>
                <a:ea typeface="Alegreya Sans" charset="0"/>
                <a:cs typeface="Alegreya Sans" charset="0"/>
              </a:defRPr>
            </a:lvl3pPr>
            <a:lvl4pPr marL="16002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4pPr>
            <a:lvl5pPr marL="20574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a:lnSpc>
                <a:spcPct val="150000"/>
              </a:lnSpc>
              <a:spcBef>
                <a:spcPts val="288"/>
              </a:spcBef>
              <a:buFont typeface="Arial"/>
              <a:buChar char="•"/>
            </a:pPr>
            <a:r>
              <a:rPr lang="fr" sz="1400" b="1" i="0" u="none" baseline="0">
                <a:solidFill>
                  <a:srgbClr val="0F5494"/>
                </a:solidFill>
                <a:latin typeface="+mn-lt"/>
                <a:ea typeface="+mn-ea"/>
                <a:cs typeface="+mn-cs"/>
              </a:rPr>
              <a:t>La Commission européenne (CE) a rédigé et présenté la proposition initiale de Règlement de l'UE</a:t>
            </a:r>
          </a:p>
          <a:p>
            <a:pPr algn="l" rtl="0">
              <a:lnSpc>
                <a:spcPct val="150000"/>
              </a:lnSpc>
              <a:spcBef>
                <a:spcPts val="288"/>
              </a:spcBef>
              <a:buFont typeface="Arial"/>
              <a:buChar char="•"/>
            </a:pPr>
            <a:r>
              <a:rPr lang="fr" sz="1400" b="1" i="0" u="none" baseline="0">
                <a:solidFill>
                  <a:srgbClr val="0F5494"/>
                </a:solidFill>
                <a:latin typeface="+mn-lt"/>
                <a:ea typeface="+mn-ea"/>
                <a:cs typeface="+mn-cs"/>
              </a:rPr>
              <a:t>La proposition de la CE a ensuite été négociée avec le Conseil de l’UE (où les États membres de l’UE sont représentés) et le Parlement européen (PE)</a:t>
            </a:r>
          </a:p>
          <a:p>
            <a:pPr algn="l" rtl="0">
              <a:lnSpc>
                <a:spcPct val="150000"/>
              </a:lnSpc>
              <a:spcBef>
                <a:spcPts val="288"/>
              </a:spcBef>
              <a:buFont typeface="Arial"/>
              <a:buChar char="•"/>
            </a:pPr>
            <a:r>
              <a:rPr lang="fr" sz="1400" b="1" i="0" u="none" baseline="0">
                <a:solidFill>
                  <a:srgbClr val="0F5494"/>
                </a:solidFill>
                <a:latin typeface="+mn-lt"/>
                <a:ea typeface="+mn-ea"/>
                <a:cs typeface="+mn-cs"/>
              </a:rPr>
              <a:t>Le règlement proposé a été modifié au cours de ce processus et finalement adopté par le Conseil et le PE.</a:t>
            </a:r>
          </a:p>
          <a:p>
            <a:pPr marL="0" indent="0" algn="l" rtl="0">
              <a:lnSpc>
                <a:spcPct val="150000"/>
              </a:lnSpc>
              <a:spcBef>
                <a:spcPts val="288"/>
              </a:spcBef>
              <a:buNone/>
            </a:pPr>
            <a:endParaRPr lang="fr" sz="1050" dirty="0">
              <a:latin typeface="Corbel" panose="020B0503020204020204" pitchFamily="34" charset="0"/>
            </a:endParaRPr>
          </a:p>
          <a:p>
            <a:pPr marL="0" indent="0" algn="r" rtl="0">
              <a:lnSpc>
                <a:spcPct val="150000"/>
              </a:lnSpc>
              <a:spcBef>
                <a:spcPts val="288"/>
              </a:spcBef>
              <a:buNone/>
            </a:pPr>
            <a:r>
              <a:rPr lang="fr" sz="1000" b="0" i="0" u="none" baseline="0">
                <a:solidFill>
                  <a:schemeClr val="tx2"/>
                </a:solidFill>
                <a:latin typeface="+mn-lt"/>
              </a:rPr>
              <a:t>(Voir ci-après : </a:t>
            </a:r>
            <a:r>
              <a:rPr lang="fr" sz="1000" b="0" i="0" u="none" baseline="0">
                <a:solidFill>
                  <a:schemeClr val="tx2"/>
                </a:solidFill>
                <a:latin typeface="+mn-lt"/>
                <a:hlinkClick r:id="rId3"/>
              </a:rPr>
              <a:t>le site internet de la CE sur le règlement de l'UE</a:t>
            </a:r>
            <a:r>
              <a:rPr lang="fr" sz="1000" b="0" i="0" u="none" baseline="0">
                <a:solidFill>
                  <a:schemeClr val="tx2"/>
                </a:solidFill>
                <a:latin typeface="+mn-lt"/>
              </a:rPr>
              <a:t>)</a:t>
            </a:r>
            <a:endParaRPr lang="fr" sz="1000" b="0" dirty="0">
              <a:solidFill>
                <a:schemeClr val="tx2"/>
              </a:solidFill>
              <a:latin typeface="+mn-lt"/>
            </a:endParaRPr>
          </a:p>
        </p:txBody>
      </p:sp>
    </p:spTree>
    <p:extLst>
      <p:ext uri="{BB962C8B-B14F-4D97-AF65-F5344CB8AC3E}">
        <p14:creationId xmlns:p14="http://schemas.microsoft.com/office/powerpoint/2010/main" val="32252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rtl="0"/>
            <a:r>
              <a:rPr lang="fr" b="1" i="0" u="none" baseline="0" dirty="0"/>
              <a:t>HISTO</a:t>
            </a:r>
            <a:r>
              <a:rPr lang="en-GB" b="1" i="0" u="none" baseline="0" dirty="0"/>
              <a:t>RIQUE</a:t>
            </a:r>
            <a:r>
              <a:rPr lang="fr" b="1" i="0" u="none" baseline="0" dirty="0"/>
              <a:t> 3/3</a:t>
            </a:r>
            <a:endParaRPr lang="fr" dirty="0"/>
          </a:p>
        </p:txBody>
      </p:sp>
      <p:sp>
        <p:nvSpPr>
          <p:cNvPr id="7" name="Text Placeholder 6"/>
          <p:cNvSpPr>
            <a:spLocks noGrp="1"/>
          </p:cNvSpPr>
          <p:nvPr>
            <p:ph idx="1"/>
          </p:nvPr>
        </p:nvSpPr>
        <p:spPr/>
        <p:txBody>
          <a:bodyPr>
            <a:normAutofit/>
          </a:bodyPr>
          <a:lstStyle/>
          <a:p>
            <a:pPr marL="0" indent="0" algn="l" rtl="0">
              <a:buNone/>
            </a:pPr>
            <a:r>
              <a:rPr lang="fr" b="1" i="0" u="none" baseline="0">
                <a:latin typeface="+mj-lt"/>
              </a:rPr>
              <a:t>Qui a participé à la rédaction et à l'adoption du nouveau règlement de l'UE ?</a:t>
            </a:r>
          </a:p>
          <a:p>
            <a:pPr marL="0" indent="0" algn="l" rtl="0">
              <a:buNone/>
            </a:pPr>
            <a:endParaRPr lang="fr" dirty="0">
              <a:latin typeface="+mj-lt"/>
            </a:endParaRPr>
          </a:p>
        </p:txBody>
      </p:sp>
      <p:sp>
        <p:nvSpPr>
          <p:cNvPr id="8" name="Subtitle 6"/>
          <p:cNvSpPr txBox="1">
            <a:spLocks/>
          </p:cNvSpPr>
          <p:nvPr/>
        </p:nvSpPr>
        <p:spPr>
          <a:xfrm>
            <a:off x="487756" y="3774721"/>
            <a:ext cx="4235188" cy="2759213"/>
          </a:xfrm>
          <a:prstGeom prst="rect">
            <a:avLst/>
          </a:prstGeom>
        </p:spPr>
        <p:txBody>
          <a:bodyPr>
            <a:noAutofit/>
          </a:bodyPr>
          <a:lstStyle>
            <a:lvl1pPr marL="342900" indent="-342900" algn="l" defTabSz="457200" rtl="0" eaLnBrk="1" latinLnBrk="0" hangingPunct="1">
              <a:spcBef>
                <a:spcPct val="20000"/>
              </a:spcBef>
              <a:buClr>
                <a:schemeClr val="accent1"/>
              </a:buClr>
              <a:buFont typeface="Arial" charset="0"/>
              <a:buChar char="•"/>
              <a:defRPr sz="3200" kern="1200">
                <a:solidFill>
                  <a:schemeClr val="tx1"/>
                </a:solidFill>
                <a:latin typeface="Alegreya Sans" charset="0"/>
                <a:ea typeface="Alegreya Sans" charset="0"/>
                <a:cs typeface="Alegreya Sans" charset="0"/>
              </a:defRPr>
            </a:lvl1pPr>
            <a:lvl2pPr marL="742950" indent="-285750" algn="l" defTabSz="457200" rtl="0" eaLnBrk="1" latinLnBrk="0" hangingPunct="1">
              <a:spcBef>
                <a:spcPct val="20000"/>
              </a:spcBef>
              <a:buClr>
                <a:schemeClr val="accent1"/>
              </a:buClr>
              <a:buFont typeface="Arial" charset="0"/>
              <a:buChar char="•"/>
              <a:defRPr sz="2800" kern="1200">
                <a:solidFill>
                  <a:schemeClr val="tx1"/>
                </a:solidFill>
                <a:latin typeface="Alegreya Sans" charset="0"/>
                <a:ea typeface="Alegreya Sans" charset="0"/>
                <a:cs typeface="Alegreya Sans" charset="0"/>
              </a:defRPr>
            </a:lvl2pPr>
            <a:lvl3pPr marL="1143000" indent="-228600" algn="l" defTabSz="457200" rtl="0" eaLnBrk="1" latinLnBrk="0" hangingPunct="1">
              <a:spcBef>
                <a:spcPct val="20000"/>
              </a:spcBef>
              <a:buClr>
                <a:schemeClr val="accent1"/>
              </a:buClr>
              <a:buFont typeface="Arial" charset="0"/>
              <a:buChar char="•"/>
              <a:defRPr sz="2400" kern="1200">
                <a:solidFill>
                  <a:schemeClr val="tx1"/>
                </a:solidFill>
                <a:latin typeface="Alegreya Sans" charset="0"/>
                <a:ea typeface="Alegreya Sans" charset="0"/>
                <a:cs typeface="Alegreya Sans" charset="0"/>
              </a:defRPr>
            </a:lvl3pPr>
            <a:lvl4pPr marL="16002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4pPr>
            <a:lvl5pPr marL="20574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rtl="0">
              <a:lnSpc>
                <a:spcPct val="150000"/>
              </a:lnSpc>
              <a:spcBef>
                <a:spcPts val="288"/>
              </a:spcBef>
              <a:buNone/>
            </a:pPr>
            <a:r>
              <a:rPr lang="fr" sz="1300" b="1" i="0" u="none" baseline="0" dirty="0">
                <a:solidFill>
                  <a:srgbClr val="0F5494"/>
                </a:solidFill>
                <a:latin typeface="+mn-lt"/>
                <a:ea typeface="+mn-ea"/>
                <a:cs typeface="+mn-cs"/>
              </a:rPr>
              <a:t>Avant d'adopter sa proposition, la CE a consulté un large éventail </a:t>
            </a:r>
            <a:r>
              <a:rPr lang="en-GB" sz="1300" b="1" i="0" u="none" baseline="0" dirty="0">
                <a:solidFill>
                  <a:srgbClr val="0F5494"/>
                </a:solidFill>
                <a:latin typeface="+mn-lt"/>
                <a:ea typeface="+mn-ea"/>
                <a:cs typeface="+mn-cs"/>
              </a:rPr>
              <a:t>de parties </a:t>
            </a:r>
            <a:r>
              <a:rPr lang="en-GB" sz="1300" b="1" i="0" u="none" baseline="0" dirty="0" err="1">
                <a:solidFill>
                  <a:srgbClr val="0F5494"/>
                </a:solidFill>
                <a:latin typeface="+mn-lt"/>
                <a:ea typeface="+mn-ea"/>
                <a:cs typeface="+mn-cs"/>
              </a:rPr>
              <a:t>prenantes</a:t>
            </a:r>
            <a:r>
              <a:rPr lang="fr" sz="1300" b="1" i="0" u="none" baseline="0" dirty="0">
                <a:solidFill>
                  <a:srgbClr val="0F5494"/>
                </a:solidFill>
                <a:latin typeface="+mn-lt"/>
                <a:ea typeface="+mn-ea"/>
                <a:cs typeface="+mn-cs"/>
              </a:rPr>
              <a:t>, notamment, mais non exclusivement, les suivants :</a:t>
            </a:r>
          </a:p>
          <a:p>
            <a:pPr marL="342900" lvl="1" indent="-342900" algn="l" rtl="0">
              <a:lnSpc>
                <a:spcPct val="150000"/>
              </a:lnSpc>
              <a:spcBef>
                <a:spcPts val="288"/>
              </a:spcBef>
              <a:buFont typeface="Arial"/>
              <a:buChar char="•"/>
            </a:pPr>
            <a:r>
              <a:rPr lang="fr" sz="1300" dirty="0">
                <a:solidFill>
                  <a:srgbClr val="0F5494"/>
                </a:solidFill>
                <a:latin typeface="+mn-lt"/>
                <a:ea typeface="+mn-ea"/>
                <a:cs typeface="+mn-cs"/>
              </a:rPr>
              <a:t>M</a:t>
            </a:r>
            <a:r>
              <a:rPr lang="fr" sz="1300" b="1" i="0" u="none" baseline="0" dirty="0">
                <a:solidFill>
                  <a:srgbClr val="0F5494"/>
                </a:solidFill>
                <a:latin typeface="+mn-lt"/>
                <a:ea typeface="+mn-ea"/>
                <a:cs typeface="+mn-cs"/>
              </a:rPr>
              <a:t>embres de la </a:t>
            </a:r>
            <a:r>
              <a:rPr lang="en-GB" sz="1300" b="1" i="0" u="none" baseline="0" dirty="0">
                <a:solidFill>
                  <a:srgbClr val="0F5494"/>
                </a:solidFill>
                <a:latin typeface="+mn-lt"/>
                <a:ea typeface="+mn-ea"/>
                <a:cs typeface="+mn-cs"/>
              </a:rPr>
              <a:t>s</a:t>
            </a:r>
            <a:r>
              <a:rPr lang="fr" sz="1300" b="1" i="0" u="none" baseline="0" dirty="0">
                <a:solidFill>
                  <a:srgbClr val="0F5494"/>
                </a:solidFill>
                <a:latin typeface="+mn-lt"/>
                <a:ea typeface="+mn-ea"/>
                <a:cs typeface="+mn-cs"/>
              </a:rPr>
              <a:t>ociété civile, y compris les organisations non gouvernementales </a:t>
            </a:r>
          </a:p>
          <a:p>
            <a:pPr marL="342900" lvl="1" indent="-342900" algn="l" rtl="0">
              <a:lnSpc>
                <a:spcPct val="150000"/>
              </a:lnSpc>
              <a:spcBef>
                <a:spcPts val="288"/>
              </a:spcBef>
              <a:buFont typeface="Arial"/>
              <a:buChar char="•"/>
            </a:pPr>
            <a:r>
              <a:rPr lang="fr" sz="1300" dirty="0">
                <a:solidFill>
                  <a:srgbClr val="0F5494"/>
                </a:solidFill>
                <a:latin typeface="+mn-lt"/>
                <a:ea typeface="+mn-ea"/>
                <a:cs typeface="+mn-cs"/>
              </a:rPr>
              <a:t>N</a:t>
            </a:r>
            <a:r>
              <a:rPr lang="fr" sz="1300" b="1" i="0" u="none" baseline="0" dirty="0">
                <a:solidFill>
                  <a:srgbClr val="0F5494"/>
                </a:solidFill>
                <a:latin typeface="+mn-lt"/>
                <a:ea typeface="+mn-ea"/>
                <a:cs typeface="+mn-cs"/>
              </a:rPr>
              <a:t>égociants en métaux et minéra</a:t>
            </a:r>
            <a:r>
              <a:rPr lang="en-GB" sz="1300" b="1" i="0" u="none" baseline="0" dirty="0">
                <a:solidFill>
                  <a:srgbClr val="0F5494"/>
                </a:solidFill>
                <a:latin typeface="+mn-lt"/>
                <a:ea typeface="+mn-ea"/>
                <a:cs typeface="+mn-cs"/>
              </a:rPr>
              <a:t>is</a:t>
            </a:r>
            <a:endParaRPr lang="fr" sz="1300" b="1" i="0" u="none" baseline="0" dirty="0">
              <a:solidFill>
                <a:srgbClr val="0F5494"/>
              </a:solidFill>
              <a:latin typeface="+mn-lt"/>
              <a:ea typeface="+mn-ea"/>
              <a:cs typeface="+mn-cs"/>
            </a:endParaRPr>
          </a:p>
          <a:p>
            <a:pPr marL="0" lvl="1" indent="0" algn="l" rtl="0">
              <a:lnSpc>
                <a:spcPct val="150000"/>
              </a:lnSpc>
              <a:spcBef>
                <a:spcPts val="288"/>
              </a:spcBef>
              <a:buNone/>
            </a:pPr>
            <a:endParaRPr lang="fr" sz="1300" dirty="0">
              <a:solidFill>
                <a:srgbClr val="0F5494"/>
              </a:solidFill>
              <a:latin typeface="+mn-lt"/>
              <a:ea typeface="+mn-ea"/>
              <a:cs typeface="+mn-cs"/>
            </a:endParaRPr>
          </a:p>
        </p:txBody>
      </p:sp>
      <p:sp>
        <p:nvSpPr>
          <p:cNvPr id="10" name="CasellaDiTesto 10">
            <a:extLst>
              <a:ext uri="{FF2B5EF4-FFF2-40B4-BE49-F238E27FC236}">
                <a16:creationId xmlns:a16="http://schemas.microsoft.com/office/drawing/2014/main" id="{B6B4FDBD-671E-4C49-B822-5E1AF83EEE40}"/>
              </a:ext>
            </a:extLst>
          </p:cNvPr>
          <p:cNvSpPr txBox="1"/>
          <p:nvPr/>
        </p:nvSpPr>
        <p:spPr>
          <a:xfrm>
            <a:off x="4283968" y="3774721"/>
            <a:ext cx="4584581" cy="4306307"/>
          </a:xfrm>
          <a:prstGeom prst="rect">
            <a:avLst/>
          </a:prstGeom>
          <a:noFill/>
        </p:spPr>
        <p:txBody>
          <a:bodyPr wrap="square" rtlCol="0">
            <a:spAutoFit/>
          </a:bodyPr>
          <a:lstStyle/>
          <a:p>
            <a:pPr marL="742950" lvl="1" indent="-285750" algn="l" defTabSz="457200" rtl="0" fontAlgn="auto">
              <a:lnSpc>
                <a:spcPct val="150000"/>
              </a:lnSpc>
              <a:spcBef>
                <a:spcPts val="384"/>
              </a:spcBef>
              <a:spcAft>
                <a:spcPts val="0"/>
              </a:spcAft>
              <a:buClr>
                <a:srgbClr val="00A3A9"/>
              </a:buClr>
              <a:buFont typeface="Arial" panose="020B0604020202020204" pitchFamily="34" charset="0"/>
              <a:buChar char="•"/>
            </a:pPr>
            <a:r>
              <a:rPr lang="fr" sz="1300" dirty="0">
                <a:solidFill>
                  <a:srgbClr val="0F5494"/>
                </a:solidFill>
                <a:latin typeface="+mn-lt"/>
              </a:rPr>
              <a:t>F</a:t>
            </a:r>
            <a:r>
              <a:rPr lang="fr" sz="1300" b="1" i="0" u="none" baseline="0" dirty="0">
                <a:solidFill>
                  <a:srgbClr val="0F5494"/>
                </a:solidFill>
                <a:latin typeface="+mn-lt"/>
              </a:rPr>
              <a:t>onderies, raffineurs et fabricants</a:t>
            </a:r>
          </a:p>
          <a:p>
            <a:pPr marL="742950" lvl="1" indent="-285750" algn="l" defTabSz="457200" rtl="0" fontAlgn="auto">
              <a:lnSpc>
                <a:spcPct val="150000"/>
              </a:lnSpc>
              <a:spcBef>
                <a:spcPts val="384"/>
              </a:spcBef>
              <a:spcAft>
                <a:spcPts val="0"/>
              </a:spcAft>
              <a:buClr>
                <a:srgbClr val="00A3A9"/>
              </a:buClr>
              <a:buFont typeface="Arial" panose="020B0604020202020204" pitchFamily="34" charset="0"/>
              <a:buChar char="•"/>
            </a:pPr>
            <a:r>
              <a:rPr lang="fr" sz="1300" b="1" i="0" u="none" baseline="0" dirty="0">
                <a:solidFill>
                  <a:srgbClr val="0F5494"/>
                </a:solidFill>
                <a:latin typeface="+mn-lt"/>
              </a:rPr>
              <a:t>Pays dans lesquels l'extraction et la fonderie ont lieu</a:t>
            </a:r>
          </a:p>
          <a:p>
            <a:pPr marL="742950" lvl="1" indent="-285750" algn="l" defTabSz="457200" rtl="0" fontAlgn="auto">
              <a:lnSpc>
                <a:spcPct val="150000"/>
              </a:lnSpc>
              <a:spcBef>
                <a:spcPts val="384"/>
              </a:spcBef>
              <a:spcAft>
                <a:spcPts val="0"/>
              </a:spcAft>
              <a:buClr>
                <a:srgbClr val="00A3A9"/>
              </a:buClr>
              <a:buFont typeface="Arial" panose="020B0604020202020204" pitchFamily="34" charset="0"/>
              <a:buChar char="•"/>
            </a:pPr>
            <a:r>
              <a:rPr lang="fr" sz="1300" b="1" i="0" u="none" baseline="0" dirty="0">
                <a:solidFill>
                  <a:srgbClr val="0F5494"/>
                </a:solidFill>
                <a:latin typeface="+mn-lt"/>
              </a:rPr>
              <a:t>Entreprises opérant en aval</a:t>
            </a:r>
          </a:p>
          <a:p>
            <a:pPr marL="742950" lvl="1" indent="-285750" algn="l" defTabSz="457200" rtl="0" fontAlgn="auto">
              <a:lnSpc>
                <a:spcPct val="150000"/>
              </a:lnSpc>
              <a:spcBef>
                <a:spcPts val="384"/>
              </a:spcBef>
              <a:spcAft>
                <a:spcPts val="0"/>
              </a:spcAft>
              <a:buClr>
                <a:srgbClr val="00A3A9"/>
              </a:buClr>
              <a:buFont typeface="Arial" panose="020B0604020202020204" pitchFamily="34" charset="0"/>
              <a:buChar char="•"/>
            </a:pPr>
            <a:r>
              <a:rPr lang="fr" sz="1300" b="1" i="0" u="none" baseline="0" dirty="0">
                <a:solidFill>
                  <a:srgbClr val="0F5494"/>
                </a:solidFill>
                <a:latin typeface="+mn-lt"/>
              </a:rPr>
              <a:t>Organisation de coopération et de développement économiques (OCDE)</a:t>
            </a:r>
          </a:p>
          <a:p>
            <a:pPr lvl="1" algn="r" defTabSz="457200" rtl="0" fontAlgn="auto">
              <a:lnSpc>
                <a:spcPct val="150000"/>
              </a:lnSpc>
              <a:spcBef>
                <a:spcPts val="384"/>
              </a:spcBef>
              <a:spcAft>
                <a:spcPts val="0"/>
              </a:spcAft>
            </a:pPr>
            <a:r>
              <a:rPr lang="fr" sz="1100" b="0" i="0" u="none" baseline="0" dirty="0">
                <a:solidFill>
                  <a:srgbClr val="838682"/>
                </a:solidFill>
                <a:latin typeface="+mj-lt"/>
              </a:rPr>
              <a:t>(</a:t>
            </a:r>
            <a:r>
              <a:rPr lang="fr" sz="1050" b="0" i="0" u="none" baseline="0" dirty="0">
                <a:solidFill>
                  <a:schemeClr val="tx1"/>
                </a:solidFill>
                <a:latin typeface="+mn-lt"/>
              </a:rPr>
              <a:t>Voir ci-après</a:t>
            </a:r>
            <a:r>
              <a:rPr lang="fr" sz="1050" b="0" i="0" u="none" baseline="0" dirty="0">
                <a:solidFill>
                  <a:schemeClr val="tx1"/>
                </a:solidFill>
                <a:latin typeface="+mn-lt"/>
                <a:hlinkClick r:id="rId3">
                  <a:extLst>
                    <a:ext uri="{A12FA001-AC4F-418D-AE19-62706E023703}">
                      <ahyp:hlinkClr xmlns:ahyp="http://schemas.microsoft.com/office/drawing/2018/hyperlinkcolor" val="tx"/>
                    </a:ext>
                  </a:extLst>
                </a:hlinkClick>
              </a:rPr>
              <a:t> : </a:t>
            </a:r>
            <a:r>
              <a:rPr lang="fr" sz="1050" b="0" i="0" u="none" baseline="0" dirty="0">
                <a:solidFill>
                  <a:srgbClr val="838682"/>
                </a:solidFill>
                <a:latin typeface="+mn-lt"/>
                <a:hlinkClick r:id="rId3">
                  <a:extLst>
                    <a:ext uri="{A12FA001-AC4F-418D-AE19-62706E023703}">
                      <ahyp:hlinkClr xmlns:ahyp="http://schemas.microsoft.com/office/drawing/2018/hyperlinkcolor" val="tx"/>
                    </a:ext>
                  </a:extLst>
                </a:hlinkClick>
              </a:rPr>
              <a:t>Site internet de la CE sur le règlement de l'UE</a:t>
            </a:r>
            <a:r>
              <a:rPr lang="fr" sz="1100" b="0" i="0" u="none" baseline="0" dirty="0">
                <a:solidFill>
                  <a:srgbClr val="838682"/>
                </a:solidFill>
                <a:latin typeface="+mj-lt"/>
              </a:rPr>
              <a:t>)</a:t>
            </a:r>
            <a:r>
              <a:rPr lang="fr" sz="1100" b="0" i="0" u="none" baseline="0" dirty="0">
                <a:solidFill>
                  <a:srgbClr val="0D3440"/>
                </a:solidFill>
                <a:latin typeface="+mj-lt"/>
              </a:rPr>
              <a:t> </a:t>
            </a:r>
            <a:r>
              <a:rPr lang="fr" b="0" i="0" u="none" baseline="0" dirty="0"/>
              <a:t>  </a:t>
            </a:r>
          </a:p>
          <a:p>
            <a:pPr algn="l" defTabSz="457200" rtl="0" fontAlgn="auto">
              <a:spcBef>
                <a:spcPts val="0"/>
              </a:spcBef>
              <a:spcAft>
                <a:spcPts val="0"/>
              </a:spcAft>
            </a:pPr>
            <a:endParaRPr lang="fr" sz="1300" b="0" dirty="0">
              <a:solidFill>
                <a:srgbClr val="0D3440"/>
              </a:solidFill>
              <a:latin typeface="Corbel" panose="020B0503020204020204" pitchFamily="34" charset="0"/>
            </a:endParaRPr>
          </a:p>
        </p:txBody>
      </p:sp>
    </p:spTree>
    <p:extLst>
      <p:ext uri="{BB962C8B-B14F-4D97-AF65-F5344CB8AC3E}">
        <p14:creationId xmlns:p14="http://schemas.microsoft.com/office/powerpoint/2010/main" val="2531934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rtl="0"/>
            <a:r>
              <a:rPr lang="fr" b="1" i="0" u="none" cap="all" baseline="0"/>
              <a:t>OBJECTIF</a:t>
            </a:r>
            <a:endParaRPr lang="fr" cap="all" dirty="0"/>
          </a:p>
        </p:txBody>
      </p:sp>
      <p:sp>
        <p:nvSpPr>
          <p:cNvPr id="7" name="Text Placeholder 6"/>
          <p:cNvSpPr>
            <a:spLocks noGrp="1"/>
          </p:cNvSpPr>
          <p:nvPr>
            <p:ph idx="1"/>
          </p:nvPr>
        </p:nvSpPr>
        <p:spPr/>
        <p:txBody>
          <a:bodyPr>
            <a:normAutofit/>
          </a:bodyPr>
          <a:lstStyle/>
          <a:p>
            <a:pPr marL="0" indent="0" algn="l" rtl="0">
              <a:buNone/>
            </a:pPr>
            <a:r>
              <a:rPr lang="fr" b="1" i="0" u="none" baseline="0">
                <a:latin typeface="+mj-lt"/>
              </a:rPr>
              <a:t>Article 1er, paragraphe 1, Objet et champ d'application</a:t>
            </a:r>
            <a:endParaRPr lang="fr" dirty="0">
              <a:latin typeface="+mj-lt"/>
            </a:endParaRPr>
          </a:p>
        </p:txBody>
      </p:sp>
      <p:sp>
        <p:nvSpPr>
          <p:cNvPr id="9" name="Subtitle 6"/>
          <p:cNvSpPr txBox="1">
            <a:spLocks/>
          </p:cNvSpPr>
          <p:nvPr/>
        </p:nvSpPr>
        <p:spPr>
          <a:xfrm>
            <a:off x="1043608" y="3429000"/>
            <a:ext cx="7180115" cy="2125098"/>
          </a:xfrm>
          <a:prstGeom prst="rect">
            <a:avLst/>
          </a:prstGeom>
        </p:spPr>
        <p:txBody>
          <a:bodyPr>
            <a:noAutofit/>
          </a:bodyPr>
          <a:lstStyle>
            <a:lvl1pPr marL="342900" indent="-342900" algn="l" defTabSz="457200" rtl="0" eaLnBrk="1" latinLnBrk="0" hangingPunct="1">
              <a:spcBef>
                <a:spcPct val="20000"/>
              </a:spcBef>
              <a:buClr>
                <a:schemeClr val="accent1"/>
              </a:buClr>
              <a:buFont typeface="Arial" charset="0"/>
              <a:buChar char="•"/>
              <a:defRPr sz="3200" kern="1200">
                <a:solidFill>
                  <a:schemeClr val="tx1"/>
                </a:solidFill>
                <a:latin typeface="Alegreya Sans" charset="0"/>
                <a:ea typeface="Alegreya Sans" charset="0"/>
                <a:cs typeface="Alegreya Sans" charset="0"/>
              </a:defRPr>
            </a:lvl1pPr>
            <a:lvl2pPr marL="742950" indent="-285750" algn="l" defTabSz="457200" rtl="0" eaLnBrk="1" latinLnBrk="0" hangingPunct="1">
              <a:spcBef>
                <a:spcPct val="20000"/>
              </a:spcBef>
              <a:buClr>
                <a:schemeClr val="accent1"/>
              </a:buClr>
              <a:buFont typeface="Arial" charset="0"/>
              <a:buChar char="•"/>
              <a:defRPr sz="2800" kern="1200">
                <a:solidFill>
                  <a:schemeClr val="tx1"/>
                </a:solidFill>
                <a:latin typeface="Alegreya Sans" charset="0"/>
                <a:ea typeface="Alegreya Sans" charset="0"/>
                <a:cs typeface="Alegreya Sans" charset="0"/>
              </a:defRPr>
            </a:lvl2pPr>
            <a:lvl3pPr marL="1143000" indent="-228600" algn="l" defTabSz="457200" rtl="0" eaLnBrk="1" latinLnBrk="0" hangingPunct="1">
              <a:spcBef>
                <a:spcPct val="20000"/>
              </a:spcBef>
              <a:buClr>
                <a:schemeClr val="accent1"/>
              </a:buClr>
              <a:buFont typeface="Arial" charset="0"/>
              <a:buChar char="•"/>
              <a:defRPr sz="2400" kern="1200">
                <a:solidFill>
                  <a:schemeClr val="tx1"/>
                </a:solidFill>
                <a:latin typeface="Alegreya Sans" charset="0"/>
                <a:ea typeface="Alegreya Sans" charset="0"/>
                <a:cs typeface="Alegreya Sans" charset="0"/>
              </a:defRPr>
            </a:lvl3pPr>
            <a:lvl4pPr marL="16002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4pPr>
            <a:lvl5pPr marL="20574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rtl="0">
              <a:buNone/>
            </a:pPr>
            <a:r>
              <a:rPr lang="fr" sz="1600" b="1" i="0" u="none" baseline="0" dirty="0">
                <a:solidFill>
                  <a:srgbClr val="0F5494"/>
                </a:solidFill>
                <a:latin typeface="+mj-lt"/>
              </a:rPr>
              <a:t>« Le présent règlement établit un système de l'Union européenne concernant le devoir de diligence dans les chaînes d'approvisionnement ... afin de limiter les possibilités pour les groupes armés et les forces de sécurité d'intervenir dans le commerce de l'étain, du tantale et du tungstène, de leurs minerais et de l'or. Le présent règlement vise à assurer la transparence et la sécurité en ce qui concerne les pratiques d'approvisionnement des importateurs de l'Union ainsi que des fonderies et affineries qui s'approvisionnent dans des zones touchées par le conflit et à haut risque. » </a:t>
            </a:r>
          </a:p>
        </p:txBody>
      </p:sp>
    </p:spTree>
    <p:extLst>
      <p:ext uri="{BB962C8B-B14F-4D97-AF65-F5344CB8AC3E}">
        <p14:creationId xmlns:p14="http://schemas.microsoft.com/office/powerpoint/2010/main" val="2418306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p:txBody>
          <a:bodyPr/>
          <a:lstStyle/>
          <a:p>
            <a:pPr algn="l" rtl="0"/>
            <a:r>
              <a:rPr lang="fr" b="1" i="0" u="none" cap="all" baseline="0" dirty="0"/>
              <a:t>Qu'est-ce que le devoir de diligence ? 1/2</a:t>
            </a:r>
            <a:endParaRPr lang="fr" cap="all" dirty="0"/>
          </a:p>
        </p:txBody>
      </p:sp>
      <p:sp>
        <p:nvSpPr>
          <p:cNvPr id="10" name="Text Placeholder 6"/>
          <p:cNvSpPr>
            <a:spLocks noGrp="1"/>
          </p:cNvSpPr>
          <p:nvPr>
            <p:ph idx="1"/>
          </p:nvPr>
        </p:nvSpPr>
        <p:spPr/>
        <p:txBody>
          <a:bodyPr>
            <a:normAutofit/>
          </a:bodyPr>
          <a:lstStyle/>
          <a:p>
            <a:pPr marL="0" indent="0" algn="l" rtl="0">
              <a:buNone/>
            </a:pPr>
            <a:r>
              <a:rPr lang="fr" b="1" i="0" u="none" baseline="0"/>
              <a:t>   Article 2, point d) Définitions</a:t>
            </a:r>
            <a:endParaRPr lang="fr" dirty="0"/>
          </a:p>
        </p:txBody>
      </p:sp>
      <p:sp>
        <p:nvSpPr>
          <p:cNvPr id="11" name="Subtitle 6"/>
          <p:cNvSpPr txBox="1">
            <a:spLocks/>
          </p:cNvSpPr>
          <p:nvPr/>
        </p:nvSpPr>
        <p:spPr>
          <a:xfrm>
            <a:off x="827584" y="3429000"/>
            <a:ext cx="7180115" cy="2445698"/>
          </a:xfrm>
          <a:prstGeom prst="rect">
            <a:avLst/>
          </a:prstGeom>
        </p:spPr>
        <p:txBody>
          <a:bodyPr>
            <a:noAutofit/>
          </a:bodyPr>
          <a:lstStyle>
            <a:lvl1pPr marL="342900" indent="-342900" algn="l" defTabSz="457200" rtl="0" eaLnBrk="1" latinLnBrk="0" hangingPunct="1">
              <a:spcBef>
                <a:spcPct val="20000"/>
              </a:spcBef>
              <a:buClr>
                <a:schemeClr val="accent1"/>
              </a:buClr>
              <a:buFont typeface="Arial" charset="0"/>
              <a:buChar char="•"/>
              <a:defRPr sz="3200" kern="1200">
                <a:solidFill>
                  <a:schemeClr val="tx1"/>
                </a:solidFill>
                <a:latin typeface="Alegreya Sans" charset="0"/>
                <a:ea typeface="Alegreya Sans" charset="0"/>
                <a:cs typeface="Alegreya Sans" charset="0"/>
              </a:defRPr>
            </a:lvl1pPr>
            <a:lvl2pPr marL="742950" indent="-285750" algn="l" defTabSz="457200" rtl="0" eaLnBrk="1" latinLnBrk="0" hangingPunct="1">
              <a:spcBef>
                <a:spcPct val="20000"/>
              </a:spcBef>
              <a:buClr>
                <a:schemeClr val="accent1"/>
              </a:buClr>
              <a:buFont typeface="Arial" charset="0"/>
              <a:buChar char="•"/>
              <a:defRPr sz="2800" kern="1200">
                <a:solidFill>
                  <a:schemeClr val="tx1"/>
                </a:solidFill>
                <a:latin typeface="Alegreya Sans" charset="0"/>
                <a:ea typeface="Alegreya Sans" charset="0"/>
                <a:cs typeface="Alegreya Sans" charset="0"/>
              </a:defRPr>
            </a:lvl2pPr>
            <a:lvl3pPr marL="1143000" indent="-228600" algn="l" defTabSz="457200" rtl="0" eaLnBrk="1" latinLnBrk="0" hangingPunct="1">
              <a:spcBef>
                <a:spcPct val="20000"/>
              </a:spcBef>
              <a:buClr>
                <a:schemeClr val="accent1"/>
              </a:buClr>
              <a:buFont typeface="Arial" charset="0"/>
              <a:buChar char="•"/>
              <a:defRPr sz="2400" kern="1200">
                <a:solidFill>
                  <a:schemeClr val="tx1"/>
                </a:solidFill>
                <a:latin typeface="Alegreya Sans" charset="0"/>
                <a:ea typeface="Alegreya Sans" charset="0"/>
                <a:cs typeface="Alegreya Sans" charset="0"/>
              </a:defRPr>
            </a:lvl3pPr>
            <a:lvl4pPr marL="16002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4pPr>
            <a:lvl5pPr marL="20574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 sz="1600" b="1" i="0" u="none" baseline="0" dirty="0">
                <a:solidFill>
                  <a:srgbClr val="0F5494"/>
                </a:solidFill>
                <a:latin typeface="+mn-lt"/>
              </a:rPr>
              <a:t>« ’</a:t>
            </a:r>
            <a:r>
              <a:rPr lang="en-GB" sz="1600" b="1" i="0" u="none" baseline="0" dirty="0">
                <a:solidFill>
                  <a:srgbClr val="0F5494"/>
                </a:solidFill>
                <a:latin typeface="+mn-lt"/>
              </a:rPr>
              <a:t>Le d</a:t>
            </a:r>
            <a:r>
              <a:rPr lang="fr" sz="1600" b="1" i="0" u="none" baseline="0" dirty="0">
                <a:solidFill>
                  <a:srgbClr val="0F5494"/>
                </a:solidFill>
                <a:latin typeface="+mn-lt"/>
              </a:rPr>
              <a:t>evoir de diligence de la chaîne d'approvisionnement’ </a:t>
            </a:r>
            <a:r>
              <a:rPr lang="en-GB" sz="1600" dirty="0">
                <a:solidFill>
                  <a:srgbClr val="0F5494"/>
                </a:solidFill>
                <a:latin typeface="+mn-lt"/>
              </a:rPr>
              <a:t>fait </a:t>
            </a:r>
            <a:r>
              <a:rPr lang="en-GB" sz="1600" dirty="0" err="1">
                <a:solidFill>
                  <a:srgbClr val="0F5494"/>
                </a:solidFill>
                <a:latin typeface="+mn-lt"/>
              </a:rPr>
              <a:t>référence</a:t>
            </a:r>
            <a:r>
              <a:rPr lang="en-GB" sz="1600" b="1" i="0" u="none" baseline="0" dirty="0">
                <a:solidFill>
                  <a:srgbClr val="0F5494"/>
                </a:solidFill>
                <a:latin typeface="+mn-lt"/>
              </a:rPr>
              <a:t> aux</a:t>
            </a:r>
            <a:r>
              <a:rPr lang="fr" sz="1600" b="1" i="0" u="none" baseline="0" dirty="0">
                <a:solidFill>
                  <a:srgbClr val="0F5494"/>
                </a:solidFill>
                <a:latin typeface="+mn-lt"/>
              </a:rPr>
              <a:t> obligations </a:t>
            </a:r>
            <a:r>
              <a:rPr lang="en-GB" sz="1600" b="1" i="0" u="none" baseline="0" dirty="0">
                <a:solidFill>
                  <a:srgbClr val="0F5494"/>
                </a:solidFill>
                <a:latin typeface="+mn-lt"/>
              </a:rPr>
              <a:t>pour l</a:t>
            </a:r>
            <a:r>
              <a:rPr lang="fr" sz="1600" b="1" i="0" u="none" baseline="0" dirty="0">
                <a:solidFill>
                  <a:srgbClr val="0F5494"/>
                </a:solidFill>
                <a:latin typeface="+mn-lt"/>
              </a:rPr>
              <a:t>es importateurs </a:t>
            </a:r>
            <a:r>
              <a:rPr lang="en-GB" sz="1600" b="1" i="0" u="none" baseline="0" dirty="0" err="1">
                <a:solidFill>
                  <a:srgbClr val="0F5494"/>
                </a:solidFill>
                <a:latin typeface="+mn-lt"/>
              </a:rPr>
              <a:t>européens</a:t>
            </a:r>
            <a:r>
              <a:rPr lang="en-GB" sz="1600" b="1" i="0" u="none" baseline="0" dirty="0">
                <a:solidFill>
                  <a:srgbClr val="0F5494"/>
                </a:solidFill>
                <a:latin typeface="+mn-lt"/>
              </a:rPr>
              <a:t> </a:t>
            </a:r>
            <a:r>
              <a:rPr lang="fr" sz="1600" b="1" i="0" u="none" baseline="0" dirty="0">
                <a:solidFill>
                  <a:srgbClr val="0F5494"/>
                </a:solidFill>
                <a:latin typeface="+mn-lt"/>
              </a:rPr>
              <a:t>d'étain, de tantale et de tungstène, de leurs minerais et d’or </a:t>
            </a:r>
            <a:r>
              <a:rPr lang="en-GB" sz="1600" dirty="0">
                <a:solidFill>
                  <a:srgbClr val="0F5494"/>
                </a:solidFill>
                <a:latin typeface="+mn-lt"/>
              </a:rPr>
              <a:t>par rapport à </a:t>
            </a:r>
            <a:r>
              <a:rPr lang="fr" sz="1600" b="1" i="0" u="none" baseline="0" dirty="0">
                <a:solidFill>
                  <a:srgbClr val="0F5494"/>
                </a:solidFill>
                <a:latin typeface="+mn-lt"/>
              </a:rPr>
              <a:t>leurs systèmes de gestion, la gestion des risques, les audits indépendants de tiers et la </a:t>
            </a:r>
            <a:r>
              <a:rPr lang="en-GB" sz="1600" b="1" i="0" u="none" baseline="0" dirty="0">
                <a:solidFill>
                  <a:srgbClr val="0F5494"/>
                </a:solidFill>
                <a:latin typeface="+mn-lt"/>
              </a:rPr>
              <a:t>publication </a:t>
            </a:r>
            <a:r>
              <a:rPr lang="fr" sz="1600" b="1" i="0" u="none" baseline="0" dirty="0">
                <a:solidFill>
                  <a:srgbClr val="0F5494"/>
                </a:solidFill>
                <a:latin typeface="+mn-lt"/>
              </a:rPr>
              <a:t>d'informations, en vue de déterminer et de traiter les risques réels et potentiels liés aux zones de conflit et à haut risque, afin de prévenir ou d'atténuer les effets négatifs associés à leurs activités d'approvisionnement. »</a:t>
            </a:r>
          </a:p>
          <a:p>
            <a:pPr marL="0" indent="0" algn="l" rtl="0">
              <a:buNone/>
            </a:pPr>
            <a:endParaRPr lang="fr" sz="1600" dirty="0">
              <a:solidFill>
                <a:srgbClr val="0F5494"/>
              </a:solidFill>
              <a:latin typeface="+mn-lt"/>
            </a:endParaRPr>
          </a:p>
        </p:txBody>
      </p:sp>
    </p:spTree>
    <p:extLst>
      <p:ext uri="{BB962C8B-B14F-4D97-AF65-F5344CB8AC3E}">
        <p14:creationId xmlns:p14="http://schemas.microsoft.com/office/powerpoint/2010/main" val="1478661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p:txBody>
          <a:bodyPr/>
          <a:lstStyle/>
          <a:p>
            <a:pPr algn="l" rtl="0"/>
            <a:r>
              <a:rPr lang="fr" b="1" i="0" u="none" cap="all" baseline="0"/>
              <a:t>Qu'est-ce que le devoir de diligence ? 2/2</a:t>
            </a:r>
            <a:endParaRPr lang="fr" cap="all" dirty="0"/>
          </a:p>
        </p:txBody>
      </p:sp>
      <p:sp>
        <p:nvSpPr>
          <p:cNvPr id="10" name="Text Placeholder 6"/>
          <p:cNvSpPr>
            <a:spLocks noGrp="1"/>
          </p:cNvSpPr>
          <p:nvPr>
            <p:ph idx="1"/>
          </p:nvPr>
        </p:nvSpPr>
        <p:spPr>
          <a:xfrm>
            <a:off x="469295" y="2526686"/>
            <a:ext cx="8229600" cy="3633788"/>
          </a:xfrm>
        </p:spPr>
        <p:txBody>
          <a:bodyPr>
            <a:normAutofit/>
          </a:bodyPr>
          <a:lstStyle/>
          <a:p>
            <a:pPr marL="0" indent="0" algn="l" rtl="0">
              <a:buNone/>
            </a:pPr>
            <a:r>
              <a:rPr lang="fr" b="1" i="0" u="none" baseline="0" dirty="0"/>
              <a:t>Comment fonctionne le nouveau système de devoir de diligence de l'UE ?</a:t>
            </a:r>
            <a:endParaRPr lang="fr" dirty="0"/>
          </a:p>
        </p:txBody>
      </p:sp>
      <p:sp>
        <p:nvSpPr>
          <p:cNvPr id="11" name="Subtitle 6"/>
          <p:cNvSpPr txBox="1">
            <a:spLocks/>
          </p:cNvSpPr>
          <p:nvPr/>
        </p:nvSpPr>
        <p:spPr>
          <a:xfrm>
            <a:off x="539552" y="3429000"/>
            <a:ext cx="8158361" cy="2125098"/>
          </a:xfrm>
          <a:prstGeom prst="rect">
            <a:avLst/>
          </a:prstGeom>
        </p:spPr>
        <p:txBody>
          <a:bodyPr>
            <a:noAutofit/>
          </a:bodyPr>
          <a:lstStyle>
            <a:lvl1pPr marL="342900" indent="-342900" algn="l" defTabSz="457200" rtl="0" eaLnBrk="1" latinLnBrk="0" hangingPunct="1">
              <a:spcBef>
                <a:spcPct val="20000"/>
              </a:spcBef>
              <a:buClr>
                <a:schemeClr val="accent1"/>
              </a:buClr>
              <a:buFont typeface="Arial" charset="0"/>
              <a:buChar char="•"/>
              <a:defRPr sz="3200" kern="1200">
                <a:solidFill>
                  <a:schemeClr val="tx1"/>
                </a:solidFill>
                <a:latin typeface="Alegreya Sans" charset="0"/>
                <a:ea typeface="Alegreya Sans" charset="0"/>
                <a:cs typeface="Alegreya Sans" charset="0"/>
              </a:defRPr>
            </a:lvl1pPr>
            <a:lvl2pPr marL="742950" indent="-285750" algn="l" defTabSz="457200" rtl="0" eaLnBrk="1" latinLnBrk="0" hangingPunct="1">
              <a:spcBef>
                <a:spcPct val="20000"/>
              </a:spcBef>
              <a:buClr>
                <a:schemeClr val="accent1"/>
              </a:buClr>
              <a:buFont typeface="Arial" charset="0"/>
              <a:buChar char="•"/>
              <a:defRPr sz="2800" kern="1200">
                <a:solidFill>
                  <a:schemeClr val="tx1"/>
                </a:solidFill>
                <a:latin typeface="Alegreya Sans" charset="0"/>
                <a:ea typeface="Alegreya Sans" charset="0"/>
                <a:cs typeface="Alegreya Sans" charset="0"/>
              </a:defRPr>
            </a:lvl2pPr>
            <a:lvl3pPr marL="1143000" indent="-228600" algn="l" defTabSz="457200" rtl="0" eaLnBrk="1" latinLnBrk="0" hangingPunct="1">
              <a:spcBef>
                <a:spcPct val="20000"/>
              </a:spcBef>
              <a:buClr>
                <a:schemeClr val="accent1"/>
              </a:buClr>
              <a:buFont typeface="Arial" charset="0"/>
              <a:buChar char="•"/>
              <a:defRPr sz="2400" kern="1200">
                <a:solidFill>
                  <a:schemeClr val="tx1"/>
                </a:solidFill>
                <a:latin typeface="Alegreya Sans" charset="0"/>
                <a:ea typeface="Alegreya Sans" charset="0"/>
                <a:cs typeface="Alegreya Sans" charset="0"/>
              </a:defRPr>
            </a:lvl3pPr>
            <a:lvl4pPr marL="16002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4pPr>
            <a:lvl5pPr marL="20574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rtl="0">
              <a:lnSpc>
                <a:spcPct val="120000"/>
              </a:lnSpc>
              <a:buNone/>
            </a:pPr>
            <a:r>
              <a:rPr lang="fr" sz="1350" b="1" i="0" u="none" baseline="0" dirty="0">
                <a:solidFill>
                  <a:srgbClr val="0F5494"/>
                </a:solidFill>
                <a:latin typeface="+mn-lt"/>
              </a:rPr>
              <a:t>Le règlement de l'Union européenne établit des exigences en matière de devoir de diligence qui sont conformes à l'approche en cinq étapes d</a:t>
            </a:r>
            <a:r>
              <a:rPr lang="en-GB" sz="1350" b="1" i="0" u="none" baseline="0" dirty="0">
                <a:solidFill>
                  <a:srgbClr val="0F5494"/>
                </a:solidFill>
                <a:latin typeface="+mn-lt"/>
              </a:rPr>
              <a:t>u Guide </a:t>
            </a:r>
            <a:r>
              <a:rPr lang="fr" sz="1350" b="1" i="0" u="none" baseline="0" dirty="0">
                <a:solidFill>
                  <a:srgbClr val="0F5494"/>
                </a:solidFill>
                <a:latin typeface="+mn-lt"/>
              </a:rPr>
              <a:t>OCDE</a:t>
            </a:r>
            <a:r>
              <a:rPr lang="en-GB" sz="1350" dirty="0">
                <a:solidFill>
                  <a:srgbClr val="0F5494"/>
                </a:solidFill>
                <a:latin typeface="+mn-lt"/>
              </a:rPr>
              <a:t> sur le devoir de diligence pour d</a:t>
            </a:r>
            <a:r>
              <a:rPr lang="fr" sz="1350" b="1" i="0" u="none" baseline="0" dirty="0">
                <a:solidFill>
                  <a:srgbClr val="0F5494"/>
                </a:solidFill>
                <a:latin typeface="+mn-lt"/>
              </a:rPr>
              <a:t>es </a:t>
            </a:r>
            <a:r>
              <a:rPr lang="en-GB" sz="1350" b="1" i="0" u="none" baseline="0" dirty="0">
                <a:solidFill>
                  <a:srgbClr val="0F5494"/>
                </a:solidFill>
                <a:latin typeface="+mn-lt"/>
              </a:rPr>
              <a:t>c</a:t>
            </a:r>
            <a:r>
              <a:rPr lang="fr" sz="1350" b="1" i="0" u="none" baseline="0" dirty="0">
                <a:solidFill>
                  <a:srgbClr val="0F5494"/>
                </a:solidFill>
                <a:latin typeface="+mn-lt"/>
              </a:rPr>
              <a:t>haînes d'approvisionnement responsables </a:t>
            </a:r>
            <a:r>
              <a:rPr lang="en-GB" sz="1350" b="1" i="0" u="none" baseline="0" dirty="0" err="1">
                <a:solidFill>
                  <a:srgbClr val="0F5494"/>
                </a:solidFill>
                <a:latin typeface="+mn-lt"/>
              </a:rPr>
              <a:t>en</a:t>
            </a:r>
            <a:r>
              <a:rPr lang="en-GB" sz="1350" b="1" i="0" u="none" baseline="0" dirty="0">
                <a:solidFill>
                  <a:srgbClr val="0F5494"/>
                </a:solidFill>
                <a:latin typeface="+mn-lt"/>
              </a:rPr>
              <a:t> </a:t>
            </a:r>
            <a:r>
              <a:rPr lang="en-GB" sz="1350" b="1" i="0" u="none" baseline="0" dirty="0" err="1">
                <a:solidFill>
                  <a:srgbClr val="0F5494"/>
                </a:solidFill>
                <a:latin typeface="+mn-lt"/>
              </a:rPr>
              <a:t>minerais</a:t>
            </a:r>
            <a:r>
              <a:rPr lang="en-GB" sz="1350" b="1" i="0" u="none" baseline="0" dirty="0">
                <a:solidFill>
                  <a:srgbClr val="0F5494"/>
                </a:solidFill>
                <a:latin typeface="+mn-lt"/>
              </a:rPr>
              <a:t> </a:t>
            </a:r>
            <a:r>
              <a:rPr lang="en-GB" sz="1350" b="1" i="0" u="none" baseline="0" dirty="0" err="1">
                <a:solidFill>
                  <a:srgbClr val="0F5494"/>
                </a:solidFill>
                <a:latin typeface="+mn-lt"/>
              </a:rPr>
              <a:t>provenant</a:t>
            </a:r>
            <a:r>
              <a:rPr lang="en-GB" sz="1350" b="1" i="0" u="none" baseline="0" dirty="0">
                <a:solidFill>
                  <a:srgbClr val="0F5494"/>
                </a:solidFill>
                <a:latin typeface="+mn-lt"/>
              </a:rPr>
              <a:t> </a:t>
            </a:r>
            <a:r>
              <a:rPr lang="fr" sz="1350" b="1" i="0" u="none" baseline="0" dirty="0">
                <a:solidFill>
                  <a:srgbClr val="0F5494"/>
                </a:solidFill>
                <a:latin typeface="+mn-lt"/>
              </a:rPr>
              <a:t>des zones de conflit </a:t>
            </a:r>
            <a:r>
              <a:rPr lang="en-GB" sz="1350" b="1" i="0" u="none" baseline="0" dirty="0" err="1">
                <a:solidFill>
                  <a:srgbClr val="0F5494"/>
                </a:solidFill>
                <a:latin typeface="+mn-lt"/>
              </a:rPr>
              <a:t>ou</a:t>
            </a:r>
            <a:r>
              <a:rPr lang="en-GB" sz="1350" b="1" i="0" u="none" baseline="0" dirty="0">
                <a:solidFill>
                  <a:srgbClr val="0F5494"/>
                </a:solidFill>
                <a:latin typeface="+mn-lt"/>
              </a:rPr>
              <a:t> </a:t>
            </a:r>
            <a:r>
              <a:rPr lang="fr" sz="1350" b="1" i="0" u="none" baseline="0" dirty="0">
                <a:solidFill>
                  <a:srgbClr val="0F5494"/>
                </a:solidFill>
                <a:latin typeface="+mn-lt"/>
              </a:rPr>
              <a:t>à haut risque » (</a:t>
            </a:r>
            <a:r>
              <a:rPr lang="fr" sz="1350" dirty="0">
                <a:solidFill>
                  <a:srgbClr val="0F5494"/>
                </a:solidFill>
                <a:latin typeface="+mn-lt"/>
              </a:rPr>
              <a:t>Guide </a:t>
            </a:r>
            <a:r>
              <a:rPr lang="fr" sz="1350" b="1" i="0" u="none" baseline="0" dirty="0">
                <a:solidFill>
                  <a:srgbClr val="0F5494"/>
                </a:solidFill>
                <a:latin typeface="+mn-lt"/>
              </a:rPr>
              <a:t>OCDE). </a:t>
            </a:r>
          </a:p>
          <a:p>
            <a:pPr marL="0" indent="0" algn="just" rtl="0">
              <a:lnSpc>
                <a:spcPct val="120000"/>
              </a:lnSpc>
              <a:buNone/>
            </a:pPr>
            <a:endParaRPr lang="fr" sz="700" dirty="0">
              <a:solidFill>
                <a:srgbClr val="0F5494"/>
              </a:solidFill>
              <a:latin typeface="+mn-lt"/>
            </a:endParaRPr>
          </a:p>
          <a:p>
            <a:pPr marL="0" indent="0" algn="just" rtl="0">
              <a:lnSpc>
                <a:spcPct val="120000"/>
              </a:lnSpc>
              <a:buNone/>
            </a:pPr>
            <a:r>
              <a:rPr lang="fr" sz="1350" b="1" i="0" u="none" baseline="0" dirty="0">
                <a:solidFill>
                  <a:srgbClr val="0F5494"/>
                </a:solidFill>
                <a:latin typeface="+mn-lt"/>
              </a:rPr>
              <a:t>Les 5 étapes </a:t>
            </a:r>
            <a:r>
              <a:rPr lang="en-GB" sz="1350" b="1" i="0" u="none" baseline="0" dirty="0">
                <a:solidFill>
                  <a:srgbClr val="0F5494"/>
                </a:solidFill>
                <a:latin typeface="+mn-lt"/>
              </a:rPr>
              <a:t>du Guide OCDE</a:t>
            </a:r>
            <a:endParaRPr lang="fr" sz="1350" b="1" i="0" u="none" baseline="0" dirty="0">
              <a:solidFill>
                <a:srgbClr val="0F5494"/>
              </a:solidFill>
              <a:latin typeface="+mn-lt"/>
            </a:endParaRPr>
          </a:p>
          <a:p>
            <a:pPr algn="just" rtl="0">
              <a:lnSpc>
                <a:spcPct val="120000"/>
              </a:lnSpc>
              <a:buAutoNum type="arabicPeriod"/>
            </a:pPr>
            <a:r>
              <a:rPr lang="en-GB" sz="1350" b="0" i="0" u="none" baseline="0" dirty="0" err="1">
                <a:solidFill>
                  <a:srgbClr val="0F5494"/>
                </a:solidFill>
                <a:latin typeface="+mn-lt"/>
              </a:rPr>
              <a:t>Etablir</a:t>
            </a:r>
            <a:r>
              <a:rPr lang="en-GB" sz="1350" b="0" i="0" u="none" baseline="0" dirty="0">
                <a:solidFill>
                  <a:srgbClr val="0F5494"/>
                </a:solidFill>
                <a:latin typeface="+mn-lt"/>
              </a:rPr>
              <a:t> des</a:t>
            </a:r>
            <a:r>
              <a:rPr lang="fr" sz="1350" b="0" i="0" u="none" baseline="0" dirty="0">
                <a:solidFill>
                  <a:srgbClr val="0F5494"/>
                </a:solidFill>
                <a:latin typeface="+mn-lt"/>
              </a:rPr>
              <a:t> systèmes solides de gestion d</a:t>
            </a:r>
            <a:r>
              <a:rPr lang="en-GB" sz="1350" b="0" i="0" u="none" baseline="0" dirty="0">
                <a:solidFill>
                  <a:srgbClr val="0F5494"/>
                </a:solidFill>
                <a:latin typeface="+mn-lt"/>
              </a:rPr>
              <a:t>e l</a:t>
            </a:r>
            <a:r>
              <a:rPr lang="fr" sz="1350" b="0" i="0" u="none" baseline="0" dirty="0">
                <a:solidFill>
                  <a:srgbClr val="0F5494"/>
                </a:solidFill>
                <a:latin typeface="+mn-lt"/>
              </a:rPr>
              <a:t>'entreprise</a:t>
            </a:r>
          </a:p>
          <a:p>
            <a:pPr marL="228600" indent="-228600" algn="just">
              <a:lnSpc>
                <a:spcPct val="120000"/>
              </a:lnSpc>
              <a:buAutoNum type="arabicPeriod"/>
            </a:pPr>
            <a:r>
              <a:rPr lang="fr" sz="1350" b="0" i="0" u="none" baseline="0" dirty="0">
                <a:solidFill>
                  <a:srgbClr val="0F5494"/>
                </a:solidFill>
                <a:latin typeface="+mn-lt"/>
              </a:rPr>
              <a:t> Identifi</a:t>
            </a:r>
            <a:r>
              <a:rPr lang="en-GB" sz="1350" b="0" i="0" u="none" baseline="0" dirty="0" err="1">
                <a:solidFill>
                  <a:srgbClr val="0F5494"/>
                </a:solidFill>
                <a:latin typeface="+mn-lt"/>
              </a:rPr>
              <a:t>er</a:t>
            </a:r>
            <a:r>
              <a:rPr lang="en-GB" sz="1350" b="0" i="0" u="none" baseline="0" dirty="0">
                <a:solidFill>
                  <a:srgbClr val="0F5494"/>
                </a:solidFill>
                <a:latin typeface="+mn-lt"/>
              </a:rPr>
              <a:t> </a:t>
            </a:r>
            <a:r>
              <a:rPr lang="fr" sz="1350" b="0" i="0" u="none" baseline="0" dirty="0">
                <a:solidFill>
                  <a:srgbClr val="0F5494"/>
                </a:solidFill>
                <a:latin typeface="+mn-lt"/>
              </a:rPr>
              <a:t>et évalu</a:t>
            </a:r>
            <a:r>
              <a:rPr lang="en-GB" sz="1350" b="0" i="0" u="none" baseline="0" dirty="0" err="1">
                <a:solidFill>
                  <a:srgbClr val="0F5494"/>
                </a:solidFill>
                <a:latin typeface="+mn-lt"/>
              </a:rPr>
              <a:t>er</a:t>
            </a:r>
            <a:r>
              <a:rPr lang="fr" sz="1350" b="0" i="0" u="none" baseline="0" dirty="0">
                <a:solidFill>
                  <a:srgbClr val="0F5494"/>
                </a:solidFill>
                <a:latin typeface="+mn-lt"/>
              </a:rPr>
              <a:t> </a:t>
            </a:r>
            <a:r>
              <a:rPr lang="fr" sz="1350" b="0" dirty="0">
                <a:solidFill>
                  <a:srgbClr val="0F5494"/>
                </a:solidFill>
                <a:latin typeface="+mn-lt"/>
              </a:rPr>
              <a:t>l</a:t>
            </a:r>
            <a:r>
              <a:rPr lang="fr" sz="1350" b="0" i="0" u="none" baseline="0" dirty="0">
                <a:solidFill>
                  <a:srgbClr val="0F5494"/>
                </a:solidFill>
                <a:latin typeface="+mn-lt"/>
              </a:rPr>
              <a:t>es risques </a:t>
            </a:r>
            <a:r>
              <a:rPr lang="en-GB" sz="1350" b="0" i="0" u="none" baseline="0" dirty="0" err="1">
                <a:solidFill>
                  <a:srgbClr val="0F5494"/>
                </a:solidFill>
                <a:latin typeface="+mn-lt"/>
              </a:rPr>
              <a:t>associés</a:t>
            </a:r>
            <a:r>
              <a:rPr lang="en-GB" sz="1350" b="0" dirty="0">
                <a:solidFill>
                  <a:srgbClr val="0F5494"/>
                </a:solidFill>
                <a:latin typeface="+mn-lt"/>
              </a:rPr>
              <a:t> à </a:t>
            </a:r>
            <a:r>
              <a:rPr lang="fr" sz="1350" b="0" i="0" u="none" baseline="0" dirty="0">
                <a:solidFill>
                  <a:srgbClr val="0F5494"/>
                </a:solidFill>
                <a:latin typeface="+mn-lt"/>
              </a:rPr>
              <a:t>la chaîne d'approvisionnement</a:t>
            </a:r>
          </a:p>
          <a:p>
            <a:pPr marL="228600" indent="-228600" algn="just" rtl="0">
              <a:lnSpc>
                <a:spcPct val="120000"/>
              </a:lnSpc>
              <a:buAutoNum type="arabicPeriod"/>
            </a:pPr>
            <a:r>
              <a:rPr lang="fr" sz="1350" b="0" i="0" u="none" baseline="0" dirty="0">
                <a:solidFill>
                  <a:srgbClr val="0F5494"/>
                </a:solidFill>
                <a:latin typeface="+mn-lt"/>
              </a:rPr>
              <a:t> </a:t>
            </a:r>
            <a:r>
              <a:rPr lang="en-GB" sz="1350" b="0" i="0" u="none" baseline="0" dirty="0" err="1">
                <a:solidFill>
                  <a:srgbClr val="0F5494"/>
                </a:solidFill>
                <a:latin typeface="+mn-lt"/>
              </a:rPr>
              <a:t>Concevoir</a:t>
            </a:r>
            <a:r>
              <a:rPr lang="en-GB" sz="1350" b="0" i="0" u="none" baseline="0" dirty="0">
                <a:solidFill>
                  <a:srgbClr val="0F5494"/>
                </a:solidFill>
                <a:latin typeface="+mn-lt"/>
              </a:rPr>
              <a:t> et </a:t>
            </a:r>
            <a:r>
              <a:rPr lang="en-GB" sz="1350" b="0" i="0" u="none" baseline="0" dirty="0" err="1">
                <a:solidFill>
                  <a:srgbClr val="0F5494"/>
                </a:solidFill>
                <a:latin typeface="+mn-lt"/>
              </a:rPr>
              <a:t>mettre</a:t>
            </a:r>
            <a:r>
              <a:rPr lang="en-GB" sz="1350" b="0" i="0" u="none" baseline="0" dirty="0">
                <a:solidFill>
                  <a:srgbClr val="0F5494"/>
                </a:solidFill>
                <a:latin typeface="+mn-lt"/>
              </a:rPr>
              <a:t> </a:t>
            </a:r>
            <a:r>
              <a:rPr lang="en-GB" sz="1350" b="0" i="0" u="none" baseline="0" dirty="0" err="1">
                <a:solidFill>
                  <a:srgbClr val="0F5494"/>
                </a:solidFill>
                <a:latin typeface="+mn-lt"/>
              </a:rPr>
              <a:t>en</a:t>
            </a:r>
            <a:r>
              <a:rPr lang="en-GB" sz="1350" b="0" i="0" u="none" baseline="0" dirty="0">
                <a:solidFill>
                  <a:srgbClr val="0F5494"/>
                </a:solidFill>
                <a:latin typeface="+mn-lt"/>
              </a:rPr>
              <a:t> oeuvre </a:t>
            </a:r>
            <a:r>
              <a:rPr lang="en-GB" sz="1350" b="0" i="0" u="none" baseline="0" dirty="0" err="1">
                <a:solidFill>
                  <a:srgbClr val="0F5494"/>
                </a:solidFill>
                <a:latin typeface="+mn-lt"/>
              </a:rPr>
              <a:t>une</a:t>
            </a:r>
            <a:r>
              <a:rPr lang="en-GB" sz="1350" b="0" i="0" u="none" baseline="0" dirty="0">
                <a:solidFill>
                  <a:srgbClr val="0F5494"/>
                </a:solidFill>
                <a:latin typeface="+mn-lt"/>
              </a:rPr>
              <a:t> </a:t>
            </a:r>
            <a:r>
              <a:rPr lang="en-GB" sz="1350" b="0" i="0" u="none" baseline="0" dirty="0" err="1">
                <a:solidFill>
                  <a:srgbClr val="0F5494"/>
                </a:solidFill>
                <a:latin typeface="+mn-lt"/>
              </a:rPr>
              <a:t>stratégie</a:t>
            </a:r>
            <a:r>
              <a:rPr lang="en-GB" sz="1350" b="0" i="0" u="none" baseline="0" dirty="0">
                <a:solidFill>
                  <a:srgbClr val="0F5494"/>
                </a:solidFill>
                <a:latin typeface="+mn-lt"/>
              </a:rPr>
              <a:t> pour </a:t>
            </a:r>
            <a:r>
              <a:rPr lang="en-GB" sz="1350" b="0" i="0" u="none" baseline="0" dirty="0" err="1">
                <a:solidFill>
                  <a:srgbClr val="0F5494"/>
                </a:solidFill>
                <a:latin typeface="+mn-lt"/>
              </a:rPr>
              <a:t>réagir</a:t>
            </a:r>
            <a:r>
              <a:rPr lang="en-GB" sz="1350" b="0" i="0" u="none" baseline="0" dirty="0">
                <a:solidFill>
                  <a:srgbClr val="0F5494"/>
                </a:solidFill>
                <a:latin typeface="+mn-lt"/>
              </a:rPr>
              <a:t> aux </a:t>
            </a:r>
            <a:r>
              <a:rPr lang="fr" sz="1350" b="0" i="0" u="none" baseline="0" dirty="0">
                <a:solidFill>
                  <a:srgbClr val="0F5494"/>
                </a:solidFill>
                <a:latin typeface="+mn-lt"/>
              </a:rPr>
              <a:t>risques identifiés</a:t>
            </a:r>
          </a:p>
          <a:p>
            <a:pPr marL="228600" indent="-228600" algn="just">
              <a:lnSpc>
                <a:spcPct val="120000"/>
              </a:lnSpc>
              <a:buAutoNum type="arabicPeriod"/>
            </a:pPr>
            <a:r>
              <a:rPr lang="en-GB" sz="1350" b="0" dirty="0">
                <a:solidFill>
                  <a:srgbClr val="0F5494"/>
                </a:solidFill>
                <a:latin typeface="+mn-lt"/>
              </a:rPr>
              <a:t> Faire </a:t>
            </a:r>
            <a:r>
              <a:rPr lang="en-GB" sz="1350" b="0" dirty="0" err="1">
                <a:solidFill>
                  <a:srgbClr val="0F5494"/>
                </a:solidFill>
                <a:latin typeface="+mn-lt"/>
              </a:rPr>
              <a:t>réaliser</a:t>
            </a:r>
            <a:r>
              <a:rPr lang="en-GB" sz="1350" b="0" dirty="0">
                <a:solidFill>
                  <a:srgbClr val="0F5494"/>
                </a:solidFill>
                <a:latin typeface="+mn-lt"/>
              </a:rPr>
              <a:t> par un tiers un audit independent de </a:t>
            </a:r>
            <a:r>
              <a:rPr lang="en-GB" sz="1350" b="0" dirty="0" err="1">
                <a:solidFill>
                  <a:srgbClr val="0F5494"/>
                </a:solidFill>
                <a:latin typeface="+mn-lt"/>
              </a:rPr>
              <a:t>l’exercice</a:t>
            </a:r>
            <a:r>
              <a:rPr lang="en-GB" sz="1350" b="0" dirty="0">
                <a:solidFill>
                  <a:srgbClr val="0F5494"/>
                </a:solidFill>
                <a:latin typeface="+mn-lt"/>
              </a:rPr>
              <a:t> du devoir de diligence </a:t>
            </a:r>
            <a:r>
              <a:rPr lang="en-GB" sz="1350" b="0" dirty="0" err="1">
                <a:solidFill>
                  <a:srgbClr val="0F5494"/>
                </a:solidFill>
                <a:latin typeface="+mn-lt"/>
              </a:rPr>
              <a:t>concernant</a:t>
            </a:r>
            <a:r>
              <a:rPr lang="en-GB" sz="1350" b="0" dirty="0">
                <a:solidFill>
                  <a:srgbClr val="0F5494"/>
                </a:solidFill>
                <a:latin typeface="+mn-lt"/>
              </a:rPr>
              <a:t> la cha</a:t>
            </a:r>
            <a:r>
              <a:rPr lang="fr" sz="1350" b="0" dirty="0">
                <a:solidFill>
                  <a:srgbClr val="0F5494"/>
                </a:solidFill>
                <a:latin typeface="+mj-lt"/>
              </a:rPr>
              <a:t>î</a:t>
            </a:r>
            <a:r>
              <a:rPr lang="en-GB" sz="1350" b="0" dirty="0">
                <a:solidFill>
                  <a:srgbClr val="0F5494"/>
                </a:solidFill>
                <a:latin typeface="+mn-lt"/>
              </a:rPr>
              <a:t>ne </a:t>
            </a:r>
            <a:r>
              <a:rPr lang="en-GB" sz="1350" b="0" dirty="0" err="1">
                <a:solidFill>
                  <a:srgbClr val="0F5494"/>
                </a:solidFill>
                <a:latin typeface="+mn-lt"/>
              </a:rPr>
              <a:t>d’approvisionnement</a:t>
            </a:r>
            <a:r>
              <a:rPr lang="en-GB" sz="1350" b="0" dirty="0">
                <a:solidFill>
                  <a:srgbClr val="0F5494"/>
                </a:solidFill>
                <a:latin typeface="+mn-lt"/>
              </a:rPr>
              <a:t> </a:t>
            </a:r>
            <a:r>
              <a:rPr lang="en-GB" sz="1350" b="0" dirty="0" err="1">
                <a:solidFill>
                  <a:srgbClr val="0F5494"/>
                </a:solidFill>
                <a:latin typeface="+mn-lt"/>
              </a:rPr>
              <a:t>en</a:t>
            </a:r>
            <a:r>
              <a:rPr lang="en-GB" sz="1350" b="0" dirty="0">
                <a:solidFill>
                  <a:srgbClr val="0F5494"/>
                </a:solidFill>
                <a:latin typeface="+mn-lt"/>
              </a:rPr>
              <a:t> des points </a:t>
            </a:r>
            <a:r>
              <a:rPr lang="en-GB" sz="1350" b="0" dirty="0" err="1">
                <a:solidFill>
                  <a:srgbClr val="0F5494"/>
                </a:solidFill>
                <a:latin typeface="+mn-lt"/>
              </a:rPr>
              <a:t>determinés</a:t>
            </a:r>
            <a:r>
              <a:rPr lang="en-GB" sz="1350" b="0" dirty="0">
                <a:solidFill>
                  <a:srgbClr val="0F5494"/>
                </a:solidFill>
                <a:latin typeface="+mn-lt"/>
              </a:rPr>
              <a:t> de </a:t>
            </a:r>
            <a:r>
              <a:rPr lang="en-GB" sz="1350" b="0" dirty="0" err="1">
                <a:solidFill>
                  <a:srgbClr val="0F5494"/>
                </a:solidFill>
                <a:latin typeface="+mn-lt"/>
              </a:rPr>
              <a:t>cette</a:t>
            </a:r>
            <a:r>
              <a:rPr lang="en-GB" sz="1350" b="0" dirty="0">
                <a:solidFill>
                  <a:srgbClr val="0F5494"/>
                </a:solidFill>
                <a:latin typeface="+mn-lt"/>
              </a:rPr>
              <a:t> cha</a:t>
            </a:r>
            <a:r>
              <a:rPr lang="fr" sz="1350" b="0" dirty="0">
                <a:solidFill>
                  <a:srgbClr val="0F5494"/>
                </a:solidFill>
              </a:rPr>
              <a:t>î</a:t>
            </a:r>
            <a:r>
              <a:rPr lang="en-GB" sz="1350" b="0" dirty="0">
                <a:solidFill>
                  <a:srgbClr val="0F5494"/>
                </a:solidFill>
                <a:latin typeface="+mn-lt"/>
              </a:rPr>
              <a:t>ne</a:t>
            </a:r>
            <a:endParaRPr lang="fr" sz="1350" b="0" i="0" u="none" baseline="0" dirty="0">
              <a:solidFill>
                <a:srgbClr val="0F5494"/>
              </a:solidFill>
              <a:latin typeface="+mn-lt"/>
            </a:endParaRPr>
          </a:p>
          <a:p>
            <a:pPr marL="228600" indent="-228600">
              <a:lnSpc>
                <a:spcPct val="120000"/>
              </a:lnSpc>
              <a:buAutoNum type="arabicPeriod"/>
            </a:pPr>
            <a:r>
              <a:rPr lang="fr" sz="1350" b="0" i="0" u="none" baseline="0" dirty="0">
                <a:solidFill>
                  <a:srgbClr val="0F5494"/>
                </a:solidFill>
                <a:latin typeface="+mn-lt"/>
              </a:rPr>
              <a:t> </a:t>
            </a:r>
            <a:r>
              <a:rPr lang="en-GB" sz="1350" b="0" i="0" u="none" baseline="0" dirty="0" err="1">
                <a:solidFill>
                  <a:srgbClr val="0F5494"/>
                </a:solidFill>
                <a:latin typeface="+mn-lt"/>
              </a:rPr>
              <a:t>Rendre</a:t>
            </a:r>
            <a:r>
              <a:rPr lang="en-GB" sz="1350" b="0" i="0" u="none" baseline="0" dirty="0">
                <a:solidFill>
                  <a:srgbClr val="0F5494"/>
                </a:solidFill>
                <a:latin typeface="+mn-lt"/>
              </a:rPr>
              <a:t> </a:t>
            </a:r>
            <a:r>
              <a:rPr lang="en-GB" sz="1350" b="0" i="0" u="none" baseline="0" dirty="0" err="1">
                <a:solidFill>
                  <a:srgbClr val="0F5494"/>
                </a:solidFill>
                <a:latin typeface="+mn-lt"/>
              </a:rPr>
              <a:t>compte</a:t>
            </a:r>
            <a:r>
              <a:rPr lang="en-GB" sz="1350" b="0" i="0" u="none" baseline="0" dirty="0">
                <a:solidFill>
                  <a:srgbClr val="0F5494"/>
                </a:solidFill>
                <a:latin typeface="+mn-lt"/>
              </a:rPr>
              <a:t> de </a:t>
            </a:r>
            <a:r>
              <a:rPr lang="en-GB" sz="1350" b="0" i="0" u="none" baseline="0" dirty="0" err="1">
                <a:solidFill>
                  <a:srgbClr val="0F5494"/>
                </a:solidFill>
                <a:latin typeface="+mn-lt"/>
              </a:rPr>
              <a:t>l’exercice</a:t>
            </a:r>
            <a:r>
              <a:rPr lang="en-GB" sz="1350" b="0" i="0" u="none" baseline="0" dirty="0">
                <a:solidFill>
                  <a:srgbClr val="0F5494"/>
                </a:solidFill>
                <a:latin typeface="+mn-lt"/>
              </a:rPr>
              <a:t> du devoir de diligence </a:t>
            </a:r>
            <a:r>
              <a:rPr lang="en-GB" sz="1350" b="0" i="0" u="none" baseline="0" dirty="0" err="1">
                <a:solidFill>
                  <a:srgbClr val="0F5494"/>
                </a:solidFill>
                <a:latin typeface="+mn-lt"/>
              </a:rPr>
              <a:t>concernant</a:t>
            </a:r>
            <a:r>
              <a:rPr lang="en-GB" sz="1350" b="0" i="0" u="none" baseline="0" dirty="0">
                <a:solidFill>
                  <a:srgbClr val="0F5494"/>
                </a:solidFill>
                <a:latin typeface="+mn-lt"/>
              </a:rPr>
              <a:t> la </a:t>
            </a:r>
            <a:r>
              <a:rPr lang="en-GB" sz="1350" b="0" dirty="0">
                <a:solidFill>
                  <a:srgbClr val="0F5494"/>
                </a:solidFill>
                <a:latin typeface="+mj-lt"/>
              </a:rPr>
              <a:t>cha</a:t>
            </a:r>
            <a:r>
              <a:rPr lang="fr" sz="1350" b="0" dirty="0">
                <a:solidFill>
                  <a:srgbClr val="0F5494"/>
                </a:solidFill>
                <a:latin typeface="+mj-lt"/>
              </a:rPr>
              <a:t>î</a:t>
            </a:r>
            <a:r>
              <a:rPr lang="en-GB" sz="1350" b="0" dirty="0">
                <a:solidFill>
                  <a:srgbClr val="0F5494"/>
                </a:solidFill>
                <a:latin typeface="+mj-lt"/>
              </a:rPr>
              <a:t>ne </a:t>
            </a:r>
            <a:r>
              <a:rPr lang="en-GB" sz="1350" b="0" dirty="0" err="1">
                <a:solidFill>
                  <a:srgbClr val="0F5494"/>
                </a:solidFill>
                <a:latin typeface="+mj-lt"/>
              </a:rPr>
              <a:t>d’approvisionnement</a:t>
            </a:r>
            <a:r>
              <a:rPr lang="en-GB" sz="1350" b="0" dirty="0">
                <a:solidFill>
                  <a:srgbClr val="0F5494"/>
                </a:solidFill>
                <a:latin typeface="+mj-lt"/>
              </a:rPr>
              <a:t> </a:t>
            </a:r>
            <a:endParaRPr lang="fr" sz="900" b="0" i="0" u="none" baseline="0" dirty="0">
              <a:solidFill>
                <a:srgbClr val="0F5494"/>
              </a:solidFill>
              <a:latin typeface="+mj-lt"/>
            </a:endParaRPr>
          </a:p>
        </p:txBody>
      </p:sp>
    </p:spTree>
    <p:extLst>
      <p:ext uri="{BB962C8B-B14F-4D97-AF65-F5344CB8AC3E}">
        <p14:creationId xmlns:p14="http://schemas.microsoft.com/office/powerpoint/2010/main" val="2248647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704B1-AAF5-4F62-8957-F4587873561A}"/>
              </a:ext>
            </a:extLst>
          </p:cNvPr>
          <p:cNvSpPr>
            <a:spLocks noGrp="1"/>
          </p:cNvSpPr>
          <p:nvPr>
            <p:ph type="title"/>
          </p:nvPr>
        </p:nvSpPr>
        <p:spPr/>
        <p:txBody>
          <a:bodyPr/>
          <a:lstStyle/>
          <a:p>
            <a:pPr algn="l" rtl="0"/>
            <a:r>
              <a:rPr lang="fr" b="1" i="0" u="none" baseline="0"/>
              <a:t>Vue d'ensemble de la chaîne d'approvisionnement en minéraux</a:t>
            </a:r>
          </a:p>
        </p:txBody>
      </p:sp>
      <p:graphicFrame>
        <p:nvGraphicFramePr>
          <p:cNvPr id="4" name="Content Placeholder 2">
            <a:extLst>
              <a:ext uri="{FF2B5EF4-FFF2-40B4-BE49-F238E27FC236}">
                <a16:creationId xmlns:a16="http://schemas.microsoft.com/office/drawing/2014/main" id="{B72E86AF-3C64-41C5-A219-0B2FE1FCF0E2}"/>
              </a:ext>
            </a:extLst>
          </p:cNvPr>
          <p:cNvGraphicFramePr>
            <a:graphicFrameLocks noGrp="1"/>
          </p:cNvGraphicFramePr>
          <p:nvPr>
            <p:ph idx="1"/>
            <p:extLst>
              <p:ext uri="{D42A27DB-BD31-4B8C-83A1-F6EECF244321}">
                <p14:modId xmlns:p14="http://schemas.microsoft.com/office/powerpoint/2010/main" val="1401921971"/>
              </p:ext>
            </p:extLst>
          </p:nvPr>
        </p:nvGraphicFramePr>
        <p:xfrm>
          <a:off x="611560" y="4797152"/>
          <a:ext cx="8229600" cy="156070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859381782"/>
                    </a:ext>
                  </a:extLst>
                </a:gridCol>
                <a:gridCol w="4114800">
                  <a:extLst>
                    <a:ext uri="{9D8B030D-6E8A-4147-A177-3AD203B41FA5}">
                      <a16:colId xmlns:a16="http://schemas.microsoft.com/office/drawing/2014/main" val="1703603340"/>
                    </a:ext>
                  </a:extLst>
                </a:gridCol>
              </a:tblGrid>
              <a:tr h="370840">
                <a:tc>
                  <a:txBody>
                    <a:bodyPr/>
                    <a:lstStyle>
                      <a:lvl1pPr eaLnBrk="0" hangingPunct="0">
                        <a:lnSpc>
                          <a:spcPct val="90000"/>
                        </a:lnSpc>
                        <a:spcBef>
                          <a:spcPts val="1000"/>
                        </a:spcBef>
                        <a:buFont typeface="Arial" charset="0"/>
                        <a:defRPr sz="2400">
                          <a:solidFill>
                            <a:schemeClr val="tx1"/>
                          </a:solidFill>
                          <a:latin typeface="Calibri" charset="0"/>
                          <a:ea typeface="MS PGothic" charset="-128"/>
                        </a:defRPr>
                      </a:lvl1pPr>
                      <a:lvl2pPr marL="742950" indent="-285750" eaLnBrk="0" hangingPunct="0">
                        <a:lnSpc>
                          <a:spcPct val="90000"/>
                        </a:lnSpc>
                        <a:spcBef>
                          <a:spcPts val="500"/>
                        </a:spcBef>
                        <a:buFont typeface="Arial" charset="0"/>
                        <a:defRPr sz="2000">
                          <a:solidFill>
                            <a:schemeClr val="tx1"/>
                          </a:solidFill>
                          <a:latin typeface="Calibri" charset="0"/>
                          <a:ea typeface="MS PGothic" charset="-128"/>
                        </a:defRPr>
                      </a:lvl2pPr>
                      <a:lvl3pPr marL="1143000" indent="-228600" eaLnBrk="0" hangingPunct="0">
                        <a:lnSpc>
                          <a:spcPct val="90000"/>
                        </a:lnSpc>
                        <a:spcBef>
                          <a:spcPts val="500"/>
                        </a:spcBef>
                        <a:buFont typeface="Arial" charset="0"/>
                        <a:defRPr>
                          <a:solidFill>
                            <a:schemeClr val="tx1"/>
                          </a:solidFill>
                          <a:latin typeface="Calibri" charset="0"/>
                          <a:ea typeface="MS PGothic" charset="-128"/>
                        </a:defRPr>
                      </a:lvl3pPr>
                      <a:lvl4pPr marL="1600200" indent="-228600" eaLnBrk="0" hangingPunct="0">
                        <a:lnSpc>
                          <a:spcPct val="90000"/>
                        </a:lnSpc>
                        <a:spcBef>
                          <a:spcPts val="500"/>
                        </a:spcBef>
                        <a:buFont typeface="Arial" charset="0"/>
                        <a:defRPr sz="1600">
                          <a:solidFill>
                            <a:schemeClr val="tx1"/>
                          </a:solidFill>
                          <a:latin typeface="Calibri" charset="0"/>
                          <a:ea typeface="MS PGothic" charset="-128"/>
                        </a:defRPr>
                      </a:lvl4pPr>
                      <a:lvl5pPr marL="2057400" indent="-228600" eaLnBrk="0" hangingPunct="0">
                        <a:lnSpc>
                          <a:spcPct val="90000"/>
                        </a:lnSpc>
                        <a:spcBef>
                          <a:spcPts val="500"/>
                        </a:spcBef>
                        <a:buFont typeface="Arial" charset="0"/>
                        <a:defRPr sz="1600">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 sz="1800" b="1" i="0" u="none" strike="noStrike" cap="none" normalizeH="0" baseline="0">
                          <a:ln>
                            <a:noFill/>
                          </a:ln>
                          <a:solidFill>
                            <a:srgbClr val="FFFFFF"/>
                          </a:solidFill>
                          <a:effectLst/>
                          <a:latin typeface="+mn-lt"/>
                          <a:ea typeface="Alegreya Sans" charset="0"/>
                          <a:cs typeface="Alegreya Sans" charset="0"/>
                        </a:rPr>
                        <a:t>Entreprises en amont</a:t>
                      </a:r>
                    </a:p>
                  </a:txBody>
                  <a:tcPr marL="68580" marR="68580" marT="34290" marB="34290" anchor="ctr" horzOverflow="overflow"/>
                </a:tc>
                <a:tc>
                  <a:txBody>
                    <a:bodyPr/>
                    <a:lstStyle>
                      <a:lvl1pPr eaLnBrk="0" hangingPunct="0">
                        <a:lnSpc>
                          <a:spcPct val="90000"/>
                        </a:lnSpc>
                        <a:spcBef>
                          <a:spcPts val="1000"/>
                        </a:spcBef>
                        <a:buFont typeface="Arial" charset="0"/>
                        <a:defRPr sz="2400">
                          <a:solidFill>
                            <a:schemeClr val="tx1"/>
                          </a:solidFill>
                          <a:latin typeface="Calibri" charset="0"/>
                          <a:ea typeface="MS PGothic" charset="-128"/>
                        </a:defRPr>
                      </a:lvl1pPr>
                      <a:lvl2pPr marL="742950" indent="-285750" eaLnBrk="0" hangingPunct="0">
                        <a:lnSpc>
                          <a:spcPct val="90000"/>
                        </a:lnSpc>
                        <a:spcBef>
                          <a:spcPts val="500"/>
                        </a:spcBef>
                        <a:buFont typeface="Arial" charset="0"/>
                        <a:defRPr sz="2000">
                          <a:solidFill>
                            <a:schemeClr val="tx1"/>
                          </a:solidFill>
                          <a:latin typeface="Calibri" charset="0"/>
                          <a:ea typeface="MS PGothic" charset="-128"/>
                        </a:defRPr>
                      </a:lvl2pPr>
                      <a:lvl3pPr marL="1143000" indent="-228600" eaLnBrk="0" hangingPunct="0">
                        <a:lnSpc>
                          <a:spcPct val="90000"/>
                        </a:lnSpc>
                        <a:spcBef>
                          <a:spcPts val="500"/>
                        </a:spcBef>
                        <a:buFont typeface="Arial" charset="0"/>
                        <a:defRPr>
                          <a:solidFill>
                            <a:schemeClr val="tx1"/>
                          </a:solidFill>
                          <a:latin typeface="Calibri" charset="0"/>
                          <a:ea typeface="MS PGothic" charset="-128"/>
                        </a:defRPr>
                      </a:lvl3pPr>
                      <a:lvl4pPr marL="1600200" indent="-228600" eaLnBrk="0" hangingPunct="0">
                        <a:lnSpc>
                          <a:spcPct val="90000"/>
                        </a:lnSpc>
                        <a:spcBef>
                          <a:spcPts val="500"/>
                        </a:spcBef>
                        <a:buFont typeface="Arial" charset="0"/>
                        <a:defRPr sz="1600">
                          <a:solidFill>
                            <a:schemeClr val="tx1"/>
                          </a:solidFill>
                          <a:latin typeface="Calibri" charset="0"/>
                          <a:ea typeface="MS PGothic" charset="-128"/>
                        </a:defRPr>
                      </a:lvl4pPr>
                      <a:lvl5pPr marL="2057400" indent="-228600" eaLnBrk="0" hangingPunct="0">
                        <a:lnSpc>
                          <a:spcPct val="90000"/>
                        </a:lnSpc>
                        <a:spcBef>
                          <a:spcPts val="500"/>
                        </a:spcBef>
                        <a:buFont typeface="Arial" charset="0"/>
                        <a:defRPr sz="1600">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 sz="1800" b="1" i="0" u="none" strike="noStrike" cap="none" normalizeH="0" baseline="0">
                          <a:ln>
                            <a:noFill/>
                          </a:ln>
                          <a:solidFill>
                            <a:srgbClr val="FFFFFF"/>
                          </a:solidFill>
                          <a:effectLst/>
                          <a:latin typeface="+mn-lt"/>
                          <a:ea typeface="Alegreya Sans" charset="0"/>
                          <a:cs typeface="Alegreya Sans" charset="0"/>
                        </a:rPr>
                        <a:t>Entreprises en aval </a:t>
                      </a:r>
                    </a:p>
                  </a:txBody>
                  <a:tcPr marL="68580" marR="68580" marT="34290" marB="34290" anchor="ctr" horzOverflow="overflow"/>
                </a:tc>
                <a:extLst>
                  <a:ext uri="{0D108BD9-81ED-4DB2-BD59-A6C34878D82A}">
                    <a16:rowId xmlns:a16="http://schemas.microsoft.com/office/drawing/2014/main" val="3915905295"/>
                  </a:ext>
                </a:extLst>
              </a:tr>
              <a:tr h="370840">
                <a:tc>
                  <a:txBody>
                    <a:bodyPr/>
                    <a:lstStyle>
                      <a:lvl1pPr eaLnBrk="0" hangingPunct="0">
                        <a:lnSpc>
                          <a:spcPct val="90000"/>
                        </a:lnSpc>
                        <a:spcBef>
                          <a:spcPts val="1000"/>
                        </a:spcBef>
                        <a:buFont typeface="Arial" charset="0"/>
                        <a:defRPr sz="2400">
                          <a:solidFill>
                            <a:schemeClr val="tx1"/>
                          </a:solidFill>
                          <a:latin typeface="Calibri" charset="0"/>
                          <a:ea typeface="MS PGothic" charset="-128"/>
                        </a:defRPr>
                      </a:lvl1pPr>
                      <a:lvl2pPr marL="742950" indent="-285750" eaLnBrk="0" hangingPunct="0">
                        <a:lnSpc>
                          <a:spcPct val="90000"/>
                        </a:lnSpc>
                        <a:spcBef>
                          <a:spcPts val="500"/>
                        </a:spcBef>
                        <a:buFont typeface="Arial" charset="0"/>
                        <a:defRPr sz="2000">
                          <a:solidFill>
                            <a:schemeClr val="tx1"/>
                          </a:solidFill>
                          <a:latin typeface="Calibri" charset="0"/>
                          <a:ea typeface="MS PGothic" charset="-128"/>
                        </a:defRPr>
                      </a:lvl2pPr>
                      <a:lvl3pPr marL="1143000" indent="-228600" eaLnBrk="0" hangingPunct="0">
                        <a:lnSpc>
                          <a:spcPct val="90000"/>
                        </a:lnSpc>
                        <a:spcBef>
                          <a:spcPts val="500"/>
                        </a:spcBef>
                        <a:buFont typeface="Arial" charset="0"/>
                        <a:defRPr>
                          <a:solidFill>
                            <a:schemeClr val="tx1"/>
                          </a:solidFill>
                          <a:latin typeface="Calibri" charset="0"/>
                          <a:ea typeface="MS PGothic" charset="-128"/>
                        </a:defRPr>
                      </a:lvl3pPr>
                      <a:lvl4pPr marL="1600200" indent="-228600" eaLnBrk="0" hangingPunct="0">
                        <a:lnSpc>
                          <a:spcPct val="90000"/>
                        </a:lnSpc>
                        <a:spcBef>
                          <a:spcPts val="500"/>
                        </a:spcBef>
                        <a:buFont typeface="Arial" charset="0"/>
                        <a:defRPr sz="1600">
                          <a:solidFill>
                            <a:schemeClr val="tx1"/>
                          </a:solidFill>
                          <a:latin typeface="Calibri" charset="0"/>
                          <a:ea typeface="MS PGothic" charset="-128"/>
                        </a:defRPr>
                      </a:lvl4pPr>
                      <a:lvl5pPr marL="2057400" indent="-228600" eaLnBrk="0" hangingPunct="0">
                        <a:lnSpc>
                          <a:spcPct val="90000"/>
                        </a:lnSpc>
                        <a:spcBef>
                          <a:spcPts val="500"/>
                        </a:spcBef>
                        <a:buFont typeface="Arial" charset="0"/>
                        <a:defRPr sz="1600">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lang="fr" sz="1400" b="0" i="1" u="none" baseline="0" dirty="0">
                          <a:latin typeface="+mn-lt"/>
                        </a:rPr>
                        <a:t>La chaîne d'approvisionnement en minéra</a:t>
                      </a:r>
                      <a:r>
                        <a:rPr lang="en-GB" sz="1400" b="0" i="1" u="none" baseline="0" dirty="0">
                          <a:latin typeface="+mn-lt"/>
                        </a:rPr>
                        <a:t>is</a:t>
                      </a:r>
                      <a:r>
                        <a:rPr lang="fr" sz="1400" b="0" i="1" u="none" baseline="0" dirty="0">
                          <a:latin typeface="+mn-lt"/>
                        </a:rPr>
                        <a:t> des sites extractions aux fonderies et aux affineries</a:t>
                      </a:r>
                      <a:r>
                        <a:rPr kumimoji="0" lang="fr" sz="1400" b="0" i="0" u="none" strike="noStrike" cap="none" normalizeH="0" baseline="0" dirty="0">
                          <a:ln>
                            <a:noFill/>
                          </a:ln>
                          <a:solidFill>
                            <a:srgbClr val="262520"/>
                          </a:solidFill>
                          <a:effectLst/>
                          <a:latin typeface="+mn-lt"/>
                          <a:ea typeface="Alegreya Sans" charset="0"/>
                          <a:cs typeface="Alegreya Sans" charset="0"/>
                        </a:rPr>
                        <a:t> par exemple, les sociétés minières, les négociants de matières premières, les fonderies et les affineurs.</a:t>
                      </a:r>
                    </a:p>
                  </a:txBody>
                  <a:tcPr marL="68580" marR="68580" marT="34290" marB="34290" horzOverflow="overflow"/>
                </a:tc>
                <a:tc>
                  <a:txBody>
                    <a:bodyPr/>
                    <a:lstStyle>
                      <a:lvl1pPr eaLnBrk="0" hangingPunct="0">
                        <a:lnSpc>
                          <a:spcPct val="90000"/>
                        </a:lnSpc>
                        <a:spcBef>
                          <a:spcPts val="1000"/>
                        </a:spcBef>
                        <a:buFont typeface="Arial" charset="0"/>
                        <a:defRPr sz="2400">
                          <a:solidFill>
                            <a:schemeClr val="tx1"/>
                          </a:solidFill>
                          <a:latin typeface="Calibri" charset="0"/>
                          <a:ea typeface="MS PGothic" charset="-128"/>
                        </a:defRPr>
                      </a:lvl1pPr>
                      <a:lvl2pPr marL="742950" indent="-285750" eaLnBrk="0" hangingPunct="0">
                        <a:lnSpc>
                          <a:spcPct val="90000"/>
                        </a:lnSpc>
                        <a:spcBef>
                          <a:spcPts val="500"/>
                        </a:spcBef>
                        <a:buFont typeface="Arial" charset="0"/>
                        <a:defRPr sz="2000">
                          <a:solidFill>
                            <a:schemeClr val="tx1"/>
                          </a:solidFill>
                          <a:latin typeface="Calibri" charset="0"/>
                          <a:ea typeface="MS PGothic" charset="-128"/>
                        </a:defRPr>
                      </a:lvl2pPr>
                      <a:lvl3pPr marL="1143000" indent="-228600" eaLnBrk="0" hangingPunct="0">
                        <a:lnSpc>
                          <a:spcPct val="90000"/>
                        </a:lnSpc>
                        <a:spcBef>
                          <a:spcPts val="500"/>
                        </a:spcBef>
                        <a:buFont typeface="Arial" charset="0"/>
                        <a:defRPr>
                          <a:solidFill>
                            <a:schemeClr val="tx1"/>
                          </a:solidFill>
                          <a:latin typeface="Calibri" charset="0"/>
                          <a:ea typeface="MS PGothic" charset="-128"/>
                        </a:defRPr>
                      </a:lvl3pPr>
                      <a:lvl4pPr marL="1600200" indent="-228600" eaLnBrk="0" hangingPunct="0">
                        <a:lnSpc>
                          <a:spcPct val="90000"/>
                        </a:lnSpc>
                        <a:spcBef>
                          <a:spcPts val="500"/>
                        </a:spcBef>
                        <a:buFont typeface="Arial" charset="0"/>
                        <a:defRPr sz="1600">
                          <a:solidFill>
                            <a:schemeClr val="tx1"/>
                          </a:solidFill>
                          <a:latin typeface="Calibri" charset="0"/>
                          <a:ea typeface="MS PGothic" charset="-128"/>
                        </a:defRPr>
                      </a:lvl4pPr>
                      <a:lvl5pPr marL="2057400" indent="-228600" eaLnBrk="0" hangingPunct="0">
                        <a:lnSpc>
                          <a:spcPct val="90000"/>
                        </a:lnSpc>
                        <a:spcBef>
                          <a:spcPts val="500"/>
                        </a:spcBef>
                        <a:buFont typeface="Arial" charset="0"/>
                        <a:defRPr sz="1600">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lang="fr" sz="1400" b="0" i="1" u="none" baseline="0" dirty="0">
                          <a:latin typeface="+mn-lt"/>
                        </a:rPr>
                        <a:t>La chaîne d'approvisionnement en métaux de la phase suivant les fonderies et affineries au produit final</a:t>
                      </a:r>
                      <a:r>
                        <a:rPr kumimoji="0" lang="fr" sz="1400" b="0" i="0" u="none" strike="noStrike" cap="none" normalizeH="0" baseline="0" dirty="0">
                          <a:ln>
                            <a:noFill/>
                          </a:ln>
                          <a:solidFill>
                            <a:schemeClr val="tx1"/>
                          </a:solidFill>
                          <a:effectLst/>
                          <a:latin typeface="+mn-lt"/>
                          <a:ea typeface="Alegreya Sans" charset="0"/>
                          <a:cs typeface="Alegreya Sans" charset="0"/>
                        </a:rPr>
                        <a:t>, par exemple, négociant, producteur de composants, fabricants.</a:t>
                      </a:r>
                    </a:p>
                  </a:txBody>
                  <a:tcPr marL="68580" marR="68580" marT="34290" marB="34290" horzOverflow="overflow"/>
                </a:tc>
                <a:extLst>
                  <a:ext uri="{0D108BD9-81ED-4DB2-BD59-A6C34878D82A}">
                    <a16:rowId xmlns:a16="http://schemas.microsoft.com/office/drawing/2014/main" val="1347250141"/>
                  </a:ext>
                </a:extLst>
              </a:tr>
            </a:tbl>
          </a:graphicData>
        </a:graphic>
      </p:graphicFrame>
      <p:pic>
        <p:nvPicPr>
          <p:cNvPr id="6" name="Picture 5">
            <a:extLst>
              <a:ext uri="{FF2B5EF4-FFF2-40B4-BE49-F238E27FC236}">
                <a16:creationId xmlns:a16="http://schemas.microsoft.com/office/drawing/2014/main" id="{94373547-7C99-4A95-BD68-764BE8AB57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302840" y="2534761"/>
            <a:ext cx="8496000" cy="2073186"/>
          </a:xfrm>
          <a:prstGeom prst="rect">
            <a:avLst/>
          </a:prstGeom>
          <a:noFill/>
          <a:ln>
            <a:noFill/>
          </a:ln>
        </p:spPr>
      </p:pic>
    </p:spTree>
    <p:extLst>
      <p:ext uri="{BB962C8B-B14F-4D97-AF65-F5344CB8AC3E}">
        <p14:creationId xmlns:p14="http://schemas.microsoft.com/office/powerpoint/2010/main" val="4209408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rtl="0"/>
            <a:r>
              <a:rPr lang="fr" b="1" i="0" u="none" cap="all" baseline="0"/>
              <a:t>Champ d'application du règlement de l'UE 1/2</a:t>
            </a:r>
            <a:endParaRPr lang="fr" cap="all" dirty="0"/>
          </a:p>
        </p:txBody>
      </p:sp>
      <p:sp>
        <p:nvSpPr>
          <p:cNvPr id="9" name="TextBox 8">
            <a:extLst>
              <a:ext uri="{FF2B5EF4-FFF2-40B4-BE49-F238E27FC236}">
                <a16:creationId xmlns:a16="http://schemas.microsoft.com/office/drawing/2014/main" id="{8DC3E1DB-8A4C-4C49-8752-DFA6B39448DF}"/>
              </a:ext>
            </a:extLst>
          </p:cNvPr>
          <p:cNvSpPr txBox="1"/>
          <p:nvPr/>
        </p:nvSpPr>
        <p:spPr>
          <a:xfrm>
            <a:off x="827584" y="2609047"/>
            <a:ext cx="7272808" cy="3785652"/>
          </a:xfrm>
          <a:prstGeom prst="rect">
            <a:avLst/>
          </a:prstGeom>
          <a:noFill/>
        </p:spPr>
        <p:txBody>
          <a:bodyPr wrap="square" rtlCol="0">
            <a:spAutoFit/>
          </a:bodyPr>
          <a:lstStyle/>
          <a:p>
            <a:pPr lvl="0" algn="l" rtl="0" eaLnBrk="0" hangingPunct="0">
              <a:spcBef>
                <a:spcPct val="20000"/>
              </a:spcBef>
              <a:buClr>
                <a:srgbClr val="0F5494"/>
              </a:buClr>
            </a:pPr>
            <a:r>
              <a:rPr lang="fr" sz="2400" b="1" i="0" u="none" kern="0" baseline="0" dirty="0">
                <a:solidFill>
                  <a:srgbClr val="0F5494"/>
                </a:solidFill>
                <a:latin typeface="Verdana"/>
              </a:rPr>
              <a:t>Article 1er, paragraphe 2 Objet et champ d'application</a:t>
            </a:r>
            <a:endParaRPr lang="fr" sz="2400" b="0" kern="0" dirty="0">
              <a:solidFill>
                <a:srgbClr val="0F5494"/>
              </a:solidFill>
              <a:latin typeface="Verdana"/>
            </a:endParaRPr>
          </a:p>
          <a:p>
            <a:endParaRPr lang="fr" sz="2400" b="0" dirty="0">
              <a:solidFill>
                <a:srgbClr val="0F5494"/>
              </a:solidFill>
            </a:endParaRPr>
          </a:p>
          <a:p>
            <a:pPr algn="l" rtl="0"/>
            <a:r>
              <a:rPr lang="fr" sz="2400" b="0" i="0" u="none" baseline="0" dirty="0">
                <a:solidFill>
                  <a:srgbClr val="0F5494"/>
                </a:solidFill>
              </a:rPr>
              <a:t>Le présent règlement établit les obligations en matière de devoir de diligence de la chaîne d'approvisionnement pour les importateurs de l'Union qui importent des minéra</a:t>
            </a:r>
            <a:r>
              <a:rPr lang="en-GB" sz="2400" b="0" i="0" u="none" baseline="0" dirty="0">
                <a:solidFill>
                  <a:srgbClr val="0F5494"/>
                </a:solidFill>
              </a:rPr>
              <a:t>is</a:t>
            </a:r>
            <a:r>
              <a:rPr lang="fr" sz="2400" b="0" i="0" u="none" baseline="0" dirty="0">
                <a:solidFill>
                  <a:srgbClr val="0F5494"/>
                </a:solidFill>
              </a:rPr>
              <a:t> ou des métaux contenant ou se composant entièrement d'étain, de tantale, de tungstène ou d'or, tels qu'ils sont énoncés à l'annexe I.</a:t>
            </a:r>
            <a:endParaRPr lang="fr" sz="2400" b="0" dirty="0">
              <a:solidFill>
                <a:srgbClr val="0F5494"/>
              </a:solidFill>
            </a:endParaRPr>
          </a:p>
        </p:txBody>
      </p:sp>
    </p:spTree>
    <p:extLst>
      <p:ext uri="{BB962C8B-B14F-4D97-AF65-F5344CB8AC3E}">
        <p14:creationId xmlns:p14="http://schemas.microsoft.com/office/powerpoint/2010/main" val="394241213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97f6912e-a8eb-4c25-ad1b-ecf306e9c35e" ContentTypeId="0x01010018E01CE33C90DE4A970D47E400D176AE1F02" PreviousValue="false"/>
</file>

<file path=customXml/item3.xml><?xml version="1.0" encoding="utf-8"?>
<ct:contentTypeSchema xmlns:ct="http://schemas.microsoft.com/office/2006/metadata/contentType" xmlns:ma="http://schemas.microsoft.com/office/2006/metadata/properties/metaAttributes" ct:_="" ma:_="" ma:contentTypeName="Document Project General" ma:contentTypeID="0x01010018E01CE33C90DE4A970D47E400D176AE1F020091D4595FA6CD1340AA7703AC57E26C40" ma:contentTypeVersion="0" ma:contentTypeDescription="" ma:contentTypeScope="" ma:versionID="5a5bb8d8ab161acae230ba40d6980ffa">
  <xsd:schema xmlns:xsd="http://www.w3.org/2001/XMLSchema" xmlns:xs="http://www.w3.org/2001/XMLSchema" xmlns:p="http://schemas.microsoft.com/office/2006/metadata/properties" xmlns:ns2="7e9eed2f-27c4-4474-ba4f-3601f39e8add" targetNamespace="http://schemas.microsoft.com/office/2006/metadata/properties" ma:root="true" ma:fieldsID="4d0f55f960fdbdae389a17773d00c893" ns2:_="">
    <xsd:import namespace="7e9eed2f-27c4-4474-ba4f-3601f39e8add"/>
    <xsd:element name="properties">
      <xsd:complexType>
        <xsd:sequence>
          <xsd:element name="documentManagement">
            <xsd:complexType>
              <xsd:all>
                <xsd:element ref="ns2:T_DocProject" minOccurs="0"/>
                <xsd:element ref="ns2:ProjectMilestones" minOccurs="0"/>
                <xsd:element ref="ns2:Partners" minOccurs="0"/>
                <xsd:element ref="ns2:Comments1" minOccurs="0"/>
                <xsd:element ref="ns2:Fina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9eed2f-27c4-4474-ba4f-3601f39e8add" elementFormDefault="qualified">
    <xsd:import namespace="http://schemas.microsoft.com/office/2006/documentManagement/types"/>
    <xsd:import namespace="http://schemas.microsoft.com/office/infopath/2007/PartnerControls"/>
    <xsd:element name="T_DocProject" ma:index="2" nillable="true" ma:displayName="T_Doc project" ma:format="Dropdown" ma:internalName="T_DocProject">
      <xsd:simpleType>
        <xsd:restriction base="dms:Choice">
          <xsd:enumeration value="Acceptance"/>
          <xsd:enumeration value="Acknowledgement"/>
          <xsd:enumeration value="Advisory board"/>
          <xsd:enumeration value="Amendment"/>
          <xsd:enumeration value="Meetings_Other"/>
          <xsd:enumeration value="Meetings_1.KOM and AB+SC (Feb19)"/>
          <xsd:enumeration value="Meetings_2.AB+SC (May19)_Telco"/>
          <xsd:enumeration value="Meetings_3.AB+SC (Sept19)"/>
          <xsd:enumeration value="Bibliography"/>
          <xsd:enumeration value="Communications/notifications"/>
          <xsd:enumeration value="Contract/Agreement"/>
          <xsd:enumeration value="Declarations/Certificates"/>
          <xsd:enumeration value="Deliverable/Report"/>
          <xsd:enumeration value="Company/Entity"/>
          <xsd:enumeration value="Form"/>
          <xsd:enumeration value="Economic information/Budget"/>
          <xsd:enumeration value="Networking"/>
          <xsd:enumeration value="Technical proposal"/>
          <xsd:enumeration value="Templates"/>
          <xsd:enumeration value="Presentations"/>
          <xsd:enumeration value="Resolution/Certification"/>
          <xsd:enumeration value="Obsolete"/>
          <xsd:enumeration value="Other"/>
        </xsd:restriction>
      </xsd:simpleType>
    </xsd:element>
    <xsd:element name="ProjectMilestones" ma:index="3" nillable="true" ma:displayName="Project milestones" ma:format="Dropdown" ma:internalName="ProjectMilestones">
      <xsd:simpleType>
        <xsd:restriction base="dms:Choice">
          <xsd:enumeration value="Pre-proposal"/>
          <xsd:enumeration value="Proposal"/>
          <xsd:enumeration value="Negotiation"/>
          <xsd:enumeration value="Milestone 1"/>
          <xsd:enumeration value="WP1. Online DDSS"/>
          <xsd:enumeration value="WP2. Networks + AB"/>
          <xsd:enumeration value="WP3. Comm."/>
          <xsd:enumeration value="WP4. Management"/>
        </xsd:restriction>
      </xsd:simpleType>
    </xsd:element>
    <xsd:element name="Partners" ma:index="4" nillable="true" ma:displayName="Partners" ma:format="Dropdown" ma:internalName="Partners">
      <xsd:simpleType>
        <xsd:restriction base="dms:Choice">
          <xsd:enumeration value="Option 1"/>
          <xsd:enumeration value="Option 2"/>
          <xsd:enumeration value="Option 3"/>
        </xsd:restriction>
      </xsd:simpleType>
    </xsd:element>
    <xsd:element name="Comments1" ma:index="5" nillable="true" ma:displayName="Comments" ma:internalName="Comments1">
      <xsd:simpleType>
        <xsd:restriction base="dms:Note">
          <xsd:maxLength value="255"/>
        </xsd:restriction>
      </xsd:simpleType>
    </xsd:element>
    <xsd:element name="Final" ma:index="6" nillable="true" ma:displayName="Final" ma:format="Dropdown" ma:internalName="Final">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_DocProject xmlns="7e9eed2f-27c4-4474-ba4f-3601f39e8add" xsi:nil="true"/>
    <ProjectMilestones xmlns="7e9eed2f-27c4-4474-ba4f-3601f39e8add" xsi:nil="true"/>
    <Comments1 xmlns="7e9eed2f-27c4-4474-ba4f-3601f39e8add" xsi:nil="true"/>
    <Final xmlns="7e9eed2f-27c4-4474-ba4f-3601f39e8add" xsi:nil="true"/>
    <Partners xmlns="7e9eed2f-27c4-4474-ba4f-3601f39e8add" xsi:nil="true"/>
  </documentManagement>
</p:properties>
</file>

<file path=customXml/itemProps1.xml><?xml version="1.0" encoding="utf-8"?>
<ds:datastoreItem xmlns:ds="http://schemas.openxmlformats.org/officeDocument/2006/customXml" ds:itemID="{CFED094F-B3C8-41CA-8116-3986F7639DFC}"/>
</file>

<file path=customXml/itemProps2.xml><?xml version="1.0" encoding="utf-8"?>
<ds:datastoreItem xmlns:ds="http://schemas.openxmlformats.org/officeDocument/2006/customXml" ds:itemID="{421ED03E-6000-457A-81F3-1E67194F1DC1}"/>
</file>

<file path=customXml/itemProps3.xml><?xml version="1.0" encoding="utf-8"?>
<ds:datastoreItem xmlns:ds="http://schemas.openxmlformats.org/officeDocument/2006/customXml" ds:itemID="{49EEC9C4-3EDA-41B3-8671-F1B5D81CECDC}"/>
</file>

<file path=customXml/itemProps4.xml><?xml version="1.0" encoding="utf-8"?>
<ds:datastoreItem xmlns:ds="http://schemas.openxmlformats.org/officeDocument/2006/customXml" ds:itemID="{A08D5AF8-2087-4351-B64F-53AB97C34214}"/>
</file>

<file path=docProps/app.xml><?xml version="1.0" encoding="utf-8"?>
<Properties xmlns="http://schemas.openxmlformats.org/officeDocument/2006/extended-properties" xmlns:vt="http://schemas.openxmlformats.org/officeDocument/2006/docPropsVTypes">
  <TotalTime>53</TotalTime>
  <Words>755</Words>
  <Application>Microsoft Office PowerPoint</Application>
  <PresentationFormat>On-screen Show (4:3)</PresentationFormat>
  <Paragraphs>80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Alegreya Sans</vt:lpstr>
      <vt:lpstr>Arial</vt:lpstr>
      <vt:lpstr>Corbel</vt:lpstr>
      <vt:lpstr>Verdana</vt:lpstr>
      <vt:lpstr>Default Design</vt:lpstr>
      <vt:lpstr>Introduction au règlement de l'UE </vt:lpstr>
      <vt:lpstr>HISTORIQUE 1/3</vt:lpstr>
      <vt:lpstr>HISTORIQUE 2/3</vt:lpstr>
      <vt:lpstr>HISTORIQUE 3/3</vt:lpstr>
      <vt:lpstr>OBJECTIF</vt:lpstr>
      <vt:lpstr>Qu'est-ce que le devoir de diligence ? 1/2</vt:lpstr>
      <vt:lpstr>Qu'est-ce que le devoir de diligence ? 2/2</vt:lpstr>
      <vt:lpstr>Vue d'ensemble de la chaîne d'approvisionnement en minéraux</vt:lpstr>
      <vt:lpstr>Champ d'application du règlement de l'UE 1/2</vt:lpstr>
      <vt:lpstr>CHAMP D'APPLICATION DU RÈGLEMENT 2/2</vt:lpstr>
      <vt:lpstr>Vérification sur les  entreprises</vt:lpstr>
      <vt:lpstr>Non-conformité</vt:lpstr>
      <vt:lpstr>Merci  Pour plus d'informations, visitez le portail de Due Diligence Ready!</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Rosanna Tufo</cp:lastModifiedBy>
  <cp:revision>188</cp:revision>
  <dcterms:created xsi:type="dcterms:W3CDTF">2011-10-28T10:25:18Z</dcterms:created>
  <dcterms:modified xsi:type="dcterms:W3CDTF">2019-10-17T12:58:45Z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0x01010018E01CE33C90DE4A970D47E400D176AE1F020091D4595FA6CD1340AA7703AC57E26C40</vt:lpwstr>
  </property>
</Properties>
</file>