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1" r:id="rId2"/>
    <p:sldId id="262" r:id="rId3"/>
    <p:sldId id="263" r:id="rId4"/>
    <p:sldId id="264" r:id="rId5"/>
    <p:sldId id="265" r:id="rId6"/>
    <p:sldId id="266" r:id="rId7"/>
    <p:sldId id="268" r:id="rId8"/>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anna Tufo" initials="RT" lastIdx="4" clrIdx="0">
    <p:extLst/>
  </p:cmAuthor>
  <p:cmAuthor id="2" name="Fabiana Di Lorenzo" initials="FDL"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FD624"/>
    <a:srgbClr val="3166CF"/>
    <a:srgbClr val="3E6FD2"/>
    <a:srgbClr val="2D5EC1"/>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449" autoAdjust="0"/>
  </p:normalViewPr>
  <p:slideViewPr>
    <p:cSldViewPr>
      <p:cViewPr varScale="1">
        <p:scale>
          <a:sx n="99" d="100"/>
          <a:sy n="99" d="100"/>
        </p:scale>
        <p:origin x="99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‹Nr.›</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‹Nr.›</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lnSpc>
                <a:spcPct val="115000"/>
              </a:lnSpc>
              <a:spcAft>
                <a:spcPts val="1000"/>
              </a:spcAft>
            </a:pPr>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1</a:t>
            </a:fld>
            <a:endParaRPr lang="de"/>
          </a:p>
        </p:txBody>
      </p:sp>
    </p:spTree>
    <p:extLst>
      <p:ext uri="{BB962C8B-B14F-4D97-AF65-F5344CB8AC3E}">
        <p14:creationId xmlns:p14="http://schemas.microsoft.com/office/powerpoint/2010/main" val="137636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2</a:t>
            </a:fld>
            <a:endParaRPr lang="de"/>
          </a:p>
        </p:txBody>
      </p:sp>
    </p:spTree>
    <p:extLst>
      <p:ext uri="{BB962C8B-B14F-4D97-AF65-F5344CB8AC3E}">
        <p14:creationId xmlns:p14="http://schemas.microsoft.com/office/powerpoint/2010/main" val="332223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10"/>
          </p:nvPr>
        </p:nvSpPr>
        <p:spPr/>
        <p:txBody>
          <a:bodyPr/>
          <a:lstStyle/>
          <a:p>
            <a:pPr algn="l" rtl="0">
              <a:defRPr/>
            </a:pPr>
            <a:fld id="{36441B25-C4D1-47DB-817D-B9C4FC5392FB}" type="slidenum">
              <a:rPr/>
              <a:pPr>
                <a:defRPr/>
              </a:pPr>
              <a:t>3</a:t>
            </a:fld>
            <a:endParaRPr lang="de"/>
          </a:p>
        </p:txBody>
      </p:sp>
    </p:spTree>
    <p:extLst>
      <p:ext uri="{BB962C8B-B14F-4D97-AF65-F5344CB8AC3E}">
        <p14:creationId xmlns:p14="http://schemas.microsoft.com/office/powerpoint/2010/main" val="3583997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b="0"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4</a:t>
            </a:fld>
            <a:endParaRPr lang="de"/>
          </a:p>
        </p:txBody>
      </p:sp>
    </p:spTree>
    <p:extLst>
      <p:ext uri="{BB962C8B-B14F-4D97-AF65-F5344CB8AC3E}">
        <p14:creationId xmlns:p14="http://schemas.microsoft.com/office/powerpoint/2010/main" val="3928019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b="0"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5</a:t>
            </a:fld>
            <a:endParaRPr lang="de"/>
          </a:p>
        </p:txBody>
      </p:sp>
    </p:spTree>
    <p:extLst>
      <p:ext uri="{BB962C8B-B14F-4D97-AF65-F5344CB8AC3E}">
        <p14:creationId xmlns:p14="http://schemas.microsoft.com/office/powerpoint/2010/main" val="3260599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6</a:t>
            </a:fld>
            <a:endParaRPr lang="de"/>
          </a:p>
        </p:txBody>
      </p:sp>
    </p:spTree>
    <p:extLst>
      <p:ext uri="{BB962C8B-B14F-4D97-AF65-F5344CB8AC3E}">
        <p14:creationId xmlns:p14="http://schemas.microsoft.com/office/powerpoint/2010/main" val="99090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 dirty="0"/>
          </a:p>
        </p:txBody>
      </p:sp>
      <p:sp>
        <p:nvSpPr>
          <p:cNvPr id="4" name="Slide Number Placeholder 3"/>
          <p:cNvSpPr>
            <a:spLocks noGrp="1"/>
          </p:cNvSpPr>
          <p:nvPr>
            <p:ph type="sldNum" sz="quarter" idx="5"/>
          </p:nvPr>
        </p:nvSpPr>
        <p:spPr/>
        <p:txBody>
          <a:bodyPr/>
          <a:lstStyle/>
          <a:p>
            <a:pPr algn="l" rtl="0">
              <a:defRPr/>
            </a:pPr>
            <a:fld id="{36441B25-C4D1-47DB-817D-B9C4FC5392FB}" type="slidenum">
              <a:rPr/>
              <a:pPr>
                <a:defRPr/>
              </a:pPr>
              <a:t>7</a:t>
            </a:fld>
            <a:endParaRPr lang="de"/>
          </a:p>
        </p:txBody>
      </p:sp>
    </p:spTree>
    <p:extLst>
      <p:ext uri="{BB962C8B-B14F-4D97-AF65-F5344CB8AC3E}">
        <p14:creationId xmlns:p14="http://schemas.microsoft.com/office/powerpoint/2010/main" val="258590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4139952" y="1641600"/>
            <a:ext cx="4536504" cy="2088232"/>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467544" y="3933056"/>
            <a:ext cx="3744416"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‹Nr.›</a:t>
            </a:fld>
            <a:endParaRPr lang="en-GB" dirty="0"/>
          </a:p>
        </p:txBody>
      </p:sp>
      <p:pic>
        <p:nvPicPr>
          <p:cNvPr id="11" name="Picture 10">
            <a:extLst>
              <a:ext uri="{FF2B5EF4-FFF2-40B4-BE49-F238E27FC236}">
                <a16:creationId xmlns:a16="http://schemas.microsoft.com/office/drawing/2014/main" id="{930F3DA2-B59A-4C9E-8504-51BF49FCB0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09600" y="309600"/>
            <a:ext cx="1583550" cy="1101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Rectangle 5"/>
          <p:cNvSpPr/>
          <p:nvPr userDrawn="1"/>
        </p:nvSpPr>
        <p:spPr>
          <a:xfrm>
            <a:off x="4262438" y="6669360"/>
            <a:ext cx="596900" cy="198438"/>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dirty="0"/>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xfrm>
            <a:off x="3124200" y="6237288"/>
            <a:ext cx="2895600" cy="484187"/>
          </a:xfrm>
        </p:spPr>
        <p:txBody>
          <a:bodyPr/>
          <a:lstStyle>
            <a:lvl1pPr>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46861DAA-5BBC-4812-876F-0D7C7B9EA75C}" type="slidenum">
              <a:rPr lang="en-GB"/>
              <a:pPr>
                <a:defRPr/>
              </a:pPr>
              <a:t>‹Nr.›</a:t>
            </a:fld>
            <a:endParaRPr lang="en-GB"/>
          </a:p>
        </p:txBody>
      </p:sp>
      <p:sp>
        <p:nvSpPr>
          <p:cNvPr id="10" name="Content Placeholder 2"/>
          <p:cNvSpPr>
            <a:spLocks noGrp="1"/>
          </p:cNvSpPr>
          <p:nvPr>
            <p:ph idx="1"/>
          </p:nvPr>
        </p:nvSpPr>
        <p:spPr>
          <a:xfrm>
            <a:off x="457200" y="2564904"/>
            <a:ext cx="8229600" cy="3633788"/>
          </a:xfrm>
        </p:spPr>
        <p:txBody>
          <a:bodyPr/>
          <a:lstStyle>
            <a:lvl1pPr marL="342900" indent="-342900">
              <a:buClr>
                <a:srgbClr val="0F5494"/>
              </a:buClr>
              <a:buFont typeface="Arial" pitchFamily="34" charset="0"/>
              <a:buChar char="•"/>
              <a:defRPr i="0"/>
            </a:lvl1pPr>
            <a:lvl2pPr>
              <a:buClr>
                <a:srgbClr val="0F5494"/>
              </a:buClr>
              <a:defRPr/>
            </a:lvl2pPr>
          </a:lstStyle>
          <a:p>
            <a:pPr lvl="0"/>
            <a:r>
              <a:rPr lang="en-US" dirty="0"/>
              <a:t>Click to edit Master text styles</a:t>
            </a:r>
          </a:p>
          <a:p>
            <a:pPr lvl="1"/>
            <a:r>
              <a:rPr lang="en-US" dirty="0"/>
              <a:t>Second level</a:t>
            </a:r>
          </a:p>
          <a:p>
            <a:pPr lvl="2"/>
            <a:r>
              <a:rPr lang="en-US" dirty="0"/>
              <a:t>Third level</a:t>
            </a:r>
          </a:p>
        </p:txBody>
      </p:sp>
      <p:sp>
        <p:nvSpPr>
          <p:cNvPr id="12" name="Rectangle 11">
            <a:extLst>
              <a:ext uri="{FF2B5EF4-FFF2-40B4-BE49-F238E27FC236}">
                <a16:creationId xmlns:a16="http://schemas.microsoft.com/office/drawing/2014/main" id="{B7E0A23D-91C6-42A5-B4EF-041CF9DA1E8B}"/>
              </a:ext>
            </a:extLst>
          </p:cNvPr>
          <p:cNvSpPr/>
          <p:nvPr userDrawn="1"/>
        </p:nvSpPr>
        <p:spPr>
          <a:xfrm>
            <a:off x="0" y="0"/>
            <a:ext cx="9144000" cy="9890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13" name="Picture 12">
            <a:extLst>
              <a:ext uri="{FF2B5EF4-FFF2-40B4-BE49-F238E27FC236}">
                <a16:creationId xmlns:a16="http://schemas.microsoft.com/office/drawing/2014/main" id="{ACDAAAD1-36AF-4927-9D55-B3A14875B4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78000" y="295200"/>
            <a:ext cx="1415751" cy="99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ecd.org/corporate/industry-initiatives-alignment-assessment.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0" y="2060848"/>
            <a:ext cx="4608512" cy="2088232"/>
          </a:xfrm>
        </p:spPr>
        <p:txBody>
          <a:bodyPr/>
          <a:lstStyle/>
          <a:p>
            <a:pPr algn="l" rtl="0"/>
            <a:r>
              <a:rPr lang="de" sz="2200" b="1" i="0" u="none" baseline="0" dirty="0"/>
              <a:t>Schritt 4 der  OECD-Leitsätze für die Erfüllung der Sorgfaltspflicht zur Förderung verantwortungsvoller Lieferketten für Minerale aus Konflikt- und Hochrisikogebieten </a:t>
            </a:r>
            <a:br>
              <a:rPr lang="de" sz="2200" dirty="0"/>
            </a:br>
            <a:r>
              <a:rPr lang="de" sz="2200" b="1" i="0" u="none" baseline="0" dirty="0"/>
              <a:t>(OECD-Leitsätze)</a:t>
            </a:r>
            <a:endParaRPr lang="de" sz="2200" dirty="0"/>
          </a:p>
        </p:txBody>
      </p:sp>
      <p:sp>
        <p:nvSpPr>
          <p:cNvPr id="3" name="Content Placeholder 2">
            <a:extLst>
              <a:ext uri="{FF2B5EF4-FFF2-40B4-BE49-F238E27FC236}">
                <a16:creationId xmlns:a16="http://schemas.microsoft.com/office/drawing/2014/main" id="{DCD428D5-5C46-4617-A0DB-750DD978F87B}"/>
              </a:ext>
            </a:extLst>
          </p:cNvPr>
          <p:cNvSpPr>
            <a:spLocks noGrp="1"/>
          </p:cNvSpPr>
          <p:nvPr>
            <p:ph idx="1"/>
          </p:nvPr>
        </p:nvSpPr>
        <p:spPr>
          <a:xfrm>
            <a:off x="467544" y="4869160"/>
            <a:ext cx="4752528" cy="648072"/>
          </a:xfrm>
        </p:spPr>
        <p:txBody>
          <a:bodyPr/>
          <a:lstStyle/>
          <a:p>
            <a:pPr algn="l" rtl="0"/>
            <a:r>
              <a:rPr lang="de" sz="2800" b="1" i="0" u="none" baseline="0" dirty="0"/>
              <a:t>Due-Diligence-Audit</a:t>
            </a:r>
          </a:p>
          <a:p>
            <a:endParaRPr lang="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de" b="1" i="0" u="none" baseline="0"/>
              <a:t>Inhalt</a:t>
            </a:r>
          </a:p>
        </p:txBody>
      </p:sp>
      <p:sp>
        <p:nvSpPr>
          <p:cNvPr id="3" name="Content Placeholder 2"/>
          <p:cNvSpPr>
            <a:spLocks noGrp="1"/>
          </p:cNvSpPr>
          <p:nvPr>
            <p:ph idx="1"/>
          </p:nvPr>
        </p:nvSpPr>
        <p:spPr/>
        <p:txBody>
          <a:bodyPr/>
          <a:lstStyle/>
          <a:p>
            <a:pPr marL="457200" indent="-457200" algn="l" rtl="0">
              <a:buFont typeface="+mj-lt"/>
              <a:buAutoNum type="arabicPeriod"/>
            </a:pPr>
            <a:r>
              <a:rPr lang="de" b="0" i="0" u="none" baseline="0"/>
              <a:t>Audit - Definition</a:t>
            </a:r>
          </a:p>
          <a:p>
            <a:pPr marL="457200" indent="-457200" algn="l" rtl="0">
              <a:buFont typeface="+mj-lt"/>
              <a:buAutoNum type="arabicPeriod"/>
            </a:pPr>
            <a:r>
              <a:rPr lang="de" b="0" i="0" u="none" baseline="0"/>
              <a:t>Wo finden Sie Auditoren und weitere Hinweise?</a:t>
            </a:r>
          </a:p>
          <a:p>
            <a:pPr marL="0" indent="0" algn="l" rtl="0">
              <a:buNone/>
            </a:pPr>
            <a:endParaRPr lang="de" dirty="0"/>
          </a:p>
        </p:txBody>
      </p:sp>
    </p:spTree>
    <p:extLst>
      <p:ext uri="{BB962C8B-B14F-4D97-AF65-F5344CB8AC3E}">
        <p14:creationId xmlns:p14="http://schemas.microsoft.com/office/powerpoint/2010/main" val="323723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BA5F-E51C-4E60-BE93-84A1523299C1}"/>
              </a:ext>
            </a:extLst>
          </p:cNvPr>
          <p:cNvSpPr>
            <a:spLocks noGrp="1"/>
          </p:cNvSpPr>
          <p:nvPr>
            <p:ph type="title"/>
          </p:nvPr>
        </p:nvSpPr>
        <p:spPr/>
        <p:txBody>
          <a:bodyPr/>
          <a:lstStyle/>
          <a:p>
            <a:pPr algn="l" rtl="0"/>
            <a:r>
              <a:rPr lang="de" b="1" i="0" u="none" baseline="0"/>
              <a:t>Audit - Definition</a:t>
            </a:r>
          </a:p>
        </p:txBody>
      </p:sp>
      <p:sp>
        <p:nvSpPr>
          <p:cNvPr id="3" name="Content Placeholder 2">
            <a:extLst>
              <a:ext uri="{FF2B5EF4-FFF2-40B4-BE49-F238E27FC236}">
                <a16:creationId xmlns:a16="http://schemas.microsoft.com/office/drawing/2014/main" id="{C8ED12A6-186D-42C4-8640-089AF102D03B}"/>
              </a:ext>
            </a:extLst>
          </p:cNvPr>
          <p:cNvSpPr>
            <a:spLocks noGrp="1"/>
          </p:cNvSpPr>
          <p:nvPr>
            <p:ph idx="1"/>
          </p:nvPr>
        </p:nvSpPr>
        <p:spPr>
          <a:xfrm>
            <a:off x="446086" y="2420888"/>
            <a:ext cx="8518401" cy="3960440"/>
          </a:xfrm>
        </p:spPr>
        <p:txBody>
          <a:bodyPr/>
          <a:lstStyle/>
          <a:p>
            <a:pPr marL="0" indent="0" algn="l" rtl="0">
              <a:buNone/>
            </a:pPr>
            <a:r>
              <a:rPr lang="de" sz="1800" b="1" i="0" u="none" baseline="0" dirty="0"/>
              <a:t>Wie läuft der Auditprozess ab?</a:t>
            </a:r>
          </a:p>
          <a:p>
            <a:pPr marL="0" indent="0" algn="l" rtl="0">
              <a:buNone/>
            </a:pPr>
            <a:r>
              <a:rPr lang="de" sz="1800" b="0" i="0" u="none" baseline="0" dirty="0"/>
              <a:t>Gemäß der Definition in ISO 19011:2011 (Richtlinien für die Auditierung von Managementsystemen) ist ein Audit ein „systematischer, unabhängiger und dokumentierter Prozess zur Erlangung von Auditnachweisen und deren objektiver Auswertung, um zu ermitteln, inwieweit Auditkriterien erfüllt sind“. (ISO 19011:2011)</a:t>
            </a:r>
          </a:p>
          <a:p>
            <a:pPr marL="0" indent="0" algn="l" rtl="0">
              <a:buNone/>
            </a:pPr>
            <a:endParaRPr lang="de" sz="1800" b="1" dirty="0"/>
          </a:p>
          <a:p>
            <a:pPr marL="0" indent="0" algn="l" rtl="0">
              <a:buNone/>
            </a:pPr>
            <a:r>
              <a:rPr lang="de" sz="1800" b="1" i="0" u="none" baseline="0" dirty="0"/>
              <a:t>Wer sollte Audits durch Dritte unterzogen werden?</a:t>
            </a:r>
          </a:p>
          <a:p>
            <a:pPr marL="0" indent="0" algn="l" rtl="0">
              <a:buNone/>
            </a:pPr>
            <a:r>
              <a:rPr lang="de" sz="1800" b="0" i="0" u="none" baseline="0" dirty="0"/>
              <a:t>Verhüttungsbetriebe und Scheideanstalten, die die OECD DDG umsetzen wollen, und </a:t>
            </a:r>
            <a:r>
              <a:rPr lang="de" sz="1800" b="1" i="0" u="none" baseline="0" dirty="0"/>
              <a:t>alle</a:t>
            </a:r>
            <a:r>
              <a:rPr lang="de" sz="1800" b="0" i="0" u="none" baseline="0" dirty="0"/>
              <a:t> EU-Einführer von 3TG-Metallen und -Minerale</a:t>
            </a:r>
            <a:r>
              <a:rPr lang="de-DE" sz="1800" b="0" i="0" u="none" baseline="0" dirty="0"/>
              <a:t>n</a:t>
            </a:r>
            <a:r>
              <a:rPr lang="de" sz="1800" b="0" i="0" u="none" baseline="0" dirty="0"/>
              <a:t> (mit wenigen Ausnahmen gemäß Art. 6), die die EU-Verordnung einhalten wollen (unabhängig davon, ob es Verhüttungsbetriebe/Scheideanstalten sind).</a:t>
            </a:r>
          </a:p>
          <a:p>
            <a:pPr marL="0" indent="0" algn="l" rtl="0">
              <a:buNone/>
            </a:pPr>
            <a:endParaRPr lang="de" sz="1800" dirty="0"/>
          </a:p>
        </p:txBody>
      </p:sp>
    </p:spTree>
    <p:extLst>
      <p:ext uri="{BB962C8B-B14F-4D97-AF65-F5344CB8AC3E}">
        <p14:creationId xmlns:p14="http://schemas.microsoft.com/office/powerpoint/2010/main" val="325730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EE3C-FC9A-4F12-9613-9B1848662C96}"/>
              </a:ext>
            </a:extLst>
          </p:cNvPr>
          <p:cNvSpPr>
            <a:spLocks noGrp="1"/>
          </p:cNvSpPr>
          <p:nvPr>
            <p:ph type="title"/>
          </p:nvPr>
        </p:nvSpPr>
        <p:spPr/>
        <p:txBody>
          <a:bodyPr/>
          <a:lstStyle/>
          <a:p>
            <a:pPr algn="l" rtl="0"/>
            <a:r>
              <a:rPr lang="de" b="1" i="0" u="none" baseline="0" dirty="0"/>
              <a:t>Allgemeiner Zweck eines </a:t>
            </a:r>
            <a:r>
              <a:rPr lang="de" dirty="0"/>
              <a:t>unabhängigen </a:t>
            </a:r>
            <a:r>
              <a:rPr lang="de" b="1" i="0" u="none" baseline="0" dirty="0"/>
              <a:t>Audits</a:t>
            </a:r>
            <a:endParaRPr lang="de" dirty="0"/>
          </a:p>
        </p:txBody>
      </p:sp>
      <p:sp>
        <p:nvSpPr>
          <p:cNvPr id="3" name="Content Placeholder 2">
            <a:extLst>
              <a:ext uri="{FF2B5EF4-FFF2-40B4-BE49-F238E27FC236}">
                <a16:creationId xmlns:a16="http://schemas.microsoft.com/office/drawing/2014/main" id="{3B9FB32B-F969-4870-A1F0-C4FDC2582BC3}"/>
              </a:ext>
            </a:extLst>
          </p:cNvPr>
          <p:cNvSpPr>
            <a:spLocks noGrp="1"/>
          </p:cNvSpPr>
          <p:nvPr>
            <p:ph idx="1"/>
          </p:nvPr>
        </p:nvSpPr>
        <p:spPr/>
        <p:txBody>
          <a:bodyPr/>
          <a:lstStyle/>
          <a:p>
            <a:pPr marL="285750" indent="-285750" algn="l" rtl="0"/>
            <a:r>
              <a:rPr lang="de" b="0" i="0" u="none" baseline="0" dirty="0"/>
              <a:t>Nachweis durch Dritte, dass Due Diligence-Prozesse vorhanden sind, und dass das Unternehmen eine kontinuierliche Verbesserung seines Lieferketten-Managements vornimmt</a:t>
            </a:r>
          </a:p>
          <a:p>
            <a:pPr marL="285750" indent="-285750" algn="l" rtl="0"/>
            <a:r>
              <a:rPr lang="de" b="0" i="0" u="none" baseline="0" dirty="0"/>
              <a:t>Gewährleistung, dass alle identifizierten Probleme entlang der Lieferkette im Rahmen des Due-Diligence-Prozesses adressiert wurden</a:t>
            </a:r>
          </a:p>
          <a:p>
            <a:pPr marL="285750" indent="-285750" algn="l" rtl="0"/>
            <a:r>
              <a:rPr lang="de" b="0" i="0" u="none" baseline="0" dirty="0"/>
              <a:t>Ermittlung von Verbesserungspotenzialen innerhalb bestehender Prozesse</a:t>
            </a:r>
          </a:p>
        </p:txBody>
      </p:sp>
    </p:spTree>
    <p:extLst>
      <p:ext uri="{BB962C8B-B14F-4D97-AF65-F5344CB8AC3E}">
        <p14:creationId xmlns:p14="http://schemas.microsoft.com/office/powerpoint/2010/main" val="183337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28B0-3B40-4743-8E65-2A5CCDA7A043}"/>
              </a:ext>
            </a:extLst>
          </p:cNvPr>
          <p:cNvSpPr>
            <a:spLocks noGrp="1"/>
          </p:cNvSpPr>
          <p:nvPr>
            <p:ph type="title"/>
          </p:nvPr>
        </p:nvSpPr>
        <p:spPr/>
        <p:txBody>
          <a:bodyPr/>
          <a:lstStyle/>
          <a:p>
            <a:pPr algn="l" rtl="0"/>
            <a:r>
              <a:rPr lang="de" b="1" i="0" u="none" baseline="0"/>
              <a:t>Wo finde ich Auditoren?</a:t>
            </a:r>
          </a:p>
        </p:txBody>
      </p:sp>
      <p:sp>
        <p:nvSpPr>
          <p:cNvPr id="3" name="Content Placeholder 2">
            <a:extLst>
              <a:ext uri="{FF2B5EF4-FFF2-40B4-BE49-F238E27FC236}">
                <a16:creationId xmlns:a16="http://schemas.microsoft.com/office/drawing/2014/main" id="{01EA2246-66B0-4F2F-A237-2A6AD75F6A4A}"/>
              </a:ext>
            </a:extLst>
          </p:cNvPr>
          <p:cNvSpPr>
            <a:spLocks noGrp="1"/>
          </p:cNvSpPr>
          <p:nvPr>
            <p:ph idx="1"/>
          </p:nvPr>
        </p:nvSpPr>
        <p:spPr>
          <a:xfrm>
            <a:off x="457200" y="2564904"/>
            <a:ext cx="8229600" cy="3633788"/>
          </a:xfrm>
        </p:spPr>
        <p:txBody>
          <a:bodyPr/>
          <a:lstStyle/>
          <a:p>
            <a:pPr marL="0" indent="0" algn="l" rtl="0">
              <a:buNone/>
            </a:pPr>
            <a:r>
              <a:rPr lang="de" sz="2100" b="0" i="0" u="none" baseline="0" dirty="0"/>
              <a:t>Nehmen Sie Kontakt mit einer Brancheninitiative auf, die zur Förderung der Due Diligence von Lieferketten für Minerale eingerichtet wurde. Einige dieser Inititaven sind in der </a:t>
            </a:r>
            <a:r>
              <a:rPr lang="de" sz="2100" b="0" i="0" u="none" baseline="0" dirty="0">
                <a:hlinkClick r:id="rId3"/>
              </a:rPr>
              <a:t>OECD-Bewertung zur</a:t>
            </a:r>
            <a:r>
              <a:rPr lang="de" sz="2100" b="0" i="0" u="none" dirty="0">
                <a:hlinkClick r:id="rId3"/>
              </a:rPr>
              <a:t> Konformität von </a:t>
            </a:r>
            <a:r>
              <a:rPr lang="de" sz="2100" b="0" i="0" u="none" baseline="0" dirty="0">
                <a:hlinkClick r:id="rId3"/>
              </a:rPr>
              <a:t>Industrieprogrammen</a:t>
            </a:r>
            <a:r>
              <a:rPr lang="de" sz="2100" b="0" i="0" u="none" baseline="0" dirty="0"/>
              <a:t> enthalten.</a:t>
            </a:r>
          </a:p>
          <a:p>
            <a:pPr marL="0" indent="0" algn="l" rtl="0">
              <a:buNone/>
            </a:pPr>
            <a:endParaRPr lang="de" sz="2100" dirty="0"/>
          </a:p>
          <a:p>
            <a:pPr marL="0" indent="0" algn="l" rtl="0">
              <a:buNone/>
            </a:pPr>
            <a:r>
              <a:rPr lang="de" sz="2100" b="0" i="0" u="none" baseline="0" dirty="0"/>
              <a:t>Solche Industrieprogramme (oder „Systeme zur Erfüllung der Sorgfaltspflicht“, wie sie im EU-Kontext genannt werden) können die Anerkennung durch die EK beantragen. Anerkannte Programme werden auf der Website der EK veröffentlicht.</a:t>
            </a:r>
            <a:endParaRPr lang="de" sz="2100" dirty="0"/>
          </a:p>
        </p:txBody>
      </p:sp>
    </p:spTree>
    <p:extLst>
      <p:ext uri="{BB962C8B-B14F-4D97-AF65-F5344CB8AC3E}">
        <p14:creationId xmlns:p14="http://schemas.microsoft.com/office/powerpoint/2010/main" val="254393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7DE1-8329-496F-BFE1-49BBB0941CE1}"/>
              </a:ext>
            </a:extLst>
          </p:cNvPr>
          <p:cNvSpPr>
            <a:spLocks noGrp="1"/>
          </p:cNvSpPr>
          <p:nvPr>
            <p:ph type="title"/>
          </p:nvPr>
        </p:nvSpPr>
        <p:spPr/>
        <p:txBody>
          <a:bodyPr/>
          <a:lstStyle/>
          <a:p>
            <a:pPr algn="l" rtl="0"/>
            <a:r>
              <a:rPr lang="de" b="1" i="0" u="none" baseline="0"/>
              <a:t>Unterstützung beim Auditprozess</a:t>
            </a:r>
            <a:endParaRPr lang="de" dirty="0"/>
          </a:p>
        </p:txBody>
      </p:sp>
      <p:sp>
        <p:nvSpPr>
          <p:cNvPr id="3" name="Content Placeholder 2">
            <a:extLst>
              <a:ext uri="{FF2B5EF4-FFF2-40B4-BE49-F238E27FC236}">
                <a16:creationId xmlns:a16="http://schemas.microsoft.com/office/drawing/2014/main" id="{26CD771D-2413-41D2-A5D9-B84481276334}"/>
              </a:ext>
            </a:extLst>
          </p:cNvPr>
          <p:cNvSpPr>
            <a:spLocks noGrp="1"/>
          </p:cNvSpPr>
          <p:nvPr>
            <p:ph idx="1"/>
          </p:nvPr>
        </p:nvSpPr>
        <p:spPr/>
        <p:txBody>
          <a:bodyPr/>
          <a:lstStyle/>
          <a:p>
            <a:pPr marL="0" indent="0" algn="l" rtl="0">
              <a:buNone/>
            </a:pPr>
            <a:r>
              <a:rPr lang="de" b="0" i="0" u="none" baseline="0" dirty="0"/>
              <a:t>Unternehmen können die </a:t>
            </a:r>
            <a:r>
              <a:rPr lang="de" b="0" i="1" u="none" baseline="0" dirty="0"/>
              <a:t>"Allgemeine Vorbereitung auf ein Audit - ein Leitfaden für gute Praxis" </a:t>
            </a:r>
            <a:r>
              <a:rPr lang="de" b="0" i="0" u="none" baseline="0" dirty="0"/>
              <a:t>nutzen, den Sie in dem Due Diligence Ready! Portal finden.</a:t>
            </a:r>
            <a:endParaRPr lang="de" dirty="0">
              <a:solidFill>
                <a:srgbClr val="FF0000"/>
              </a:solidFill>
            </a:endParaRPr>
          </a:p>
          <a:p>
            <a:endParaRPr lang="de" dirty="0"/>
          </a:p>
        </p:txBody>
      </p:sp>
    </p:spTree>
    <p:extLst>
      <p:ext uri="{BB962C8B-B14F-4D97-AF65-F5344CB8AC3E}">
        <p14:creationId xmlns:p14="http://schemas.microsoft.com/office/powerpoint/2010/main" val="106474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13886C45-18BC-4BB7-B4F9-89735D65C138}"/>
              </a:ext>
            </a:extLst>
          </p:cNvPr>
          <p:cNvSpPr txBox="1">
            <a:spLocks/>
          </p:cNvSpPr>
          <p:nvPr/>
        </p:nvSpPr>
        <p:spPr bwMode="auto">
          <a:xfrm>
            <a:off x="1403648" y="3068960"/>
            <a:ext cx="6336704" cy="158417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r>
              <a:rPr lang="de" b="1" i="0" u="none" kern="0" baseline="0" dirty="0"/>
              <a:t>Vielen Dank</a:t>
            </a:r>
            <a:br>
              <a:rPr lang="de" kern="0" dirty="0"/>
            </a:br>
            <a:br>
              <a:rPr lang="de" kern="0" dirty="0"/>
            </a:br>
            <a:r>
              <a:rPr lang="de" sz="2000" b="1" i="0" u="none" kern="0" baseline="0" dirty="0"/>
              <a:t>Weitere Informationen finden Sie auf dem Portal Due Diligence Ready!</a:t>
            </a:r>
            <a:endParaRPr lang="de" kern="0" dirty="0">
              <a:solidFill>
                <a:srgbClr val="FF0000"/>
              </a:solidFill>
            </a:endParaRPr>
          </a:p>
        </p:txBody>
      </p:sp>
    </p:spTree>
    <p:extLst>
      <p:ext uri="{BB962C8B-B14F-4D97-AF65-F5344CB8AC3E}">
        <p14:creationId xmlns:p14="http://schemas.microsoft.com/office/powerpoint/2010/main" val="281450137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7f6912e-a8eb-4c25-ad1b-ecf306e9c35e" ContentTypeId="0x01010018E01CE33C90DE4A970D47E400D176AE1F02" PreviousValue="false"/>
</file>

<file path=customXml/item3.xml><?xml version="1.0" encoding="utf-8"?>
<ct:contentTypeSchema xmlns:ct="http://schemas.microsoft.com/office/2006/metadata/contentType" xmlns:ma="http://schemas.microsoft.com/office/2006/metadata/properties/metaAttributes" ct:_="" ma:_="" ma:contentTypeName="Document Project General" ma:contentTypeID="0x01010018E01CE33C90DE4A970D47E400D176AE1F020091D4595FA6CD1340AA7703AC57E26C40" ma:contentTypeVersion="0" ma:contentTypeDescription="" ma:contentTypeScope="" ma:versionID="5a5bb8d8ab161acae230ba40d6980ffa">
  <xsd:schema xmlns:xsd="http://www.w3.org/2001/XMLSchema" xmlns:xs="http://www.w3.org/2001/XMLSchema" xmlns:p="http://schemas.microsoft.com/office/2006/metadata/properties" xmlns:ns2="7e9eed2f-27c4-4474-ba4f-3601f39e8add" targetNamespace="http://schemas.microsoft.com/office/2006/metadata/properties" ma:root="true" ma:fieldsID="4d0f55f960fdbdae389a17773d00c893" ns2:_="">
    <xsd:import namespace="7e9eed2f-27c4-4474-ba4f-3601f39e8add"/>
    <xsd:element name="properties">
      <xsd:complexType>
        <xsd:sequence>
          <xsd:element name="documentManagement">
            <xsd:complexType>
              <xsd:all>
                <xsd:element ref="ns2:T_DocProject" minOccurs="0"/>
                <xsd:element ref="ns2:ProjectMilestones" minOccurs="0"/>
                <xsd:element ref="ns2:Partners" minOccurs="0"/>
                <xsd:element ref="ns2:Comments1" minOccurs="0"/>
                <xsd:element ref="ns2:Fina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9eed2f-27c4-4474-ba4f-3601f39e8add" elementFormDefault="qualified">
    <xsd:import namespace="http://schemas.microsoft.com/office/2006/documentManagement/types"/>
    <xsd:import namespace="http://schemas.microsoft.com/office/infopath/2007/PartnerControls"/>
    <xsd:element name="T_DocProject" ma:index="2" nillable="true" ma:displayName="T_Doc project" ma:format="Dropdown" ma:internalName="T_DocProject">
      <xsd:simpleType>
        <xsd:restriction base="dms:Choice">
          <xsd:enumeration value="Acceptance"/>
          <xsd:enumeration value="Acknowledgement"/>
          <xsd:enumeration value="Advisory board"/>
          <xsd:enumeration value="Amendment"/>
          <xsd:enumeration value="Meetings_Other"/>
          <xsd:enumeration value="Meetings_1.KOM and AB+SC (Feb19)"/>
          <xsd:enumeration value="Meetings_2.AB+SC (May19)_Telco"/>
          <xsd:enumeration value="Meetings_3.AB+SC (Sept19)"/>
          <xsd:enumeration value="Bibliography"/>
          <xsd:enumeration value="Communications/notifications"/>
          <xsd:enumeration value="Contract/Agreement"/>
          <xsd:enumeration value="Declarations/Certificates"/>
          <xsd:enumeration value="Deliverable/Report"/>
          <xsd:enumeration value="Company/Entity"/>
          <xsd:enumeration value="Form"/>
          <xsd:enumeration value="Economic information/Budget"/>
          <xsd:enumeration value="Networking"/>
          <xsd:enumeration value="Technical proposal"/>
          <xsd:enumeration value="Templates"/>
          <xsd:enumeration value="Presentations"/>
          <xsd:enumeration value="Resolution/Certification"/>
          <xsd:enumeration value="Obsolete"/>
          <xsd:enumeration value="Other"/>
        </xsd:restriction>
      </xsd:simpleType>
    </xsd:element>
    <xsd:element name="ProjectMilestones" ma:index="3" nillable="true" ma:displayName="Project milestones" ma:format="Dropdown" ma:internalName="ProjectMilestones">
      <xsd:simpleType>
        <xsd:restriction base="dms:Choice">
          <xsd:enumeration value="Pre-proposal"/>
          <xsd:enumeration value="Proposal"/>
          <xsd:enumeration value="Negotiation"/>
          <xsd:enumeration value="Milestone 1"/>
          <xsd:enumeration value="WP1. Online DDSS"/>
          <xsd:enumeration value="WP2. Networks + AB"/>
          <xsd:enumeration value="WP3. Comm."/>
          <xsd:enumeration value="WP4. Management"/>
        </xsd:restriction>
      </xsd:simpleType>
    </xsd:element>
    <xsd:element name="Partners" ma:index="4" nillable="true" ma:displayName="Partners" ma:format="Dropdown" ma:internalName="Partners">
      <xsd:simpleType>
        <xsd:restriction base="dms:Choice">
          <xsd:enumeration value="Option 1"/>
          <xsd:enumeration value="Option 2"/>
          <xsd:enumeration value="Option 3"/>
        </xsd:restriction>
      </xsd:simpleType>
    </xsd:element>
    <xsd:element name="Comments1" ma:index="5" nillable="true" ma:displayName="Comments" ma:internalName="Comments1">
      <xsd:simpleType>
        <xsd:restriction base="dms:Note">
          <xsd:maxLength value="255"/>
        </xsd:restriction>
      </xsd:simpleType>
    </xsd:element>
    <xsd:element name="Final" ma:index="6" nillable="true" ma:displayName="Final" ma:format="Dropdown" ma:internalName="Final">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_DocProject xmlns="7e9eed2f-27c4-4474-ba4f-3601f39e8add" xsi:nil="true"/>
    <ProjectMilestones xmlns="7e9eed2f-27c4-4474-ba4f-3601f39e8add" xsi:nil="true"/>
    <Comments1 xmlns="7e9eed2f-27c4-4474-ba4f-3601f39e8add" xsi:nil="true"/>
    <Final xmlns="7e9eed2f-27c4-4474-ba4f-3601f39e8add" xsi:nil="true"/>
    <Partners xmlns="7e9eed2f-27c4-4474-ba4f-3601f39e8add" xsi:nil="true"/>
  </documentManagement>
</p:properties>
</file>

<file path=customXml/itemProps1.xml><?xml version="1.0" encoding="utf-8"?>
<ds:datastoreItem xmlns:ds="http://schemas.openxmlformats.org/officeDocument/2006/customXml" ds:itemID="{81F46B2A-3106-449C-AD1B-05D1B61AD0FE}"/>
</file>

<file path=customXml/itemProps2.xml><?xml version="1.0" encoding="utf-8"?>
<ds:datastoreItem xmlns:ds="http://schemas.openxmlformats.org/officeDocument/2006/customXml" ds:itemID="{7548C7F3-8F55-41ED-BE4C-25F4C8A577D8}"/>
</file>

<file path=customXml/itemProps3.xml><?xml version="1.0" encoding="utf-8"?>
<ds:datastoreItem xmlns:ds="http://schemas.openxmlformats.org/officeDocument/2006/customXml" ds:itemID="{097773FE-DDCF-427D-80B3-C3C052AA450E}"/>
</file>

<file path=customXml/itemProps4.xml><?xml version="1.0" encoding="utf-8"?>
<ds:datastoreItem xmlns:ds="http://schemas.openxmlformats.org/officeDocument/2006/customXml" ds:itemID="{FD5076EC-097B-4B92-9708-058D598583AB}"/>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Bildschirmpräsentation (4:3)</PresentationFormat>
  <Paragraphs>29</Paragraphs>
  <Slides>7</Slides>
  <Notes>7</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Verdana</vt:lpstr>
      <vt:lpstr>Default Design</vt:lpstr>
      <vt:lpstr>Schritt 4 der  OECD-Leitsätze für die Erfüllung der Sorgfaltspflicht zur Förderung verantwortungsvoller Lieferketten für Minerale aus Konflikt- und Hochrisikogebieten  (OECD-Leitsätze)</vt:lpstr>
      <vt:lpstr>Inhalt</vt:lpstr>
      <vt:lpstr>Audit - Definition</vt:lpstr>
      <vt:lpstr>Allgemeiner Zweck eines unabhängigen Audits</vt:lpstr>
      <vt:lpstr>Wo finde ich Auditoren?</vt:lpstr>
      <vt:lpstr>Unterstützung beim Auditprozess</vt:lpstr>
      <vt:lpstr>PowerPoint-Präsentation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Ulrike Heutmanek</cp:lastModifiedBy>
  <cp:revision>159</cp:revision>
  <dcterms:created xsi:type="dcterms:W3CDTF">2011-10-28T10:25:18Z</dcterms:created>
  <dcterms:modified xsi:type="dcterms:W3CDTF">2019-10-31T10:44:44Z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0x01010018E01CE33C90DE4A970D47E400D176AE1F020091D4595FA6CD1340AA7703AC57E26C40</vt:lpwstr>
  </property>
</Properties>
</file>