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1" r:id="rId2"/>
    <p:sldId id="262" r:id="rId3"/>
    <p:sldId id="263" r:id="rId4"/>
    <p:sldId id="264" r:id="rId5"/>
    <p:sldId id="265" r:id="rId6"/>
    <p:sldId id="266" r:id="rId7"/>
    <p:sldId id="268" r:id="rId8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sanna Tufo" initials="RT" lastIdx="4" clrIdx="0">
    <p:extLst>
      <p:ext uri="{19B8F6BF-5375-455C-9EA6-DF929625EA0E}">
        <p15:presenceInfo xmlns:p15="http://schemas.microsoft.com/office/powerpoint/2012/main" userId="S-1-5-21-1851212837-2275913410-2067570511-1165" providerId="AD"/>
      </p:ext>
    </p:extLst>
  </p:cmAuthor>
  <p:cmAuthor id="2" name="Fabiana Di Lorenzo" initials="FDL" lastIdx="1" clrIdx="1">
    <p:extLst>
      <p:ext uri="{19B8F6BF-5375-455C-9EA6-DF929625EA0E}">
        <p15:presenceInfo xmlns:p15="http://schemas.microsoft.com/office/powerpoint/2012/main" userId="S::fabiana.dilorenzo@levinsources.com::24f43a39-c15a-4259-a1cf-735adc870d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494"/>
    <a:srgbClr val="FFD624"/>
    <a:srgbClr val="3166CF"/>
    <a:srgbClr val="3E6FD2"/>
    <a:srgbClr val="2D5EC1"/>
    <a:srgbClr val="BDDEFF"/>
    <a:srgbClr val="99CCFF"/>
    <a:srgbClr val="808080"/>
    <a:srgbClr val="009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9" autoAdjust="0"/>
  </p:normalViewPr>
  <p:slideViewPr>
    <p:cSldViewPr>
      <p:cViewPr varScale="1">
        <p:scale>
          <a:sx n="64" d="100"/>
          <a:sy n="64" d="100"/>
        </p:scale>
        <p:origin x="148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850" y="-7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19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096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406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362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234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997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019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599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901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90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6000" y="309600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000" y="6669360"/>
            <a:ext cx="684213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9952" y="1641600"/>
            <a:ext cx="4536504" cy="2088232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8375-5C84-4176-84A5-B6A3E0825F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7773-6390-40B5-8F3A-46FD9E5B70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0400" y="3600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62438" y="6669360"/>
            <a:ext cx="596900" cy="198438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61DAA-5BBC-4812-876F-0D7C7B9EA7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88F9B-71EE-4D5C-B44E-012EF44E92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CDD1B-50E0-44E8-82B7-F85F69F6D4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177A-0CE3-43B6-B11B-ED2E8AEAD8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5DDF-6655-40F2-8D9E-CA15739A7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FC62-E3CF-4012-8A8B-ABF1C18EA0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00BF-55FD-4017-8F82-94A8DE4F5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7253-C9BC-4251-8AE3-8910CE9253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/>
              <a:t>Et </a:t>
            </a:r>
            <a:r>
              <a:rPr lang="fr-BE" dirty="0" err="1"/>
              <a:t>dolor</a:t>
            </a:r>
            <a:r>
              <a:rPr lang="fr-BE" dirty="0"/>
              <a:t> </a:t>
            </a:r>
            <a:r>
              <a:rPr lang="fr-BE" dirty="0" err="1"/>
              <a:t>fragum</a:t>
            </a:r>
            <a:endParaRPr lang="en-GB" dirty="0"/>
          </a:p>
          <a:p>
            <a:pPr lvl="1"/>
            <a:r>
              <a:rPr lang="en-GB" dirty="0"/>
              <a:t>Et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fragum</a:t>
            </a:r>
            <a:endParaRPr lang="en-GB" dirty="0"/>
          </a:p>
          <a:p>
            <a:pPr lvl="2"/>
            <a:r>
              <a:rPr lang="en-GB" dirty="0"/>
              <a:t>- Et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fragum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d.org/corporate/industry-initiatives-alignment-assessment.ht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960" y="2060848"/>
            <a:ext cx="4536504" cy="2088232"/>
          </a:xfrm>
        </p:spPr>
        <p:txBody>
          <a:bodyPr/>
          <a:lstStyle/>
          <a:p>
            <a:r>
              <a:rPr lang="en-GB" sz="2400" dirty="0"/>
              <a:t>Step 4 of </a:t>
            </a:r>
            <a:r>
              <a:rPr lang="en-US" sz="2400" dirty="0"/>
              <a:t>the OECD Due Diligence Guidance for responsible sourcing of minerals from conflict-affected and high-risk areas </a:t>
            </a:r>
            <a:br>
              <a:rPr lang="en-US" sz="2400" dirty="0"/>
            </a:br>
            <a:r>
              <a:rPr lang="en-US" sz="2400" dirty="0"/>
              <a:t>(OECD Guidance)</a:t>
            </a: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428D5-5C46-4617-A0DB-750DD978F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4365104"/>
            <a:ext cx="3744416" cy="1872208"/>
          </a:xfrm>
        </p:spPr>
        <p:txBody>
          <a:bodyPr/>
          <a:lstStyle/>
          <a:p>
            <a:r>
              <a:rPr lang="en-US" sz="2800" dirty="0"/>
              <a:t>Due Diligence Audit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Audit definition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Where to find auditors and further guidance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7234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7BA5F-E51C-4E60-BE93-84A152329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Audit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D12A6-186D-42C4-8640-089AF102D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086" y="2420888"/>
            <a:ext cx="8518401" cy="396044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What is the audit process?</a:t>
            </a:r>
          </a:p>
          <a:p>
            <a:pPr marL="0" indent="0">
              <a:buNone/>
            </a:pPr>
            <a:r>
              <a:rPr lang="en-US" sz="2000" dirty="0"/>
              <a:t>As defined in ISO 19011:2011—Guidelines for auditing management systems, an audit is a “systematic, independent and documented process for obtaining audit evidence and evaluating it objectively to determine the extent to which the audit criteria are fulfilled.” (ISO 19011:2011)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Who should be subject to third-party audits?</a:t>
            </a:r>
          </a:p>
          <a:p>
            <a:pPr marL="0" indent="0">
              <a:buNone/>
            </a:pPr>
            <a:r>
              <a:rPr lang="en-US" sz="2000" dirty="0"/>
              <a:t>Smelters and refiners that want to implement the OECD DDG, and all EU importers of 3TG metals and minerals (with a few exceptions set out in Art 6) that want to comply with the EU regulation (irrespective of whether they are smelters / refiners).</a:t>
            </a:r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257306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9EE3C-FC9A-4F12-9613-9B1848662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purpose of a third-party audit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FB32B-F969-4870-A1F0-C4FDC2582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n-US" dirty="0"/>
              <a:t>To provide third-party evidence that due diligence processes are in place and that the company applies continuous improvement to their supply chain management</a:t>
            </a:r>
          </a:p>
          <a:p>
            <a:pPr marL="285750" indent="-285750"/>
            <a:r>
              <a:rPr lang="en-US" dirty="0"/>
              <a:t>To verify that any problems within the due diligence processes have been addressed</a:t>
            </a:r>
          </a:p>
          <a:p>
            <a:pPr marL="285750" indent="-285750"/>
            <a:r>
              <a:rPr lang="en-US" dirty="0"/>
              <a:t>To identify areas for improvement within existing processes</a:t>
            </a:r>
          </a:p>
        </p:txBody>
      </p:sp>
    </p:spTree>
    <p:extLst>
      <p:ext uri="{BB962C8B-B14F-4D97-AF65-F5344CB8AC3E}">
        <p14:creationId xmlns:p14="http://schemas.microsoft.com/office/powerpoint/2010/main" val="1833377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328B0-3B40-4743-8E65-2A5CCDA7A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to find auditors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A2246-66B0-4F2F-A237-2A6AD75F6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Get in touch with an industry </a:t>
            </a:r>
            <a:r>
              <a:rPr lang="en-US" dirty="0" err="1"/>
              <a:t>programme</a:t>
            </a:r>
            <a:r>
              <a:rPr lang="en-US" dirty="0"/>
              <a:t> set up to foster due diligence of mineral supply chains. Some of these </a:t>
            </a:r>
            <a:r>
              <a:rPr lang="en-US" dirty="0" err="1"/>
              <a:t>programmes</a:t>
            </a:r>
            <a:r>
              <a:rPr lang="en-US" dirty="0"/>
              <a:t> are found in the </a:t>
            </a:r>
            <a:r>
              <a:rPr lang="en-US" dirty="0">
                <a:hlinkClick r:id="rId3"/>
              </a:rPr>
              <a:t>OECD alignment assessment of industry </a:t>
            </a:r>
            <a:r>
              <a:rPr lang="en-US" dirty="0" err="1">
                <a:hlinkClick r:id="rId3"/>
              </a:rPr>
              <a:t>programmes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Such industry </a:t>
            </a:r>
            <a:r>
              <a:rPr lang="en-US" dirty="0" err="1"/>
              <a:t>programmes</a:t>
            </a:r>
            <a:r>
              <a:rPr lang="en-US" dirty="0"/>
              <a:t> (or “due diligence schemes” as they are referred to in the EU context) may apply for recognition by the EC, and </a:t>
            </a:r>
            <a:r>
              <a:rPr lang="en-US" dirty="0" err="1"/>
              <a:t>recognised</a:t>
            </a:r>
            <a:r>
              <a:rPr lang="en-US" dirty="0"/>
              <a:t> schemes will be listed on the EC website.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3936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E7DE1-8329-496F-BFE1-49BBB0941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with the audit process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D771D-2413-41D2-A5D9-B84481276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Companies can use the </a:t>
            </a:r>
            <a:r>
              <a:rPr lang="en-US" i="1" dirty="0"/>
              <a:t>“General preparation for an audit – a good practice guide”, </a:t>
            </a:r>
            <a:r>
              <a:rPr lang="en-US" dirty="0"/>
              <a:t>which is found on the Due Diligence Ready! Portal.</a:t>
            </a:r>
            <a:endParaRPr lang="en-US" dirty="0">
              <a:solidFill>
                <a:srgbClr val="FF00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4745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13886C45-18BC-4BB7-B4F9-89735D65C138}"/>
              </a:ext>
            </a:extLst>
          </p:cNvPr>
          <p:cNvSpPr txBox="1">
            <a:spLocks/>
          </p:cNvSpPr>
          <p:nvPr/>
        </p:nvSpPr>
        <p:spPr bwMode="auto">
          <a:xfrm>
            <a:off x="1979712" y="3068960"/>
            <a:ext cx="518457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kern="0"/>
              <a:t>Thank you</a:t>
            </a:r>
            <a:br>
              <a:rPr lang="en-US" kern="0"/>
            </a:br>
            <a:br>
              <a:rPr lang="en-US" kern="0"/>
            </a:br>
            <a:r>
              <a:rPr lang="en-US" sz="2000" kern="0"/>
              <a:t>For further information visit the Due Diligence Ready! portal</a:t>
            </a:r>
            <a:endParaRPr lang="en-US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50137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97f6912e-a8eb-4c25-ad1b-ecf306e9c35e" ContentTypeId="0x01010018E01CE33C90DE4A970D47E400D176AE1F02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 Project General" ma:contentTypeID="0x01010018E01CE33C90DE4A970D47E400D176AE1F020091D4595FA6CD1340AA7703AC57E26C40" ma:contentTypeVersion="0" ma:contentTypeDescription="" ma:contentTypeScope="" ma:versionID="5a5bb8d8ab161acae230ba40d6980ffa">
  <xsd:schema xmlns:xsd="http://www.w3.org/2001/XMLSchema" xmlns:xs="http://www.w3.org/2001/XMLSchema" xmlns:p="http://schemas.microsoft.com/office/2006/metadata/properties" xmlns:ns2="7e9eed2f-27c4-4474-ba4f-3601f39e8add" targetNamespace="http://schemas.microsoft.com/office/2006/metadata/properties" ma:root="true" ma:fieldsID="4d0f55f960fdbdae389a17773d00c893" ns2:_="">
    <xsd:import namespace="7e9eed2f-27c4-4474-ba4f-3601f39e8add"/>
    <xsd:element name="properties">
      <xsd:complexType>
        <xsd:sequence>
          <xsd:element name="documentManagement">
            <xsd:complexType>
              <xsd:all>
                <xsd:element ref="ns2:T_DocProject" minOccurs="0"/>
                <xsd:element ref="ns2:ProjectMilestones" minOccurs="0"/>
                <xsd:element ref="ns2:Partners" minOccurs="0"/>
                <xsd:element ref="ns2:Comments1" minOccurs="0"/>
                <xsd:element ref="ns2:Fina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9eed2f-27c4-4474-ba4f-3601f39e8add" elementFormDefault="qualified">
    <xsd:import namespace="http://schemas.microsoft.com/office/2006/documentManagement/types"/>
    <xsd:import namespace="http://schemas.microsoft.com/office/infopath/2007/PartnerControls"/>
    <xsd:element name="T_DocProject" ma:index="2" nillable="true" ma:displayName="T_Doc project" ma:format="Dropdown" ma:internalName="T_DocProject">
      <xsd:simpleType>
        <xsd:restriction base="dms:Choice">
          <xsd:enumeration value="Acceptance"/>
          <xsd:enumeration value="Acknowledgement"/>
          <xsd:enumeration value="Advisory board"/>
          <xsd:enumeration value="Amendment"/>
          <xsd:enumeration value="Meetings_Other"/>
          <xsd:enumeration value="Meetings_1.KOM and AB+SC (Feb19)"/>
          <xsd:enumeration value="Meetings_2.AB+SC (May19)_Telco"/>
          <xsd:enumeration value="Meetings_3.AB+SC (Sept19)"/>
          <xsd:enumeration value="Bibliography"/>
          <xsd:enumeration value="Communications/notifications"/>
          <xsd:enumeration value="Contract/Agreement"/>
          <xsd:enumeration value="Declarations/Certificates"/>
          <xsd:enumeration value="Deliverable/Report"/>
          <xsd:enumeration value="Company/Entity"/>
          <xsd:enumeration value="Form"/>
          <xsd:enumeration value="Economic information/Budget"/>
          <xsd:enumeration value="Networking"/>
          <xsd:enumeration value="Technical proposal"/>
          <xsd:enumeration value="Templates"/>
          <xsd:enumeration value="Presentations"/>
          <xsd:enumeration value="Resolution/Certification"/>
          <xsd:enumeration value="Obsolete"/>
          <xsd:enumeration value="Other"/>
        </xsd:restriction>
      </xsd:simpleType>
    </xsd:element>
    <xsd:element name="ProjectMilestones" ma:index="3" nillable="true" ma:displayName="Project milestones" ma:format="Dropdown" ma:internalName="ProjectMilestones">
      <xsd:simpleType>
        <xsd:restriction base="dms:Choice">
          <xsd:enumeration value="Pre-proposal"/>
          <xsd:enumeration value="Proposal"/>
          <xsd:enumeration value="Negotiation"/>
          <xsd:enumeration value="Milestone 1"/>
          <xsd:enumeration value="WP1. Online DDSS"/>
          <xsd:enumeration value="WP2. Networks + AB"/>
          <xsd:enumeration value="WP3. Comm."/>
          <xsd:enumeration value="WP4. Management"/>
        </xsd:restriction>
      </xsd:simpleType>
    </xsd:element>
    <xsd:element name="Partners" ma:index="4" nillable="true" ma:displayName="Partners" ma:format="Dropdown" ma:internalName="Partners">
      <xsd:simpleType>
        <xsd:restriction base="dms:Choice">
          <xsd:enumeration value="Option 1"/>
          <xsd:enumeration value="Option 2"/>
          <xsd:enumeration value="Option 3"/>
        </xsd:restriction>
      </xsd:simpleType>
    </xsd:element>
    <xsd:element name="Comments1" ma:index="5" nillable="true" ma:displayName="Comments" ma:internalName="Comments1">
      <xsd:simpleType>
        <xsd:restriction base="dms:Note">
          <xsd:maxLength value="255"/>
        </xsd:restriction>
      </xsd:simpleType>
    </xsd:element>
    <xsd:element name="Final" ma:index="6" nillable="true" ma:displayName="Final" ma:format="Dropdown" ma:internalName="Final">
      <xsd:simpleType>
        <xsd:restriction base="dms:Choice">
          <xsd:enumeration value="Yes"/>
          <xsd:enumeration value="No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_DocProject xmlns="7e9eed2f-27c4-4474-ba4f-3601f39e8add" xsi:nil="true"/>
    <ProjectMilestones xmlns="7e9eed2f-27c4-4474-ba4f-3601f39e8add" xsi:nil="true"/>
    <Comments1 xmlns="7e9eed2f-27c4-4474-ba4f-3601f39e8add" xsi:nil="true"/>
    <Final xmlns="7e9eed2f-27c4-4474-ba4f-3601f39e8add" xsi:nil="true"/>
    <Partners xmlns="7e9eed2f-27c4-4474-ba4f-3601f39e8add" xsi:nil="true"/>
  </documentManagement>
</p:properties>
</file>

<file path=customXml/itemProps1.xml><?xml version="1.0" encoding="utf-8"?>
<ds:datastoreItem xmlns:ds="http://schemas.openxmlformats.org/officeDocument/2006/customXml" ds:itemID="{0AB6EEAA-A473-4BB7-BC65-C75EDED7B5AB}"/>
</file>

<file path=customXml/itemProps2.xml><?xml version="1.0" encoding="utf-8"?>
<ds:datastoreItem xmlns:ds="http://schemas.openxmlformats.org/officeDocument/2006/customXml" ds:itemID="{BBAB44A4-3D6E-4F97-A216-62DCF227106C}"/>
</file>

<file path=customXml/itemProps3.xml><?xml version="1.0" encoding="utf-8"?>
<ds:datastoreItem xmlns:ds="http://schemas.openxmlformats.org/officeDocument/2006/customXml" ds:itemID="{6D69305B-7BC3-476D-9073-4E4CD7FC0AB8}"/>
</file>

<file path=customXml/itemProps4.xml><?xml version="1.0" encoding="utf-8"?>
<ds:datastoreItem xmlns:ds="http://schemas.openxmlformats.org/officeDocument/2006/customXml" ds:itemID="{86550760-D469-4FAE-AB32-E773D761C51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310</Words>
  <Application>Microsoft Office PowerPoint</Application>
  <PresentationFormat>On-screen Show (4:3)</PresentationFormat>
  <Paragraphs>29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Verdana</vt:lpstr>
      <vt:lpstr>Default Design</vt:lpstr>
      <vt:lpstr>Step 4 of the OECD Due Diligence Guidance for responsible sourcing of minerals from conflict-affected and high-risk areas  (OECD Guidance)</vt:lpstr>
      <vt:lpstr>Content</vt:lpstr>
      <vt:lpstr>Audit definition</vt:lpstr>
      <vt:lpstr>General purpose of a third-party audit</vt:lpstr>
      <vt:lpstr>Where to find auditors</vt:lpstr>
      <vt:lpstr>Support with the audit process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turneem</dc:creator>
  <cp:lastModifiedBy>Blanca Racionero Gomez</cp:lastModifiedBy>
  <cp:revision>151</cp:revision>
  <dcterms:created xsi:type="dcterms:W3CDTF">2011-10-28T10:25:18Z</dcterms:created>
  <dcterms:modified xsi:type="dcterms:W3CDTF">2019-10-01T12:24:05Z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0x01010018E01CE33C90DE4A970D47E400D176AE1F020091D4595FA6CD1340AA7703AC57E26C40</vt:lpwstr>
  </property>
</Properties>
</file>