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anna Tufo" initials="RT" lastIdx="4" clrIdx="0">
    <p:extLst>
      <p:ext uri="{19B8F6BF-5375-455C-9EA6-DF929625EA0E}">
        <p15:presenceInfo xmlns:p15="http://schemas.microsoft.com/office/powerpoint/2012/main" userId="S-1-5-21-1851212837-2275913410-2067570511-1165" providerId="AD"/>
      </p:ext>
    </p:extLst>
  </p:cmAuthor>
  <p:cmAuthor id="2" name="Fabiana Di Lorenzo" initials="FDL" lastIdx="1" clrIdx="1">
    <p:extLst>
      <p:ext uri="{19B8F6BF-5375-455C-9EA6-DF929625EA0E}">
        <p15:presenceInfo xmlns:p15="http://schemas.microsoft.com/office/powerpoint/2012/main" userId="S::fabiana.dilorenzo@levinsources.com::24f43a39-c15a-4259-a1cf-735adc870d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FFD624"/>
    <a:srgbClr val="3166CF"/>
    <a:srgbClr val="3E6FD2"/>
    <a:srgbClr val="2D5EC1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0" autoAdjust="0"/>
    <p:restoredTop sz="97449" autoAdjust="0"/>
  </p:normalViewPr>
  <p:slideViewPr>
    <p:cSldViewPr>
      <p:cViewPr varScale="1">
        <p:scale>
          <a:sx n="72" d="100"/>
          <a:sy n="72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>
              <a:defRPr/>
            </a:pPr>
            <a:fld id="{36441B25-C4D1-47DB-817D-B9C4FC5392FB}" type="slidenum">
              <a:rPr/>
              <a:pPr>
                <a:defRPr/>
              </a:pPr>
              <a:t>1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1376362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>
              <a:defRPr/>
            </a:pPr>
            <a:fld id="{36441B25-C4D1-47DB-817D-B9C4FC5392FB}" type="slidenum">
              <a:rPr/>
              <a:pPr>
                <a:defRPr/>
              </a:pPr>
              <a:t>2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3322234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36441B25-C4D1-47DB-817D-B9C4FC5392FB}" type="slidenum">
              <a:rPr/>
              <a:pPr>
                <a:defRPr/>
              </a:pPr>
              <a:t>3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3583997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>
              <a:defRPr/>
            </a:pPr>
            <a:fld id="{36441B25-C4D1-47DB-817D-B9C4FC5392FB}" type="slidenum">
              <a:rPr/>
              <a:pPr>
                <a:defRPr/>
              </a:pPr>
              <a:t>4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3928019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>
              <a:defRPr/>
            </a:pPr>
            <a:fld id="{36441B25-C4D1-47DB-817D-B9C4FC5392FB}" type="slidenum">
              <a:rPr/>
              <a:pPr>
                <a:defRPr/>
              </a:pPr>
              <a:t>5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3260599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>
              <a:defRPr/>
            </a:pPr>
            <a:fld id="{36441B25-C4D1-47DB-817D-B9C4FC5392FB}" type="slidenum">
              <a:rPr/>
              <a:pPr>
                <a:defRPr/>
              </a:pPr>
              <a:t>6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990901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>
              <a:defRPr/>
            </a:pPr>
            <a:fld id="{36441B25-C4D1-47DB-817D-B9C4FC5392FB}" type="slidenum">
              <a:rPr/>
              <a:pPr>
                <a:defRPr/>
              </a:pPr>
              <a:t>7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58590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641600"/>
            <a:ext cx="4536504" cy="2088232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45CF9B-FC0B-431D-998A-73015ADD22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600" y="309600"/>
            <a:ext cx="1583550" cy="1101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ectangle 5"/>
          <p:cNvSpPr/>
          <p:nvPr userDrawn="1"/>
        </p:nvSpPr>
        <p:spPr>
          <a:xfrm>
            <a:off x="4262438" y="6669360"/>
            <a:ext cx="596900" cy="198438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37288"/>
            <a:ext cx="2895600" cy="4841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1DAA-5BBC-4812-876F-0D7C7B9EA7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 i="0"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31937E5-4C93-4C4A-8C6E-691E8B49EE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000" y="295200"/>
            <a:ext cx="1415751" cy="99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/>
              <a:t>Et </a:t>
            </a:r>
            <a:r>
              <a:rPr lang="fr-BE" dirty="0" err="1"/>
              <a:t>dolor</a:t>
            </a:r>
            <a:r>
              <a:rPr lang="fr-BE" dirty="0"/>
              <a:t> </a:t>
            </a:r>
            <a:r>
              <a:rPr lang="fr-BE" dirty="0" err="1"/>
              <a:t>fragum</a:t>
            </a:r>
            <a:endParaRPr lang="en-GB" dirty="0"/>
          </a:p>
          <a:p>
            <a:pPr lvl="1"/>
            <a:r>
              <a:rPr lang="en-GB" dirty="0"/>
              <a:t>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  <a:p>
            <a:pPr lvl="2"/>
            <a:r>
              <a:rPr lang="en-GB" dirty="0"/>
              <a:t>- 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corporate/industry-initiatives-alignment-assessment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0" y="2060848"/>
            <a:ext cx="4536504" cy="2088232"/>
          </a:xfrm>
        </p:spPr>
        <p:txBody>
          <a:bodyPr/>
          <a:lstStyle/>
          <a:p>
            <a:pPr algn="l" rtl="0"/>
            <a:r>
              <a:rPr lang="es" sz="2400" b="1" i="0" u="none" baseline="0" dirty="0"/>
              <a:t>Paso 4 de la Guía de </a:t>
            </a:r>
            <a:r>
              <a:rPr lang="es-ES" sz="2400" b="1" i="0" u="none" baseline="0" dirty="0"/>
              <a:t>debida diligencia </a:t>
            </a:r>
            <a:r>
              <a:rPr lang="es" sz="2400" b="1" i="0" u="none" baseline="0" dirty="0"/>
              <a:t>de la OCDE para el abastecimiento responsable de minerales procedentes de zonas de conflicto y de alto riesgo </a:t>
            </a:r>
            <a:br>
              <a:rPr lang="es" sz="2400" dirty="0"/>
            </a:br>
            <a:r>
              <a:rPr lang="es" sz="2400" b="1" i="0" u="none" baseline="0" dirty="0"/>
              <a:t>(Guía de la OCDE)</a:t>
            </a:r>
            <a:endParaRPr lang="e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428D5-5C46-4617-A0DB-750DD978F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365104"/>
            <a:ext cx="3744416" cy="1872208"/>
          </a:xfrm>
        </p:spPr>
        <p:txBody>
          <a:bodyPr/>
          <a:lstStyle/>
          <a:p>
            <a:pPr algn="l" rtl="0"/>
            <a:r>
              <a:rPr lang="es" sz="2800" b="1" i="0" u="none" baseline="0"/>
              <a:t>Auditoría de la diligencia debida</a:t>
            </a:r>
          </a:p>
          <a:p>
            <a:endParaRPr lang="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1" i="0" u="none" baseline="0"/>
              <a:t>Contenido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 rtl="0">
              <a:buFont typeface="+mj-lt"/>
              <a:buAutoNum type="arabicPeriod"/>
            </a:pPr>
            <a:r>
              <a:rPr lang="es" b="0" i="0" u="none" baseline="0"/>
              <a:t>Definición de auditoría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s" b="0" i="0" u="none" baseline="0"/>
              <a:t>Dónde encontrar auditores y otros consejos</a:t>
            </a:r>
          </a:p>
          <a:p>
            <a:pPr marL="0" indent="0" algn="l" rtl="0">
              <a:buNone/>
            </a:pPr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323723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7BA5F-E51C-4E60-BE93-84A152329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1" i="0" u="none" baseline="0"/>
              <a:t>Definición de auditoría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12A6-186D-42C4-8640-089AF102D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86" y="2420888"/>
            <a:ext cx="8518401" cy="3960440"/>
          </a:xfrm>
        </p:spPr>
        <p:txBody>
          <a:bodyPr/>
          <a:lstStyle/>
          <a:p>
            <a:pPr marL="0" indent="0" algn="l" rtl="0">
              <a:buNone/>
            </a:pPr>
            <a:r>
              <a:rPr lang="es" sz="1900" b="1" i="0" u="none" baseline="0" dirty="0"/>
              <a:t>¿Qué es el proceso de auditoría?</a:t>
            </a:r>
          </a:p>
          <a:p>
            <a:pPr marL="0" indent="0" algn="l" rtl="0">
              <a:buNone/>
            </a:pPr>
            <a:r>
              <a:rPr lang="es" sz="1900" b="0" i="0" u="none" baseline="0" dirty="0"/>
              <a:t>Tal como se define en la norma ISO 19011:2011 (Directrices para los sistemas de gestión de auditorías), una auditoría es un "proceso sistemático, independiente y documentado para obtener pruebas de auditoría y evaluarlas objetivamente a fin de determinar en qué medida se cumplen los criterios de auditoría establecidos".</a:t>
            </a:r>
          </a:p>
          <a:p>
            <a:pPr marL="0" indent="0" algn="l" rtl="0">
              <a:buNone/>
            </a:pPr>
            <a:endParaRPr lang="es" sz="1900" b="1" dirty="0"/>
          </a:p>
          <a:p>
            <a:pPr marL="0" indent="0" algn="l" rtl="0">
              <a:buNone/>
            </a:pPr>
            <a:r>
              <a:rPr lang="es" sz="1900" b="1" i="0" u="none" baseline="0" dirty="0"/>
              <a:t>¿Quién debería ser objeto de auditorías de terceros?</a:t>
            </a:r>
          </a:p>
          <a:p>
            <a:pPr marL="0" indent="0" algn="l" rtl="0">
              <a:buNone/>
            </a:pPr>
            <a:r>
              <a:rPr lang="es" sz="1900" b="0" i="0" u="none" baseline="0" dirty="0"/>
              <a:t>Las fundiciones y refinerías que desean aplicar la Guía de </a:t>
            </a:r>
            <a:r>
              <a:rPr lang="es-ES" sz="1900" b="0" i="0" u="none" baseline="0" dirty="0"/>
              <a:t>debida diligencia </a:t>
            </a:r>
            <a:r>
              <a:rPr lang="es" sz="1900" b="0" i="0" u="none" baseline="0" dirty="0"/>
              <a:t>de la OCDE, y todos los importadores de metales y minerales 3TG de la UE (con algunas excepciones establecidas en el artículo 6) que desean cumplir con el Reglamento de la UE (independientemente de si son fundiciones o refinerías).</a:t>
            </a:r>
            <a:endParaRPr lang="es" sz="1900" dirty="0"/>
          </a:p>
        </p:txBody>
      </p:sp>
    </p:spTree>
    <p:extLst>
      <p:ext uri="{BB962C8B-B14F-4D97-AF65-F5344CB8AC3E}">
        <p14:creationId xmlns:p14="http://schemas.microsoft.com/office/powerpoint/2010/main" val="3257306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9EE3C-FC9A-4F12-9613-9B1848662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1" i="0" u="none" baseline="0"/>
              <a:t>Finalidad general de una auditoría de terceros</a:t>
            </a:r>
            <a:endParaRPr lang="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FB32B-F969-4870-A1F0-C4FDC2582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l" rtl="0"/>
            <a:r>
              <a:rPr lang="es" b="0" i="0" u="none" baseline="0" dirty="0"/>
              <a:t>Proporcionar pruebas de terceros de que existen procedimientos de </a:t>
            </a:r>
            <a:r>
              <a:rPr lang="es-ES" b="0" i="0" u="none" baseline="0" dirty="0"/>
              <a:t>debida diligencia </a:t>
            </a:r>
            <a:r>
              <a:rPr lang="es" b="0" i="0" u="none" baseline="0" dirty="0"/>
              <a:t>y de que la empresa aplica una mejora continua a su gestión de la cadena de suministro</a:t>
            </a:r>
          </a:p>
          <a:p>
            <a:pPr marL="285750" indent="-285750" algn="l" rtl="0"/>
            <a:r>
              <a:rPr lang="es" b="0" i="0" u="none" baseline="0" dirty="0"/>
              <a:t>Verificar que se hayan resuelto todos los problemas de los procesos de diligencia debida</a:t>
            </a:r>
          </a:p>
          <a:p>
            <a:pPr marL="285750" indent="-285750" algn="l" rtl="0"/>
            <a:r>
              <a:rPr lang="es" b="0" i="0" u="none" baseline="0" dirty="0"/>
              <a:t>Determinar las áreas en que se deben mejorar los procesos existentes</a:t>
            </a:r>
          </a:p>
        </p:txBody>
      </p:sp>
    </p:spTree>
    <p:extLst>
      <p:ext uri="{BB962C8B-B14F-4D97-AF65-F5344CB8AC3E}">
        <p14:creationId xmlns:p14="http://schemas.microsoft.com/office/powerpoint/2010/main" val="1833377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328B0-3B40-4743-8E65-2A5CCDA7A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1" i="0" u="none" baseline="0"/>
              <a:t>Dónde encontrar auditores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A2246-66B0-4F2F-A237-2A6AD75F6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633788"/>
          </a:xfrm>
        </p:spPr>
        <p:txBody>
          <a:bodyPr/>
          <a:lstStyle/>
          <a:p>
            <a:pPr marL="0" indent="0" algn="l" rtl="0">
              <a:buNone/>
            </a:pPr>
            <a:r>
              <a:rPr lang="es" sz="2200" b="0" i="0" u="none" baseline="0" dirty="0"/>
              <a:t>Póngase en contacto con un programa industrial creado para fomentar la debida diligencia en las cadenas de suministro de minerales. Algunos de estos programas se encuentran en la </a:t>
            </a:r>
            <a:r>
              <a:rPr lang="es" sz="2200" b="0" i="0" u="none" baseline="0" dirty="0">
                <a:hlinkClick r:id="rId3"/>
              </a:rPr>
              <a:t>evaluación de la armonización de los programas industriales de la OCDE</a:t>
            </a:r>
            <a:r>
              <a:rPr lang="es" sz="2200" b="0" i="0" u="none" baseline="0" dirty="0"/>
              <a:t>.</a:t>
            </a:r>
          </a:p>
          <a:p>
            <a:pPr marL="0" indent="0" algn="l" rtl="0">
              <a:buNone/>
            </a:pPr>
            <a:endParaRPr lang="es" sz="2200" dirty="0"/>
          </a:p>
          <a:p>
            <a:pPr marL="0" indent="0" algn="l" rtl="0">
              <a:buNone/>
            </a:pPr>
            <a:r>
              <a:rPr lang="es" sz="2200" b="0" i="0" u="none" baseline="0" dirty="0"/>
              <a:t>Los programas industriales (o los "programas de diligencia debida" a que se refieren en el contexto de la UE) podrán solicitar el reconocimiento por parte de la CE, y los programas reconocidos figurarán en el sitio web de la CE.</a:t>
            </a:r>
            <a:endParaRPr lang="es" sz="2200" dirty="0"/>
          </a:p>
        </p:txBody>
      </p:sp>
    </p:spTree>
    <p:extLst>
      <p:ext uri="{BB962C8B-B14F-4D97-AF65-F5344CB8AC3E}">
        <p14:creationId xmlns:p14="http://schemas.microsoft.com/office/powerpoint/2010/main" val="254393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E7DE1-8329-496F-BFE1-49BBB0941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1" i="0" u="none" baseline="0"/>
              <a:t>Apoyo al proceso de auditoría</a:t>
            </a:r>
            <a:endParaRPr lang="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D771D-2413-41D2-A5D9-B84481276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s" b="0" i="0" u="none" baseline="0"/>
              <a:t>Las empresas pueden utilizar la </a:t>
            </a:r>
            <a:r>
              <a:rPr lang="es" b="0" i="1" u="none" baseline="0"/>
              <a:t>"Preparación general para una auditoría - guía</a:t>
            </a:r>
            <a:r>
              <a:rPr lang="es" b="0" i="0" u="none" baseline="0"/>
              <a:t> </a:t>
            </a:r>
            <a:r>
              <a:rPr lang="es" b="0" i="1" u="none" baseline="0"/>
              <a:t>de buenas prácticas",</a:t>
            </a:r>
            <a:r>
              <a:rPr lang="es" b="0" i="0" u="none" baseline="0"/>
              <a:t> que se encuentra en el portal Due Diligence Ready!</a:t>
            </a:r>
            <a:endParaRPr lang="es" dirty="0">
              <a:solidFill>
                <a:srgbClr val="FF0000"/>
              </a:solidFill>
            </a:endParaRPr>
          </a:p>
          <a:p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106474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13886C45-18BC-4BB7-B4F9-89735D65C138}"/>
              </a:ext>
            </a:extLst>
          </p:cNvPr>
          <p:cNvSpPr txBox="1">
            <a:spLocks/>
          </p:cNvSpPr>
          <p:nvPr/>
        </p:nvSpPr>
        <p:spPr bwMode="auto">
          <a:xfrm>
            <a:off x="1979712" y="3068960"/>
            <a:ext cx="51845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rtl="0"/>
            <a:r>
              <a:rPr lang="es" b="1" i="0" u="none" kern="0" baseline="0"/>
              <a:t>Gracias.</a:t>
            </a:r>
            <a:br>
              <a:rPr lang="es" kern="0"/>
            </a:br>
            <a:br>
              <a:rPr lang="es" kern="0"/>
            </a:br>
            <a:r>
              <a:rPr lang="es" sz="2000" b="1" i="0" u="none" kern="0" baseline="0"/>
              <a:t>Para más información, visite el portal Due Diligence Ready!</a:t>
            </a:r>
            <a:endParaRPr lang="es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50137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_DocProject xmlns="7e9eed2f-27c4-4474-ba4f-3601f39e8add" xsi:nil="true"/>
    <ProjectMilestones xmlns="7e9eed2f-27c4-4474-ba4f-3601f39e8add" xsi:nil="true"/>
    <Comments1 xmlns="7e9eed2f-27c4-4474-ba4f-3601f39e8add" xsi:nil="true"/>
    <Final xmlns="7e9eed2f-27c4-4474-ba4f-3601f39e8add" xsi:nil="true"/>
    <Partners xmlns="7e9eed2f-27c4-4474-ba4f-3601f39e8ad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97f6912e-a8eb-4c25-ad1b-ecf306e9c35e" ContentTypeId="0x01010018E01CE33C90DE4A970D47E400D176AE1F02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 Project General" ma:contentTypeID="0x01010018E01CE33C90DE4A970D47E400D176AE1F020091D4595FA6CD1340AA7703AC57E26C40" ma:contentTypeVersion="0" ma:contentTypeDescription="" ma:contentTypeScope="" ma:versionID="5a5bb8d8ab161acae230ba40d6980ffa">
  <xsd:schema xmlns:xsd="http://www.w3.org/2001/XMLSchema" xmlns:xs="http://www.w3.org/2001/XMLSchema" xmlns:p="http://schemas.microsoft.com/office/2006/metadata/properties" xmlns:ns2="7e9eed2f-27c4-4474-ba4f-3601f39e8add" targetNamespace="http://schemas.microsoft.com/office/2006/metadata/properties" ma:root="true" ma:fieldsID="4d0f55f960fdbdae389a17773d00c893" ns2:_="">
    <xsd:import namespace="7e9eed2f-27c4-4474-ba4f-3601f39e8add"/>
    <xsd:element name="properties">
      <xsd:complexType>
        <xsd:sequence>
          <xsd:element name="documentManagement">
            <xsd:complexType>
              <xsd:all>
                <xsd:element ref="ns2:T_DocProject" minOccurs="0"/>
                <xsd:element ref="ns2:ProjectMilestones" minOccurs="0"/>
                <xsd:element ref="ns2:Partners" minOccurs="0"/>
                <xsd:element ref="ns2:Comments1" minOccurs="0"/>
                <xsd:element ref="ns2:Fina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9eed2f-27c4-4474-ba4f-3601f39e8add" elementFormDefault="qualified">
    <xsd:import namespace="http://schemas.microsoft.com/office/2006/documentManagement/types"/>
    <xsd:import namespace="http://schemas.microsoft.com/office/infopath/2007/PartnerControls"/>
    <xsd:element name="T_DocProject" ma:index="2" nillable="true" ma:displayName="T_Doc project" ma:format="Dropdown" ma:internalName="T_DocProject">
      <xsd:simpleType>
        <xsd:restriction base="dms:Choice">
          <xsd:enumeration value="Acceptance"/>
          <xsd:enumeration value="Acknowledgement"/>
          <xsd:enumeration value="Advisory board"/>
          <xsd:enumeration value="Amendment"/>
          <xsd:enumeration value="Meetings_Other"/>
          <xsd:enumeration value="Meetings_1.KOM and AB+SC (Feb19)"/>
          <xsd:enumeration value="Meetings_2.AB+SC (May19)_Telco"/>
          <xsd:enumeration value="Meetings_3.AB+SC (Sept19)"/>
          <xsd:enumeration value="Bibliography"/>
          <xsd:enumeration value="Communications/notifications"/>
          <xsd:enumeration value="Contract/Agreement"/>
          <xsd:enumeration value="Declarations/Certificates"/>
          <xsd:enumeration value="Deliverable/Report"/>
          <xsd:enumeration value="Company/Entity"/>
          <xsd:enumeration value="Form"/>
          <xsd:enumeration value="Economic information/Budget"/>
          <xsd:enumeration value="Networking"/>
          <xsd:enumeration value="Technical proposal"/>
          <xsd:enumeration value="Templates"/>
          <xsd:enumeration value="Presentations"/>
          <xsd:enumeration value="Resolution/Certification"/>
          <xsd:enumeration value="Obsolete"/>
          <xsd:enumeration value="Other"/>
        </xsd:restriction>
      </xsd:simpleType>
    </xsd:element>
    <xsd:element name="ProjectMilestones" ma:index="3" nillable="true" ma:displayName="Project milestones" ma:format="Dropdown" ma:internalName="ProjectMilestones">
      <xsd:simpleType>
        <xsd:restriction base="dms:Choice">
          <xsd:enumeration value="Pre-proposal"/>
          <xsd:enumeration value="Proposal"/>
          <xsd:enumeration value="Negotiation"/>
          <xsd:enumeration value="Milestone 1"/>
          <xsd:enumeration value="WP1. Online DDSS"/>
          <xsd:enumeration value="WP2. Networks + AB"/>
          <xsd:enumeration value="WP3. Comm."/>
          <xsd:enumeration value="WP4. Management"/>
        </xsd:restriction>
      </xsd:simpleType>
    </xsd:element>
    <xsd:element name="Partners" ma:index="4" nillable="true" ma:displayName="Partners" ma:format="Dropdown" ma:internalName="Partners">
      <xsd:simpleType>
        <xsd:restriction base="dms:Choice">
          <xsd:enumeration value="Option 1"/>
          <xsd:enumeration value="Option 2"/>
          <xsd:enumeration value="Option 3"/>
        </xsd:restriction>
      </xsd:simpleType>
    </xsd:element>
    <xsd:element name="Comments1" ma:index="5" nillable="true" ma:displayName="Comments" ma:internalName="Comments1">
      <xsd:simpleType>
        <xsd:restriction base="dms:Note">
          <xsd:maxLength value="255"/>
        </xsd:restriction>
      </xsd:simpleType>
    </xsd:element>
    <xsd:element name="Final" ma:index="6" nillable="true" ma:displayName="Final" ma:format="Dropdown" ma:internalName="Final">
      <xsd:simpleType>
        <xsd:restriction base="dms:Choice">
          <xsd:enumeration value="Yes"/>
          <xsd:enumeration value="No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410AF0-2D52-453C-8A65-92A1116603E9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7e9eed2f-27c4-4474-ba4f-3601f39e8add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EA6D81E-F4AF-4AFF-9905-6E3E886F2E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418DDF-54A8-4BD9-A4BF-6D204DEB831D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DC991F35-67B2-4A5F-8CE3-3AB470ED1B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9eed2f-27c4-4474-ba4f-3601f39e8a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362</Words>
  <Application>Microsoft Office PowerPoint</Application>
  <PresentationFormat>On-screen Show (4:3)</PresentationFormat>
  <Paragraphs>29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Verdana</vt:lpstr>
      <vt:lpstr>Default Design</vt:lpstr>
      <vt:lpstr>Paso 4 de la Guía de debida diligencia de la OCDE para el abastecimiento responsable de minerales procedentes de zonas de conflicto y de alto riesgo  (Guía de la OCDE)</vt:lpstr>
      <vt:lpstr>Contenido</vt:lpstr>
      <vt:lpstr>Definición de auditoría</vt:lpstr>
      <vt:lpstr>Finalidad general de una auditoría de terceros</vt:lpstr>
      <vt:lpstr>Dónde encontrar auditores</vt:lpstr>
      <vt:lpstr>Apoyo al proceso de auditoría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Rosanna Tufo</cp:lastModifiedBy>
  <cp:revision>153</cp:revision>
  <dcterms:created xsi:type="dcterms:W3CDTF">2011-10-28T10:25:18Z</dcterms:created>
  <dcterms:modified xsi:type="dcterms:W3CDTF">2019-10-17T15:01:35Z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0x01010018E01CE33C90DE4A970D47E400D176AE1F020091D4595FA6CD1340AA7703AC57E26C40</vt:lpwstr>
  </property>
</Properties>
</file>