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1" r:id="rId2"/>
    <p:sldId id="262" r:id="rId3"/>
    <p:sldId id="263" r:id="rId4"/>
    <p:sldId id="264" r:id="rId5"/>
    <p:sldId id="289" r:id="rId6"/>
    <p:sldId id="290" r:id="rId7"/>
    <p:sldId id="292" r:id="rId8"/>
    <p:sldId id="293" r:id="rId9"/>
    <p:sldId id="291" r:id="rId10"/>
    <p:sldId id="285" r:id="rId11"/>
    <p:sldId id="286" r:id="rId12"/>
    <p:sldId id="267" r:id="rId13"/>
    <p:sldId id="278" r:id="rId14"/>
    <p:sldId id="266" r:id="rId15"/>
    <p:sldId id="279" r:id="rId16"/>
    <p:sldId id="283" r:id="rId17"/>
    <p:sldId id="284" r:id="rId18"/>
    <p:sldId id="280" r:id="rId19"/>
    <p:sldId id="282" r:id="rId20"/>
    <p:sldId id="287" r:id="rId21"/>
    <p:sldId id="300" r:id="rId2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2" clrIdx="0">
    <p:extLst>
      <p:ext uri="{19B8F6BF-5375-455C-9EA6-DF929625EA0E}">
        <p15:presenceInfo xmlns:p15="http://schemas.microsoft.com/office/powerpoint/2012/main" userId="S::rosanna.tufo@levinsources.com::161de12e-236a-4a45-a08b-01a6c6ac8eb2" providerId="AD"/>
      </p:ext>
    </p:extLst>
  </p:cmAuthor>
  <p:cmAuthor id="2" name="Rosanna Tufo" initials="RT [2]" lastIdx="5" clrIdx="1">
    <p:extLst>
      <p:ext uri="{19B8F6BF-5375-455C-9EA6-DF929625EA0E}">
        <p15:presenceInfo xmlns:p15="http://schemas.microsoft.com/office/powerpoint/2012/main" userId="S-1-5-21-1851212837-2275913410-2067570511-1165" providerId="AD"/>
      </p:ext>
    </p:extLst>
  </p:cmAuthor>
  <p:cmAuthor id="3" name="Fabiana Di Lorenzo" initials="FDL" lastIdx="6" clrIdx="2">
    <p:extLst>
      <p:ext uri="{19B8F6BF-5375-455C-9EA6-DF929625EA0E}">
        <p15:presenceInfo xmlns:p15="http://schemas.microsoft.com/office/powerpoint/2012/main" userId="S::fabiana.dilorenzo@levinsources.com::24f43a39-c15a-4259-a1cf-735adc870d47" providerId="AD"/>
      </p:ext>
    </p:extLst>
  </p:cmAuthor>
  <p:cmAuthor id="4" name="Fabiana Di Lorenzo" initials="FDL [2]" lastIdx="9" clrIdx="3">
    <p:extLst>
      <p:ext uri="{19B8F6BF-5375-455C-9EA6-DF929625EA0E}">
        <p15:presenceInfo xmlns:p15="http://schemas.microsoft.com/office/powerpoint/2012/main" userId="Fabiana Di Lorenz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60037" autoAdjust="0"/>
  </p:normalViewPr>
  <p:slideViewPr>
    <p:cSldViewPr>
      <p:cViewPr varScale="1">
        <p:scale>
          <a:sx n="68" d="100"/>
          <a:sy n="68" d="100"/>
        </p:scale>
        <p:origin x="297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6-17T15:03:49.707" idx="3">
    <p:pos x="10" y="10"/>
    <p:text>I removed reading of this slide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20CA0-3B2C-4BF4-A9EC-976ABCD69044}" type="doc">
      <dgm:prSet loTypeId="urn:microsoft.com/office/officeart/2005/8/layout/radial4" loCatId="relationship" qsTypeId="urn:microsoft.com/office/officeart/2005/8/quickstyle/simple2" qsCatId="simple" csTypeId="urn:microsoft.com/office/officeart/2005/8/colors/accent1_3" csCatId="accent1" phldr="1"/>
      <dgm:spPr/>
      <dgm:t>
        <a:bodyPr/>
        <a:lstStyle/>
        <a:p>
          <a:endParaRPr lang="en-GB"/>
        </a:p>
      </dgm:t>
    </dgm:pt>
    <dgm:pt modelId="{DE4473E8-9FDC-43D4-953D-B933C67409FD}">
      <dgm:prSet phldrT="[Text]" custT="1"/>
      <dgm:spPr/>
      <dgm:t>
        <a:bodyPr/>
        <a:lstStyle/>
        <a:p>
          <a:r>
            <a:rPr lang="en-US" sz="3600" b="1" dirty="0">
              <a:solidFill>
                <a:schemeClr val="accent4"/>
              </a:solidFill>
            </a:rPr>
            <a:t>CSR </a:t>
          </a:r>
          <a:endParaRPr lang="en-GB" sz="3600" b="1" dirty="0">
            <a:solidFill>
              <a:schemeClr val="accent4"/>
            </a:solidFill>
          </a:endParaRPr>
        </a:p>
      </dgm:t>
    </dgm:pt>
    <dgm:pt modelId="{F61AF3D8-67D9-4BFA-81A5-622A2A020153}" type="parTrans" cxnId="{C60513D3-5725-432F-91E0-37E9A1561101}">
      <dgm:prSet/>
      <dgm:spPr/>
      <dgm:t>
        <a:bodyPr/>
        <a:lstStyle/>
        <a:p>
          <a:endParaRPr lang="en-GB" sz="2800" b="1">
            <a:solidFill>
              <a:schemeClr val="accent4"/>
            </a:solidFill>
          </a:endParaRPr>
        </a:p>
      </dgm:t>
    </dgm:pt>
    <dgm:pt modelId="{44A3B9BD-02E9-4B66-A48A-B0854DA0F471}" type="sibTrans" cxnId="{C60513D3-5725-432F-91E0-37E9A1561101}">
      <dgm:prSet/>
      <dgm:spPr/>
      <dgm:t>
        <a:bodyPr/>
        <a:lstStyle/>
        <a:p>
          <a:endParaRPr lang="en-GB" sz="2800" b="1">
            <a:solidFill>
              <a:schemeClr val="accent4"/>
            </a:solidFill>
          </a:endParaRPr>
        </a:p>
      </dgm:t>
    </dgm:pt>
    <dgm:pt modelId="{A4FD851C-565F-4361-8021-0D9E12E77CAB}">
      <dgm:prSet phldrT="[Text]" custT="1"/>
      <dgm:spPr/>
      <dgm:t>
        <a:bodyPr/>
        <a:lstStyle/>
        <a:p>
          <a:r>
            <a:rPr lang="en-GB" sz="1200" b="1" noProof="0" dirty="0">
              <a:solidFill>
                <a:schemeClr val="accent4"/>
              </a:solidFill>
            </a:rPr>
            <a:t>Labour</a:t>
          </a:r>
          <a:r>
            <a:rPr lang="en-US" sz="1200" b="1" dirty="0">
              <a:solidFill>
                <a:schemeClr val="accent4"/>
              </a:solidFill>
            </a:rPr>
            <a:t> </a:t>
          </a:r>
        </a:p>
        <a:p>
          <a:r>
            <a:rPr lang="en-GB" sz="1200" b="1" dirty="0">
              <a:solidFill>
                <a:schemeClr val="accent4"/>
              </a:solidFill>
            </a:rPr>
            <a:t>practices</a:t>
          </a:r>
        </a:p>
      </dgm:t>
    </dgm:pt>
    <dgm:pt modelId="{1A117022-47EB-4644-85D5-F44AD2C37BE6}" type="parTrans" cxnId="{31D18E52-3643-4331-B2D3-58683272B320}">
      <dgm:prSet/>
      <dgm:spPr/>
      <dgm:t>
        <a:bodyPr/>
        <a:lstStyle/>
        <a:p>
          <a:endParaRPr lang="en-GB" sz="2800" b="1">
            <a:solidFill>
              <a:schemeClr val="accent4"/>
            </a:solidFill>
          </a:endParaRPr>
        </a:p>
      </dgm:t>
    </dgm:pt>
    <dgm:pt modelId="{9A180575-6C1D-4060-9B16-E12D1F02709B}" type="sibTrans" cxnId="{31D18E52-3643-4331-B2D3-58683272B320}">
      <dgm:prSet/>
      <dgm:spPr/>
      <dgm:t>
        <a:bodyPr/>
        <a:lstStyle/>
        <a:p>
          <a:endParaRPr lang="en-GB" sz="2800" b="1">
            <a:solidFill>
              <a:schemeClr val="accent4"/>
            </a:solidFill>
          </a:endParaRPr>
        </a:p>
      </dgm:t>
    </dgm:pt>
    <dgm:pt modelId="{352CDBC1-99C7-44D4-A1C3-E96445624CCA}">
      <dgm:prSet phldrT="[Text]" custT="1"/>
      <dgm:spPr/>
      <dgm:t>
        <a:bodyPr/>
        <a:lstStyle/>
        <a:p>
          <a:r>
            <a:rPr lang="en-US" sz="1200" b="1" dirty="0">
              <a:solidFill>
                <a:schemeClr val="accent4"/>
              </a:solidFill>
            </a:rPr>
            <a:t>Environmental impacts</a:t>
          </a:r>
          <a:endParaRPr lang="en-GB" sz="1200" b="1" dirty="0">
            <a:solidFill>
              <a:schemeClr val="accent4"/>
            </a:solidFill>
          </a:endParaRPr>
        </a:p>
      </dgm:t>
    </dgm:pt>
    <dgm:pt modelId="{472E70C4-9AA0-464B-87BD-1AD30FEBA31C}" type="parTrans" cxnId="{C2E0A345-C4E3-480E-92C2-574C4E00EE5E}">
      <dgm:prSet/>
      <dgm:spPr/>
      <dgm:t>
        <a:bodyPr/>
        <a:lstStyle/>
        <a:p>
          <a:endParaRPr lang="en-GB" sz="2800" b="1">
            <a:solidFill>
              <a:schemeClr val="accent4"/>
            </a:solidFill>
          </a:endParaRPr>
        </a:p>
      </dgm:t>
    </dgm:pt>
    <dgm:pt modelId="{8B1F55C1-15CE-4762-98EC-DE52686256F4}" type="sibTrans" cxnId="{C2E0A345-C4E3-480E-92C2-574C4E00EE5E}">
      <dgm:prSet/>
      <dgm:spPr/>
      <dgm:t>
        <a:bodyPr/>
        <a:lstStyle/>
        <a:p>
          <a:endParaRPr lang="en-GB" sz="2800" b="1">
            <a:solidFill>
              <a:schemeClr val="accent4"/>
            </a:solidFill>
          </a:endParaRPr>
        </a:p>
      </dgm:t>
    </dgm:pt>
    <dgm:pt modelId="{84537C28-3743-4A86-8006-25E425FEF86B}">
      <dgm:prSet phldrT="[Text]" custT="1"/>
      <dgm:spPr/>
      <dgm:t>
        <a:bodyPr/>
        <a:lstStyle/>
        <a:p>
          <a:r>
            <a:rPr lang="en-US" sz="1200" b="1" dirty="0">
              <a:solidFill>
                <a:schemeClr val="accent4"/>
              </a:solidFill>
            </a:rPr>
            <a:t>Fair operating practices</a:t>
          </a:r>
          <a:endParaRPr lang="en-GB" sz="1200" b="1" dirty="0">
            <a:solidFill>
              <a:schemeClr val="accent4"/>
            </a:solidFill>
          </a:endParaRPr>
        </a:p>
      </dgm:t>
    </dgm:pt>
    <dgm:pt modelId="{C1D9FE2A-74BC-42B2-8928-64120986DF65}" type="parTrans" cxnId="{A0340E28-8560-4B70-99CD-7D24678074F2}">
      <dgm:prSet/>
      <dgm:spPr/>
      <dgm:t>
        <a:bodyPr/>
        <a:lstStyle/>
        <a:p>
          <a:endParaRPr lang="en-GB" sz="2800" b="1">
            <a:solidFill>
              <a:schemeClr val="accent4"/>
            </a:solidFill>
          </a:endParaRPr>
        </a:p>
      </dgm:t>
    </dgm:pt>
    <dgm:pt modelId="{B5A3286F-3671-4BC8-999A-2FB594E09BCA}" type="sibTrans" cxnId="{A0340E28-8560-4B70-99CD-7D24678074F2}">
      <dgm:prSet/>
      <dgm:spPr/>
      <dgm:t>
        <a:bodyPr/>
        <a:lstStyle/>
        <a:p>
          <a:endParaRPr lang="en-GB" sz="2800" b="1">
            <a:solidFill>
              <a:schemeClr val="accent4"/>
            </a:solidFill>
          </a:endParaRPr>
        </a:p>
      </dgm:t>
    </dgm:pt>
    <dgm:pt modelId="{4A35183C-7134-488B-8235-5FAE3D368031}">
      <dgm:prSet phldrT="[Text]" custT="1"/>
      <dgm:spPr/>
      <dgm:t>
        <a:bodyPr/>
        <a:lstStyle/>
        <a:p>
          <a:r>
            <a:rPr lang="en-US" sz="1200" b="1" dirty="0">
              <a:solidFill>
                <a:schemeClr val="accent4"/>
              </a:solidFill>
            </a:rPr>
            <a:t>Human rights</a:t>
          </a:r>
          <a:endParaRPr lang="en-GB" sz="1200" b="1" dirty="0">
            <a:solidFill>
              <a:schemeClr val="accent4"/>
            </a:solidFill>
          </a:endParaRPr>
        </a:p>
      </dgm:t>
    </dgm:pt>
    <dgm:pt modelId="{053D7F15-DDBF-456D-8519-88A93FB4A2EB}" type="parTrans" cxnId="{B1BF21DC-A105-4952-87EA-364509E4C5B3}">
      <dgm:prSet/>
      <dgm:spPr/>
      <dgm:t>
        <a:bodyPr/>
        <a:lstStyle/>
        <a:p>
          <a:endParaRPr lang="en-GB" sz="2800" b="1">
            <a:solidFill>
              <a:schemeClr val="accent4"/>
            </a:solidFill>
          </a:endParaRPr>
        </a:p>
      </dgm:t>
    </dgm:pt>
    <dgm:pt modelId="{CE5051B0-D443-4B0A-B42A-A24C440F6E75}" type="sibTrans" cxnId="{B1BF21DC-A105-4952-87EA-364509E4C5B3}">
      <dgm:prSet/>
      <dgm:spPr/>
      <dgm:t>
        <a:bodyPr/>
        <a:lstStyle/>
        <a:p>
          <a:endParaRPr lang="en-GB" sz="2800" b="1">
            <a:solidFill>
              <a:schemeClr val="accent4"/>
            </a:solidFill>
          </a:endParaRPr>
        </a:p>
      </dgm:t>
    </dgm:pt>
    <dgm:pt modelId="{99628F29-8686-4664-BDCA-F1CA68FF155E}">
      <dgm:prSet phldrT="[Text]" custT="1"/>
      <dgm:spPr/>
      <dgm:t>
        <a:bodyPr/>
        <a:lstStyle/>
        <a:p>
          <a:r>
            <a:rPr lang="en-US" sz="1200" b="1" dirty="0">
              <a:solidFill>
                <a:schemeClr val="accent4"/>
              </a:solidFill>
            </a:rPr>
            <a:t>Responsible Sourcing</a:t>
          </a:r>
          <a:endParaRPr lang="en-GB" sz="1200" b="1" dirty="0">
            <a:solidFill>
              <a:schemeClr val="accent4"/>
            </a:solidFill>
          </a:endParaRPr>
        </a:p>
      </dgm:t>
    </dgm:pt>
    <dgm:pt modelId="{1EE4D1EE-EFFF-44F0-9E3E-71F5FA4E2515}" type="parTrans" cxnId="{FA809DC6-6807-4A74-A3A8-696884D832D2}">
      <dgm:prSet/>
      <dgm:spPr/>
      <dgm:t>
        <a:bodyPr/>
        <a:lstStyle/>
        <a:p>
          <a:endParaRPr lang="en-GB" sz="2800" b="1">
            <a:solidFill>
              <a:schemeClr val="accent4"/>
            </a:solidFill>
          </a:endParaRPr>
        </a:p>
      </dgm:t>
    </dgm:pt>
    <dgm:pt modelId="{FD294184-7CAC-40AC-B793-22E67D9869EE}" type="sibTrans" cxnId="{FA809DC6-6807-4A74-A3A8-696884D832D2}">
      <dgm:prSet/>
      <dgm:spPr/>
      <dgm:t>
        <a:bodyPr/>
        <a:lstStyle/>
        <a:p>
          <a:endParaRPr lang="en-GB" sz="2800" b="1">
            <a:solidFill>
              <a:schemeClr val="accent4"/>
            </a:solidFill>
          </a:endParaRPr>
        </a:p>
      </dgm:t>
    </dgm:pt>
    <dgm:pt modelId="{FB7B8CAF-99E7-4D55-AB89-0A467A3904FB}">
      <dgm:prSet phldrT="[Text]" custT="1"/>
      <dgm:spPr/>
      <dgm:t>
        <a:bodyPr/>
        <a:lstStyle/>
        <a:p>
          <a:r>
            <a:rPr lang="en-US" sz="1200" b="1" dirty="0">
              <a:solidFill>
                <a:schemeClr val="accent4"/>
              </a:solidFill>
            </a:rPr>
            <a:t>Customer issues</a:t>
          </a:r>
          <a:endParaRPr lang="en-GB" sz="1200" b="1" dirty="0">
            <a:solidFill>
              <a:schemeClr val="accent4"/>
            </a:solidFill>
          </a:endParaRPr>
        </a:p>
      </dgm:t>
    </dgm:pt>
    <dgm:pt modelId="{4EA31701-B9DE-4BD0-9A66-DA7B809EBFA6}" type="parTrans" cxnId="{6E3FDC54-539F-40CA-A9DF-55AB9BF0E7FC}">
      <dgm:prSet/>
      <dgm:spPr/>
      <dgm:t>
        <a:bodyPr/>
        <a:lstStyle/>
        <a:p>
          <a:endParaRPr lang="en-GB" sz="2800" b="1">
            <a:solidFill>
              <a:schemeClr val="accent4"/>
            </a:solidFill>
          </a:endParaRPr>
        </a:p>
      </dgm:t>
    </dgm:pt>
    <dgm:pt modelId="{805EB6E2-9655-45BD-AE4A-6ED6C5505A5E}" type="sibTrans" cxnId="{6E3FDC54-539F-40CA-A9DF-55AB9BF0E7FC}">
      <dgm:prSet/>
      <dgm:spPr/>
      <dgm:t>
        <a:bodyPr/>
        <a:lstStyle/>
        <a:p>
          <a:endParaRPr lang="en-GB" sz="2800" b="1">
            <a:solidFill>
              <a:schemeClr val="accent4"/>
            </a:solidFill>
          </a:endParaRPr>
        </a:p>
      </dgm:t>
    </dgm:pt>
    <dgm:pt modelId="{7DA1F037-D3E0-4AAF-B01A-36E8B5CFA634}">
      <dgm:prSet phldrT="[Text]" custT="1"/>
      <dgm:spPr/>
      <dgm:t>
        <a:bodyPr/>
        <a:lstStyle/>
        <a:p>
          <a:r>
            <a:rPr lang="en-US" sz="1200" b="1" dirty="0">
              <a:solidFill>
                <a:schemeClr val="accent4"/>
              </a:solidFill>
            </a:rPr>
            <a:t>Community engagement and development</a:t>
          </a:r>
          <a:endParaRPr lang="en-GB" sz="1200" b="1" dirty="0">
            <a:solidFill>
              <a:schemeClr val="accent4"/>
            </a:solidFill>
          </a:endParaRPr>
        </a:p>
      </dgm:t>
    </dgm:pt>
    <dgm:pt modelId="{471EC9D0-AB7D-4AB1-92B6-96AA83C3F826}" type="parTrans" cxnId="{0CE2FE53-9F45-491E-9F2E-C234F36A0947}">
      <dgm:prSet/>
      <dgm:spPr/>
      <dgm:t>
        <a:bodyPr/>
        <a:lstStyle/>
        <a:p>
          <a:endParaRPr lang="en-GB" sz="2800" b="1">
            <a:solidFill>
              <a:schemeClr val="accent4"/>
            </a:solidFill>
          </a:endParaRPr>
        </a:p>
      </dgm:t>
    </dgm:pt>
    <dgm:pt modelId="{CA660C38-46A1-458C-A980-3670AA9E6F69}" type="sibTrans" cxnId="{0CE2FE53-9F45-491E-9F2E-C234F36A0947}">
      <dgm:prSet/>
      <dgm:spPr/>
      <dgm:t>
        <a:bodyPr/>
        <a:lstStyle/>
        <a:p>
          <a:endParaRPr lang="en-GB" sz="2800" b="1">
            <a:solidFill>
              <a:schemeClr val="accent4"/>
            </a:solidFill>
          </a:endParaRPr>
        </a:p>
      </dgm:t>
    </dgm:pt>
    <dgm:pt modelId="{B0BA43D5-D874-441E-BC24-589340E4DA1A}" type="pres">
      <dgm:prSet presAssocID="{15B20CA0-3B2C-4BF4-A9EC-976ABCD69044}" presName="cycle" presStyleCnt="0">
        <dgm:presLayoutVars>
          <dgm:chMax val="1"/>
          <dgm:dir/>
          <dgm:animLvl val="ctr"/>
          <dgm:resizeHandles val="exact"/>
        </dgm:presLayoutVars>
      </dgm:prSet>
      <dgm:spPr/>
    </dgm:pt>
    <dgm:pt modelId="{2574C369-C904-4E2C-BAF6-9183E6106105}" type="pres">
      <dgm:prSet presAssocID="{DE4473E8-9FDC-43D4-953D-B933C67409FD}" presName="centerShape" presStyleLbl="node0" presStyleIdx="0" presStyleCnt="1"/>
      <dgm:spPr/>
    </dgm:pt>
    <dgm:pt modelId="{520A1AD5-01F4-4AAF-BB83-B56674F7D630}" type="pres">
      <dgm:prSet presAssocID="{1A117022-47EB-4644-85D5-F44AD2C37BE6}" presName="parTrans" presStyleLbl="bgSibTrans2D1" presStyleIdx="0" presStyleCnt="7"/>
      <dgm:spPr/>
    </dgm:pt>
    <dgm:pt modelId="{9E14D6CE-F7A2-489A-B765-5C06F8225023}" type="pres">
      <dgm:prSet presAssocID="{A4FD851C-565F-4361-8021-0D9E12E77CAB}" presName="node" presStyleLbl="node1" presStyleIdx="0" presStyleCnt="7">
        <dgm:presLayoutVars>
          <dgm:bulletEnabled val="1"/>
        </dgm:presLayoutVars>
      </dgm:prSet>
      <dgm:spPr/>
    </dgm:pt>
    <dgm:pt modelId="{A991C579-5C5D-4608-95FC-D936A398063D}" type="pres">
      <dgm:prSet presAssocID="{472E70C4-9AA0-464B-87BD-1AD30FEBA31C}" presName="parTrans" presStyleLbl="bgSibTrans2D1" presStyleIdx="1" presStyleCnt="7"/>
      <dgm:spPr/>
    </dgm:pt>
    <dgm:pt modelId="{EDAAE2A5-1317-4483-825A-2469990F2A4B}" type="pres">
      <dgm:prSet presAssocID="{352CDBC1-99C7-44D4-A1C3-E96445624CCA}" presName="node" presStyleLbl="node1" presStyleIdx="1" presStyleCnt="7" custScaleX="126395">
        <dgm:presLayoutVars>
          <dgm:bulletEnabled val="1"/>
        </dgm:presLayoutVars>
      </dgm:prSet>
      <dgm:spPr/>
    </dgm:pt>
    <dgm:pt modelId="{0F07FED9-D444-4964-9CFF-EC9949892E3E}" type="pres">
      <dgm:prSet presAssocID="{C1D9FE2A-74BC-42B2-8928-64120986DF65}" presName="parTrans" presStyleLbl="bgSibTrans2D1" presStyleIdx="2" presStyleCnt="7"/>
      <dgm:spPr/>
    </dgm:pt>
    <dgm:pt modelId="{B05BDD3B-5A73-49CE-9106-80915A64B15A}" type="pres">
      <dgm:prSet presAssocID="{84537C28-3743-4A86-8006-25E425FEF86B}" presName="node" presStyleLbl="node1" presStyleIdx="2" presStyleCnt="7">
        <dgm:presLayoutVars>
          <dgm:bulletEnabled val="1"/>
        </dgm:presLayoutVars>
      </dgm:prSet>
      <dgm:spPr/>
    </dgm:pt>
    <dgm:pt modelId="{FF6C413E-8E3D-4125-BD03-01498038643C}" type="pres">
      <dgm:prSet presAssocID="{053D7F15-DDBF-456D-8519-88A93FB4A2EB}" presName="parTrans" presStyleLbl="bgSibTrans2D1" presStyleIdx="3" presStyleCnt="7"/>
      <dgm:spPr/>
    </dgm:pt>
    <dgm:pt modelId="{F836A9CD-03E9-4182-B65C-256F01D99597}" type="pres">
      <dgm:prSet presAssocID="{4A35183C-7134-488B-8235-5FAE3D368031}" presName="node" presStyleLbl="node1" presStyleIdx="3" presStyleCnt="7">
        <dgm:presLayoutVars>
          <dgm:bulletEnabled val="1"/>
        </dgm:presLayoutVars>
      </dgm:prSet>
      <dgm:spPr/>
    </dgm:pt>
    <dgm:pt modelId="{C6045758-BD0B-4981-A559-5AFD8E2485AC}" type="pres">
      <dgm:prSet presAssocID="{1EE4D1EE-EFFF-44F0-9E3E-71F5FA4E2515}" presName="parTrans" presStyleLbl="bgSibTrans2D1" presStyleIdx="4" presStyleCnt="7"/>
      <dgm:spPr/>
    </dgm:pt>
    <dgm:pt modelId="{0B9E7446-9A7A-4AE0-9BAF-19C3C328324A}" type="pres">
      <dgm:prSet presAssocID="{99628F29-8686-4664-BDCA-F1CA68FF155E}" presName="node" presStyleLbl="node1" presStyleIdx="4" presStyleCnt="7">
        <dgm:presLayoutVars>
          <dgm:bulletEnabled val="1"/>
        </dgm:presLayoutVars>
      </dgm:prSet>
      <dgm:spPr/>
    </dgm:pt>
    <dgm:pt modelId="{D5AFE32C-CF4A-4B0B-A7F1-C01A1E8D816F}" type="pres">
      <dgm:prSet presAssocID="{4EA31701-B9DE-4BD0-9A66-DA7B809EBFA6}" presName="parTrans" presStyleLbl="bgSibTrans2D1" presStyleIdx="5" presStyleCnt="7"/>
      <dgm:spPr/>
    </dgm:pt>
    <dgm:pt modelId="{CEC83D57-D685-4F8C-B5D2-E27C2BC66B67}" type="pres">
      <dgm:prSet presAssocID="{FB7B8CAF-99E7-4D55-AB89-0A467A3904FB}" presName="node" presStyleLbl="node1" presStyleIdx="5" presStyleCnt="7">
        <dgm:presLayoutVars>
          <dgm:bulletEnabled val="1"/>
        </dgm:presLayoutVars>
      </dgm:prSet>
      <dgm:spPr/>
    </dgm:pt>
    <dgm:pt modelId="{93EE50FF-3512-4394-A33A-A5342E242A85}" type="pres">
      <dgm:prSet presAssocID="{471EC9D0-AB7D-4AB1-92B6-96AA83C3F826}" presName="parTrans" presStyleLbl="bgSibTrans2D1" presStyleIdx="6" presStyleCnt="7"/>
      <dgm:spPr/>
    </dgm:pt>
    <dgm:pt modelId="{B6A2C7FD-5D7B-4E00-8631-CFD9B34939C6}" type="pres">
      <dgm:prSet presAssocID="{7DA1F037-D3E0-4AAF-B01A-36E8B5CFA634}" presName="node" presStyleLbl="node1" presStyleIdx="6" presStyleCnt="7" custScaleX="137777">
        <dgm:presLayoutVars>
          <dgm:bulletEnabled val="1"/>
        </dgm:presLayoutVars>
      </dgm:prSet>
      <dgm:spPr/>
    </dgm:pt>
  </dgm:ptLst>
  <dgm:cxnLst>
    <dgm:cxn modelId="{A80C840F-72A5-4202-837B-67DF2BEAD342}" type="presOf" srcId="{FB7B8CAF-99E7-4D55-AB89-0A467A3904FB}" destId="{CEC83D57-D685-4F8C-B5D2-E27C2BC66B67}" srcOrd="0" destOrd="0" presId="urn:microsoft.com/office/officeart/2005/8/layout/radial4"/>
    <dgm:cxn modelId="{A0340E28-8560-4B70-99CD-7D24678074F2}" srcId="{DE4473E8-9FDC-43D4-953D-B933C67409FD}" destId="{84537C28-3743-4A86-8006-25E425FEF86B}" srcOrd="2" destOrd="0" parTransId="{C1D9FE2A-74BC-42B2-8928-64120986DF65}" sibTransId="{B5A3286F-3671-4BC8-999A-2FB594E09BCA}"/>
    <dgm:cxn modelId="{252BFB2A-E312-4A69-880A-A9D08394CF34}" type="presOf" srcId="{A4FD851C-565F-4361-8021-0D9E12E77CAB}" destId="{9E14D6CE-F7A2-489A-B765-5C06F8225023}" srcOrd="0" destOrd="0" presId="urn:microsoft.com/office/officeart/2005/8/layout/radial4"/>
    <dgm:cxn modelId="{D7C0F15E-7E65-42AD-B450-0F8046803279}" type="presOf" srcId="{053D7F15-DDBF-456D-8519-88A93FB4A2EB}" destId="{FF6C413E-8E3D-4125-BD03-01498038643C}" srcOrd="0" destOrd="0" presId="urn:microsoft.com/office/officeart/2005/8/layout/radial4"/>
    <dgm:cxn modelId="{209DF15F-C9B6-4121-B8D9-A104BEAAEEF5}" type="presOf" srcId="{1EE4D1EE-EFFF-44F0-9E3E-71F5FA4E2515}" destId="{C6045758-BD0B-4981-A559-5AFD8E2485AC}" srcOrd="0" destOrd="0" presId="urn:microsoft.com/office/officeart/2005/8/layout/radial4"/>
    <dgm:cxn modelId="{C2E0A345-C4E3-480E-92C2-574C4E00EE5E}" srcId="{DE4473E8-9FDC-43D4-953D-B933C67409FD}" destId="{352CDBC1-99C7-44D4-A1C3-E96445624CCA}" srcOrd="1" destOrd="0" parTransId="{472E70C4-9AA0-464B-87BD-1AD30FEBA31C}" sibTransId="{8B1F55C1-15CE-4762-98EC-DE52686256F4}"/>
    <dgm:cxn modelId="{E2194B68-DB3D-4539-9A18-98DA6714D042}" type="presOf" srcId="{84537C28-3743-4A86-8006-25E425FEF86B}" destId="{B05BDD3B-5A73-49CE-9106-80915A64B15A}" srcOrd="0" destOrd="0" presId="urn:microsoft.com/office/officeart/2005/8/layout/radial4"/>
    <dgm:cxn modelId="{8A36886D-F42C-42E6-848C-CE9AEC7AE51E}" type="presOf" srcId="{99628F29-8686-4664-BDCA-F1CA68FF155E}" destId="{0B9E7446-9A7A-4AE0-9BAF-19C3C328324A}" srcOrd="0" destOrd="0" presId="urn:microsoft.com/office/officeart/2005/8/layout/radial4"/>
    <dgm:cxn modelId="{31D18E52-3643-4331-B2D3-58683272B320}" srcId="{DE4473E8-9FDC-43D4-953D-B933C67409FD}" destId="{A4FD851C-565F-4361-8021-0D9E12E77CAB}" srcOrd="0" destOrd="0" parTransId="{1A117022-47EB-4644-85D5-F44AD2C37BE6}" sibTransId="{9A180575-6C1D-4060-9B16-E12D1F02709B}"/>
    <dgm:cxn modelId="{0CE2FE53-9F45-491E-9F2E-C234F36A0947}" srcId="{DE4473E8-9FDC-43D4-953D-B933C67409FD}" destId="{7DA1F037-D3E0-4AAF-B01A-36E8B5CFA634}" srcOrd="6" destOrd="0" parTransId="{471EC9D0-AB7D-4AB1-92B6-96AA83C3F826}" sibTransId="{CA660C38-46A1-458C-A980-3670AA9E6F69}"/>
    <dgm:cxn modelId="{6E3FDC54-539F-40CA-A9DF-55AB9BF0E7FC}" srcId="{DE4473E8-9FDC-43D4-953D-B933C67409FD}" destId="{FB7B8CAF-99E7-4D55-AB89-0A467A3904FB}" srcOrd="5" destOrd="0" parTransId="{4EA31701-B9DE-4BD0-9A66-DA7B809EBFA6}" sibTransId="{805EB6E2-9655-45BD-AE4A-6ED6C5505A5E}"/>
    <dgm:cxn modelId="{43E32B7A-3146-4631-88D0-E085CED56C05}" type="presOf" srcId="{7DA1F037-D3E0-4AAF-B01A-36E8B5CFA634}" destId="{B6A2C7FD-5D7B-4E00-8631-CFD9B34939C6}" srcOrd="0" destOrd="0" presId="urn:microsoft.com/office/officeart/2005/8/layout/radial4"/>
    <dgm:cxn modelId="{AD0E90A4-57FD-4CA3-9323-C0F40138EB72}" type="presOf" srcId="{DE4473E8-9FDC-43D4-953D-B933C67409FD}" destId="{2574C369-C904-4E2C-BAF6-9183E6106105}" srcOrd="0" destOrd="0" presId="urn:microsoft.com/office/officeart/2005/8/layout/radial4"/>
    <dgm:cxn modelId="{571FE5A8-1691-4773-BA3F-91F4D4C53D15}" type="presOf" srcId="{4EA31701-B9DE-4BD0-9A66-DA7B809EBFA6}" destId="{D5AFE32C-CF4A-4B0B-A7F1-C01A1E8D816F}" srcOrd="0" destOrd="0" presId="urn:microsoft.com/office/officeart/2005/8/layout/radial4"/>
    <dgm:cxn modelId="{FA809DC6-6807-4A74-A3A8-696884D832D2}" srcId="{DE4473E8-9FDC-43D4-953D-B933C67409FD}" destId="{99628F29-8686-4664-BDCA-F1CA68FF155E}" srcOrd="4" destOrd="0" parTransId="{1EE4D1EE-EFFF-44F0-9E3E-71F5FA4E2515}" sibTransId="{FD294184-7CAC-40AC-B793-22E67D9869EE}"/>
    <dgm:cxn modelId="{506125CF-4503-45E7-ABF5-260B8B6F123A}" type="presOf" srcId="{C1D9FE2A-74BC-42B2-8928-64120986DF65}" destId="{0F07FED9-D444-4964-9CFF-EC9949892E3E}" srcOrd="0" destOrd="0" presId="urn:microsoft.com/office/officeart/2005/8/layout/radial4"/>
    <dgm:cxn modelId="{C60513D3-5725-432F-91E0-37E9A1561101}" srcId="{15B20CA0-3B2C-4BF4-A9EC-976ABCD69044}" destId="{DE4473E8-9FDC-43D4-953D-B933C67409FD}" srcOrd="0" destOrd="0" parTransId="{F61AF3D8-67D9-4BFA-81A5-622A2A020153}" sibTransId="{44A3B9BD-02E9-4B66-A48A-B0854DA0F471}"/>
    <dgm:cxn modelId="{E50AC9D5-BDC2-44B5-9F31-7C19BABA46E7}" type="presOf" srcId="{15B20CA0-3B2C-4BF4-A9EC-976ABCD69044}" destId="{B0BA43D5-D874-441E-BC24-589340E4DA1A}" srcOrd="0" destOrd="0" presId="urn:microsoft.com/office/officeart/2005/8/layout/radial4"/>
    <dgm:cxn modelId="{A73147D6-A2FA-4004-A1AE-812532AA54C7}" type="presOf" srcId="{1A117022-47EB-4644-85D5-F44AD2C37BE6}" destId="{520A1AD5-01F4-4AAF-BB83-B56674F7D630}" srcOrd="0" destOrd="0" presId="urn:microsoft.com/office/officeart/2005/8/layout/radial4"/>
    <dgm:cxn modelId="{B1BF21DC-A105-4952-87EA-364509E4C5B3}" srcId="{DE4473E8-9FDC-43D4-953D-B933C67409FD}" destId="{4A35183C-7134-488B-8235-5FAE3D368031}" srcOrd="3" destOrd="0" parTransId="{053D7F15-DDBF-456D-8519-88A93FB4A2EB}" sibTransId="{CE5051B0-D443-4B0A-B42A-A24C440F6E75}"/>
    <dgm:cxn modelId="{66CDC8E9-2DAD-41FD-8924-DA07D4EE7078}" type="presOf" srcId="{4A35183C-7134-488B-8235-5FAE3D368031}" destId="{F836A9CD-03E9-4182-B65C-256F01D99597}" srcOrd="0" destOrd="0" presId="urn:microsoft.com/office/officeart/2005/8/layout/radial4"/>
    <dgm:cxn modelId="{0CED3AF1-1BBA-44CC-9EAC-D5E48D35E1B9}" type="presOf" srcId="{471EC9D0-AB7D-4AB1-92B6-96AA83C3F826}" destId="{93EE50FF-3512-4394-A33A-A5342E242A85}" srcOrd="0" destOrd="0" presId="urn:microsoft.com/office/officeart/2005/8/layout/radial4"/>
    <dgm:cxn modelId="{D6D800F3-42FF-49F1-BB80-1D8423D3D599}" type="presOf" srcId="{472E70C4-9AA0-464B-87BD-1AD30FEBA31C}" destId="{A991C579-5C5D-4608-95FC-D936A398063D}" srcOrd="0" destOrd="0" presId="urn:microsoft.com/office/officeart/2005/8/layout/radial4"/>
    <dgm:cxn modelId="{B5F8A2F7-7244-437E-B8A1-59380F70E751}" type="presOf" srcId="{352CDBC1-99C7-44D4-A1C3-E96445624CCA}" destId="{EDAAE2A5-1317-4483-825A-2469990F2A4B}" srcOrd="0" destOrd="0" presId="urn:microsoft.com/office/officeart/2005/8/layout/radial4"/>
    <dgm:cxn modelId="{7C4ADA4E-0387-45EF-80B6-F0E9FE7EB8C3}" type="presParOf" srcId="{B0BA43D5-D874-441E-BC24-589340E4DA1A}" destId="{2574C369-C904-4E2C-BAF6-9183E6106105}" srcOrd="0" destOrd="0" presId="urn:microsoft.com/office/officeart/2005/8/layout/radial4"/>
    <dgm:cxn modelId="{C83C2318-3BB1-4BB5-83B7-45D38FF56D4F}" type="presParOf" srcId="{B0BA43D5-D874-441E-BC24-589340E4DA1A}" destId="{520A1AD5-01F4-4AAF-BB83-B56674F7D630}" srcOrd="1" destOrd="0" presId="urn:microsoft.com/office/officeart/2005/8/layout/radial4"/>
    <dgm:cxn modelId="{23186AE4-42EC-45E9-B118-68F5D1521306}" type="presParOf" srcId="{B0BA43D5-D874-441E-BC24-589340E4DA1A}" destId="{9E14D6CE-F7A2-489A-B765-5C06F8225023}" srcOrd="2" destOrd="0" presId="urn:microsoft.com/office/officeart/2005/8/layout/radial4"/>
    <dgm:cxn modelId="{39FC09A8-6F62-43D6-8168-17A78292403F}" type="presParOf" srcId="{B0BA43D5-D874-441E-BC24-589340E4DA1A}" destId="{A991C579-5C5D-4608-95FC-D936A398063D}" srcOrd="3" destOrd="0" presId="urn:microsoft.com/office/officeart/2005/8/layout/radial4"/>
    <dgm:cxn modelId="{7E75CA06-222B-49F5-A347-884EC4CB64B1}" type="presParOf" srcId="{B0BA43D5-D874-441E-BC24-589340E4DA1A}" destId="{EDAAE2A5-1317-4483-825A-2469990F2A4B}" srcOrd="4" destOrd="0" presId="urn:microsoft.com/office/officeart/2005/8/layout/radial4"/>
    <dgm:cxn modelId="{B0A6BE19-028C-4552-AF8D-208AF28EC8CB}" type="presParOf" srcId="{B0BA43D5-D874-441E-BC24-589340E4DA1A}" destId="{0F07FED9-D444-4964-9CFF-EC9949892E3E}" srcOrd="5" destOrd="0" presId="urn:microsoft.com/office/officeart/2005/8/layout/radial4"/>
    <dgm:cxn modelId="{D016FA14-2CEA-4628-A531-A4BAE9B0B6E3}" type="presParOf" srcId="{B0BA43D5-D874-441E-BC24-589340E4DA1A}" destId="{B05BDD3B-5A73-49CE-9106-80915A64B15A}" srcOrd="6" destOrd="0" presId="urn:microsoft.com/office/officeart/2005/8/layout/radial4"/>
    <dgm:cxn modelId="{DE7CD42C-9559-409A-81D2-85AEA29EDCF4}" type="presParOf" srcId="{B0BA43D5-D874-441E-BC24-589340E4DA1A}" destId="{FF6C413E-8E3D-4125-BD03-01498038643C}" srcOrd="7" destOrd="0" presId="urn:microsoft.com/office/officeart/2005/8/layout/radial4"/>
    <dgm:cxn modelId="{F5D92995-D25E-4D1E-A5AD-21E6819B3CBC}" type="presParOf" srcId="{B0BA43D5-D874-441E-BC24-589340E4DA1A}" destId="{F836A9CD-03E9-4182-B65C-256F01D99597}" srcOrd="8" destOrd="0" presId="urn:microsoft.com/office/officeart/2005/8/layout/radial4"/>
    <dgm:cxn modelId="{C05D0164-73FF-488E-90D3-748F0A39D5E8}" type="presParOf" srcId="{B0BA43D5-D874-441E-BC24-589340E4DA1A}" destId="{C6045758-BD0B-4981-A559-5AFD8E2485AC}" srcOrd="9" destOrd="0" presId="urn:microsoft.com/office/officeart/2005/8/layout/radial4"/>
    <dgm:cxn modelId="{58323D0C-11B4-475F-B885-AB9B76C700BD}" type="presParOf" srcId="{B0BA43D5-D874-441E-BC24-589340E4DA1A}" destId="{0B9E7446-9A7A-4AE0-9BAF-19C3C328324A}" srcOrd="10" destOrd="0" presId="urn:microsoft.com/office/officeart/2005/8/layout/radial4"/>
    <dgm:cxn modelId="{9A5FDC34-4FCE-49AA-87DA-8D0791D28C22}" type="presParOf" srcId="{B0BA43D5-D874-441E-BC24-589340E4DA1A}" destId="{D5AFE32C-CF4A-4B0B-A7F1-C01A1E8D816F}" srcOrd="11" destOrd="0" presId="urn:microsoft.com/office/officeart/2005/8/layout/radial4"/>
    <dgm:cxn modelId="{2E82A818-0ACF-40FB-8B25-52657AC82B46}" type="presParOf" srcId="{B0BA43D5-D874-441E-BC24-589340E4DA1A}" destId="{CEC83D57-D685-4F8C-B5D2-E27C2BC66B67}" srcOrd="12" destOrd="0" presId="urn:microsoft.com/office/officeart/2005/8/layout/radial4"/>
    <dgm:cxn modelId="{24A0B70C-3AF3-4DE9-A895-244C9C0FF33F}" type="presParOf" srcId="{B0BA43D5-D874-441E-BC24-589340E4DA1A}" destId="{93EE50FF-3512-4394-A33A-A5342E242A85}" srcOrd="13" destOrd="0" presId="urn:microsoft.com/office/officeart/2005/8/layout/radial4"/>
    <dgm:cxn modelId="{EE705FB0-811C-4E28-8699-1055CD6E73E6}" type="presParOf" srcId="{B0BA43D5-D874-441E-BC24-589340E4DA1A}" destId="{B6A2C7FD-5D7B-4E00-8631-CFD9B34939C6}"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C67A363-9A30-450A-BC37-6985E7C7B861}">
      <dgm:prSet phldrT="[Text]"/>
      <dgm:spPr/>
      <dgm:t>
        <a:bodyPr/>
        <a:lstStyle/>
        <a:p>
          <a:r>
            <a:rPr lang="en-GB" dirty="0"/>
            <a:t>Labour practices</a:t>
          </a:r>
        </a:p>
      </dgm:t>
    </dgm:pt>
    <dgm:pt modelId="{26BE57B5-30E9-4964-8722-5133E0CFD67B}" type="parTrans" cxnId="{7711A86F-646E-4599-AD66-EAA92135823D}">
      <dgm:prSet/>
      <dgm:spPr/>
      <dgm:t>
        <a:bodyPr/>
        <a:lstStyle/>
        <a:p>
          <a:endParaRPr lang="en-GB"/>
        </a:p>
      </dgm:t>
    </dgm:pt>
    <dgm:pt modelId="{FDE9F36B-924E-4E03-8854-6233F9D795B0}" type="sibTrans" cxnId="{7711A86F-646E-4599-AD66-EAA92135823D}">
      <dgm:prSet/>
      <dgm:spPr/>
      <dgm:t>
        <a:bodyPr/>
        <a:lstStyle/>
        <a:p>
          <a:endParaRPr lang="en-GB"/>
        </a:p>
      </dgm:t>
    </dgm:pt>
    <dgm:pt modelId="{DE7CFB4B-53C4-42FC-9933-AE4DA73EB8E6}">
      <dgm:prSet phldrT="[Text]"/>
      <dgm:spPr/>
      <dgm:t>
        <a:bodyPr/>
        <a:lstStyle/>
        <a:p>
          <a:pPr>
            <a:buNone/>
          </a:pPr>
          <a:r>
            <a:rPr lang="en-GB" dirty="0"/>
            <a:t>Employees and workers represent key</a:t>
          </a:r>
        </a:p>
      </dgm:t>
    </dgm:pt>
    <dgm:pt modelId="{B388120E-7DAE-4E9C-879B-9E4B1476FADF}" type="parTrans" cxnId="{5A9C13E9-B005-4CF3-B489-FD3503D35C36}">
      <dgm:prSet/>
      <dgm:spPr/>
      <dgm:t>
        <a:bodyPr/>
        <a:lstStyle/>
        <a:p>
          <a:endParaRPr lang="en-GB"/>
        </a:p>
      </dgm:t>
    </dgm:pt>
    <dgm:pt modelId="{694B587C-74BD-450C-B7C6-E217A4E7D6A1}" type="sibTrans" cxnId="{5A9C13E9-B005-4CF3-B489-FD3503D35C36}">
      <dgm:prSet/>
      <dgm:spPr/>
      <dgm:t>
        <a:bodyPr/>
        <a:lstStyle/>
        <a:p>
          <a:endParaRPr lang="en-GB"/>
        </a:p>
      </dgm:t>
    </dgm:pt>
    <dgm:pt modelId="{D92A1A45-F909-42DC-92EE-396B442CA4F7}">
      <dgm:prSet phldrT="[Text]"/>
      <dgm:spPr/>
      <dgm:t>
        <a:bodyPr/>
        <a:lstStyle/>
        <a:p>
          <a:r>
            <a:rPr lang="en-GB" dirty="0"/>
            <a:t>Environment</a:t>
          </a:r>
        </a:p>
      </dgm:t>
    </dgm:pt>
    <dgm:pt modelId="{2F776837-B25C-4A1C-B6F2-DF230DBAFF41}" type="parTrans" cxnId="{35BEF17B-0EA1-48F9-AF77-0B5E27E8CD0E}">
      <dgm:prSet/>
      <dgm:spPr/>
      <dgm:t>
        <a:bodyPr/>
        <a:lstStyle/>
        <a:p>
          <a:endParaRPr lang="en-GB"/>
        </a:p>
      </dgm:t>
    </dgm:pt>
    <dgm:pt modelId="{9062F8B3-CB4F-46EE-BE15-58B028060FA8}" type="sibTrans" cxnId="{35BEF17B-0EA1-48F9-AF77-0B5E27E8CD0E}">
      <dgm:prSet/>
      <dgm:spPr/>
      <dgm:t>
        <a:bodyPr/>
        <a:lstStyle/>
        <a:p>
          <a:endParaRPr lang="en-GB"/>
        </a:p>
      </dgm:t>
    </dgm:pt>
    <dgm:pt modelId="{1243E156-5C78-4256-8E08-313329E30C77}">
      <dgm:prSet phldrT="[Text]"/>
      <dgm:spPr/>
      <dgm:t>
        <a:bodyPr/>
        <a:lstStyle/>
        <a:p>
          <a:pPr>
            <a:buNone/>
          </a:pPr>
          <a:r>
            <a:rPr lang="en-GB" dirty="0"/>
            <a:t>A company’s operation can affect the</a:t>
          </a:r>
        </a:p>
      </dgm:t>
    </dgm:pt>
    <dgm:pt modelId="{D7DEFB6A-A259-418E-8383-360C5F6F2026}" type="parTrans" cxnId="{F89A7937-4590-4D21-A8C0-16DCA6565E3E}">
      <dgm:prSet/>
      <dgm:spPr/>
      <dgm:t>
        <a:bodyPr/>
        <a:lstStyle/>
        <a:p>
          <a:endParaRPr lang="en-GB"/>
        </a:p>
      </dgm:t>
    </dgm:pt>
    <dgm:pt modelId="{9844EE3F-83DB-4F63-917E-5996C8537C67}" type="sibTrans" cxnId="{F89A7937-4590-4D21-A8C0-16DCA6565E3E}">
      <dgm:prSet/>
      <dgm:spPr/>
      <dgm:t>
        <a:bodyPr/>
        <a:lstStyle/>
        <a:p>
          <a:endParaRPr lang="en-GB"/>
        </a:p>
      </dgm:t>
    </dgm:pt>
    <dgm:pt modelId="{2CAD5671-85D1-4A30-9A88-98119D0246E4}">
      <dgm:prSet/>
      <dgm:spPr/>
      <dgm:t>
        <a:bodyPr/>
        <a:lstStyle/>
        <a:p>
          <a:r>
            <a:rPr lang="en-GB" dirty="0"/>
            <a:t>Fair and adequate remuneration</a:t>
          </a:r>
        </a:p>
      </dgm:t>
    </dgm:pt>
    <dgm:pt modelId="{34C05B41-25D0-4310-BC6C-394778BFFFA3}" type="parTrans" cxnId="{AB0E36B1-6090-4065-9555-727C5AD412A1}">
      <dgm:prSet/>
      <dgm:spPr/>
      <dgm:t>
        <a:bodyPr/>
        <a:lstStyle/>
        <a:p>
          <a:endParaRPr lang="en-GB"/>
        </a:p>
      </dgm:t>
    </dgm:pt>
    <dgm:pt modelId="{DDABF990-B4E8-4AFE-8AB0-733C8A2195A2}" type="sibTrans" cxnId="{AB0E36B1-6090-4065-9555-727C5AD412A1}">
      <dgm:prSet/>
      <dgm:spPr/>
      <dgm:t>
        <a:bodyPr/>
        <a:lstStyle/>
        <a:p>
          <a:endParaRPr lang="en-GB"/>
        </a:p>
      </dgm:t>
    </dgm:pt>
    <dgm:pt modelId="{02BCE3EA-D3D7-4518-BA31-33A1CCA15F9C}">
      <dgm:prSet/>
      <dgm:spPr/>
      <dgm:t>
        <a:bodyPr/>
        <a:lstStyle/>
        <a:p>
          <a:r>
            <a:rPr lang="en-GB" dirty="0"/>
            <a:t>Fair working hours according to local law and international standards</a:t>
          </a:r>
        </a:p>
      </dgm:t>
    </dgm:pt>
    <dgm:pt modelId="{6C65C1D3-8BD1-4A19-A0CB-956CA229F123}" type="parTrans" cxnId="{6645E8FD-97A6-4604-A2CF-DB42430B355C}">
      <dgm:prSet/>
      <dgm:spPr/>
      <dgm:t>
        <a:bodyPr/>
        <a:lstStyle/>
        <a:p>
          <a:endParaRPr lang="en-GB"/>
        </a:p>
      </dgm:t>
    </dgm:pt>
    <dgm:pt modelId="{9FADFCE6-CC41-4D8D-8CCC-33481DD007A4}" type="sibTrans" cxnId="{6645E8FD-97A6-4604-A2CF-DB42430B355C}">
      <dgm:prSet/>
      <dgm:spPr/>
      <dgm:t>
        <a:bodyPr/>
        <a:lstStyle/>
        <a:p>
          <a:endParaRPr lang="en-GB"/>
        </a:p>
      </dgm:t>
    </dgm:pt>
    <dgm:pt modelId="{098B7BF9-8AC2-4670-8F37-36ED5ECD8CC8}">
      <dgm:prSet/>
      <dgm:spPr/>
      <dgm:t>
        <a:bodyPr/>
        <a:lstStyle/>
        <a:p>
          <a:r>
            <a:rPr lang="en-GB" dirty="0"/>
            <a:t>Freedom of association and collective bargaining</a:t>
          </a:r>
        </a:p>
      </dgm:t>
    </dgm:pt>
    <dgm:pt modelId="{4B742F53-47FF-4DFE-A019-BF07AFACAD0C}" type="parTrans" cxnId="{7835CA8F-DDC1-4EF4-BFC4-8B1DAF084CFC}">
      <dgm:prSet/>
      <dgm:spPr/>
      <dgm:t>
        <a:bodyPr/>
        <a:lstStyle/>
        <a:p>
          <a:endParaRPr lang="en-GB"/>
        </a:p>
      </dgm:t>
    </dgm:pt>
    <dgm:pt modelId="{44367609-9F46-4D54-A02B-4B22E0655872}" type="sibTrans" cxnId="{7835CA8F-DDC1-4EF4-BFC4-8B1DAF084CFC}">
      <dgm:prSet/>
      <dgm:spPr/>
      <dgm:t>
        <a:bodyPr/>
        <a:lstStyle/>
        <a:p>
          <a:endParaRPr lang="en-GB"/>
        </a:p>
      </dgm:t>
    </dgm:pt>
    <dgm:pt modelId="{9403B8DF-8A32-4F24-9E69-FD301EF30984}">
      <dgm:prSet/>
      <dgm:spPr/>
      <dgm:t>
        <a:bodyPr/>
        <a:lstStyle/>
        <a:p>
          <a:r>
            <a:rPr lang="en-GB" dirty="0"/>
            <a:t>Zero tolerance towards child labour and forced labour</a:t>
          </a:r>
        </a:p>
      </dgm:t>
    </dgm:pt>
    <dgm:pt modelId="{47AFED3D-240F-4E90-A40E-B01097242AA0}" type="parTrans" cxnId="{70E5F31F-85AB-4BD6-A469-1E479AB37684}">
      <dgm:prSet/>
      <dgm:spPr/>
      <dgm:t>
        <a:bodyPr/>
        <a:lstStyle/>
        <a:p>
          <a:endParaRPr lang="en-GB"/>
        </a:p>
      </dgm:t>
    </dgm:pt>
    <dgm:pt modelId="{19E9E511-0D31-4F0A-A219-A25302C74A8E}" type="sibTrans" cxnId="{70E5F31F-85AB-4BD6-A469-1E479AB37684}">
      <dgm:prSet/>
      <dgm:spPr/>
      <dgm:t>
        <a:bodyPr/>
        <a:lstStyle/>
        <a:p>
          <a:endParaRPr lang="en-GB"/>
        </a:p>
      </dgm:t>
    </dgm:pt>
    <dgm:pt modelId="{ED618886-165C-4558-BFC7-E5B02B7C362D}">
      <dgm:prSet/>
      <dgm:spPr/>
      <dgm:t>
        <a:bodyPr/>
        <a:lstStyle/>
        <a:p>
          <a:r>
            <a:rPr lang="en-GB" dirty="0"/>
            <a:t>Health and  safety</a:t>
          </a:r>
        </a:p>
      </dgm:t>
    </dgm:pt>
    <dgm:pt modelId="{BE044666-714E-4A17-B68D-AFCA18E7AF16}" type="parTrans" cxnId="{5C2FD4FE-8E98-4484-B796-22E99648C5F2}">
      <dgm:prSet/>
      <dgm:spPr/>
      <dgm:t>
        <a:bodyPr/>
        <a:lstStyle/>
        <a:p>
          <a:endParaRPr lang="en-GB"/>
        </a:p>
      </dgm:t>
    </dgm:pt>
    <dgm:pt modelId="{5BE2EFE0-270D-4AEB-A346-E328097A5463}" type="sibTrans" cxnId="{5C2FD4FE-8E98-4484-B796-22E99648C5F2}">
      <dgm:prSet/>
      <dgm:spPr/>
      <dgm:t>
        <a:bodyPr/>
        <a:lstStyle/>
        <a:p>
          <a:endParaRPr lang="en-GB"/>
        </a:p>
      </dgm:t>
    </dgm:pt>
    <dgm:pt modelId="{99B3A7A5-BE8A-4EB4-BCAA-A692E62433CA}">
      <dgm:prSet phldrT="[Text]"/>
      <dgm:spPr/>
      <dgm:t>
        <a:bodyPr/>
        <a:lstStyle/>
        <a:p>
          <a:pPr>
            <a:buNone/>
          </a:pPr>
          <a:r>
            <a:rPr lang="en-GB" dirty="0"/>
            <a:t>stakeholders for any company. Labour</a:t>
          </a:r>
        </a:p>
      </dgm:t>
    </dgm:pt>
    <dgm:pt modelId="{576401B8-187C-42B4-908E-906283671276}" type="parTrans" cxnId="{24577477-D580-4B29-90B8-13A16178F425}">
      <dgm:prSet/>
      <dgm:spPr/>
      <dgm:t>
        <a:bodyPr/>
        <a:lstStyle/>
        <a:p>
          <a:endParaRPr lang="en-GB"/>
        </a:p>
      </dgm:t>
    </dgm:pt>
    <dgm:pt modelId="{4AF7287E-1250-4D52-9683-5A1B3D3283C2}" type="sibTrans" cxnId="{24577477-D580-4B29-90B8-13A16178F425}">
      <dgm:prSet/>
      <dgm:spPr/>
      <dgm:t>
        <a:bodyPr/>
        <a:lstStyle/>
        <a:p>
          <a:endParaRPr lang="en-GB"/>
        </a:p>
      </dgm:t>
    </dgm:pt>
    <dgm:pt modelId="{3419ACD0-1587-475D-9458-466A5F781268}">
      <dgm:prSet phldrT="[Text]"/>
      <dgm:spPr/>
      <dgm:t>
        <a:bodyPr/>
        <a:lstStyle/>
        <a:p>
          <a:pPr>
            <a:buNone/>
          </a:pPr>
          <a:r>
            <a:rPr lang="en-GB" dirty="0"/>
            <a:t>rights must be respected and the company</a:t>
          </a:r>
        </a:p>
      </dgm:t>
    </dgm:pt>
    <dgm:pt modelId="{8C7DEA19-527F-477C-96C0-A234F3756A3F}" type="parTrans" cxnId="{EF5DC660-A3DA-4C90-B532-E6E21C27A717}">
      <dgm:prSet/>
      <dgm:spPr/>
      <dgm:t>
        <a:bodyPr/>
        <a:lstStyle/>
        <a:p>
          <a:endParaRPr lang="en-GB"/>
        </a:p>
      </dgm:t>
    </dgm:pt>
    <dgm:pt modelId="{9F001CD4-465F-4566-B5FA-5C6CC4EB28E5}" type="sibTrans" cxnId="{EF5DC660-A3DA-4C90-B532-E6E21C27A717}">
      <dgm:prSet/>
      <dgm:spPr/>
      <dgm:t>
        <a:bodyPr/>
        <a:lstStyle/>
        <a:p>
          <a:endParaRPr lang="en-GB"/>
        </a:p>
      </dgm:t>
    </dgm:pt>
    <dgm:pt modelId="{0646D24C-98ED-44EF-9592-C273681305DB}">
      <dgm:prSet phldrT="[Text]"/>
      <dgm:spPr/>
      <dgm:t>
        <a:bodyPr/>
        <a:lstStyle/>
        <a:p>
          <a:pPr>
            <a:buNone/>
          </a:pPr>
          <a:r>
            <a:rPr lang="en-GB" dirty="0"/>
            <a:t>should have policies and procedures in</a:t>
          </a:r>
        </a:p>
      </dgm:t>
    </dgm:pt>
    <dgm:pt modelId="{6090D50B-4E43-4E86-98C6-44DE31C49651}" type="parTrans" cxnId="{7F3A8E44-DC15-48D2-9116-6FEE62E8BE95}">
      <dgm:prSet/>
      <dgm:spPr/>
      <dgm:t>
        <a:bodyPr/>
        <a:lstStyle/>
        <a:p>
          <a:endParaRPr lang="en-GB"/>
        </a:p>
      </dgm:t>
    </dgm:pt>
    <dgm:pt modelId="{A6BCF354-E137-4C99-987F-8D5D8E178BF9}" type="sibTrans" cxnId="{7F3A8E44-DC15-48D2-9116-6FEE62E8BE95}">
      <dgm:prSet/>
      <dgm:spPr/>
      <dgm:t>
        <a:bodyPr/>
        <a:lstStyle/>
        <a:p>
          <a:endParaRPr lang="en-GB"/>
        </a:p>
      </dgm:t>
    </dgm:pt>
    <dgm:pt modelId="{1B12D210-7293-44D8-97AF-E3C5B2E932AA}">
      <dgm:prSet phldrT="[Text]"/>
      <dgm:spPr/>
      <dgm:t>
        <a:bodyPr/>
        <a:lstStyle/>
        <a:p>
          <a:pPr>
            <a:buNone/>
          </a:pPr>
          <a:r>
            <a:rPr lang="en-GB" dirty="0"/>
            <a:t>place to ensure so. Labour related topics</a:t>
          </a:r>
        </a:p>
      </dgm:t>
    </dgm:pt>
    <dgm:pt modelId="{5957D0C5-81AD-4534-9BDA-7A63ADA3995A}" type="parTrans" cxnId="{32CC4132-F872-4DBF-BF96-695475DB30A6}">
      <dgm:prSet/>
      <dgm:spPr/>
      <dgm:t>
        <a:bodyPr/>
        <a:lstStyle/>
        <a:p>
          <a:endParaRPr lang="en-GB"/>
        </a:p>
      </dgm:t>
    </dgm:pt>
    <dgm:pt modelId="{EB2F8F87-9D9F-4C2F-9543-39A24BEC84AE}" type="sibTrans" cxnId="{32CC4132-F872-4DBF-BF96-695475DB30A6}">
      <dgm:prSet/>
      <dgm:spPr/>
      <dgm:t>
        <a:bodyPr/>
        <a:lstStyle/>
        <a:p>
          <a:endParaRPr lang="en-GB"/>
        </a:p>
      </dgm:t>
    </dgm:pt>
    <dgm:pt modelId="{053B1E46-8024-461B-80E5-0DED4EFA3E73}">
      <dgm:prSet phldrT="[Text]"/>
      <dgm:spPr/>
      <dgm:t>
        <a:bodyPr/>
        <a:lstStyle/>
        <a:p>
          <a:pPr>
            <a:buNone/>
          </a:pPr>
          <a:r>
            <a:rPr lang="en-GB" dirty="0"/>
            <a:t>include, but are not limited to,: </a:t>
          </a:r>
        </a:p>
      </dgm:t>
    </dgm:pt>
    <dgm:pt modelId="{54E41586-896A-450F-841A-F4CD0B2352B6}" type="parTrans" cxnId="{F5DB51BB-166B-4E74-97A8-8D37374BC596}">
      <dgm:prSet/>
      <dgm:spPr/>
      <dgm:t>
        <a:bodyPr/>
        <a:lstStyle/>
        <a:p>
          <a:endParaRPr lang="en-GB"/>
        </a:p>
      </dgm:t>
    </dgm:pt>
    <dgm:pt modelId="{18F77AB7-2C6A-42D3-A593-62DAFE986C66}" type="sibTrans" cxnId="{F5DB51BB-166B-4E74-97A8-8D37374BC596}">
      <dgm:prSet/>
      <dgm:spPr/>
      <dgm:t>
        <a:bodyPr/>
        <a:lstStyle/>
        <a:p>
          <a:endParaRPr lang="en-GB"/>
        </a:p>
      </dgm:t>
    </dgm:pt>
    <dgm:pt modelId="{8964BBBE-785D-4110-91D4-2A76928F96F6}">
      <dgm:prSet phldrT="[Text]"/>
      <dgm:spPr/>
      <dgm:t>
        <a:bodyPr/>
        <a:lstStyle/>
        <a:p>
          <a:pPr>
            <a:buNone/>
          </a:pPr>
          <a:r>
            <a:rPr lang="en-GB" dirty="0"/>
            <a:t>environment in many ways, from air, soil</a:t>
          </a:r>
        </a:p>
      </dgm:t>
    </dgm:pt>
    <dgm:pt modelId="{CF9EC8A3-BAAA-4FE8-AD8A-8D6AAFFE95C1}" type="parTrans" cxnId="{762E4E1D-319E-4C3A-A1C2-8599CA22A95C}">
      <dgm:prSet/>
      <dgm:spPr/>
      <dgm:t>
        <a:bodyPr/>
        <a:lstStyle/>
        <a:p>
          <a:endParaRPr lang="en-GB"/>
        </a:p>
      </dgm:t>
    </dgm:pt>
    <dgm:pt modelId="{F67CD433-7546-412A-ADC3-AF47C9BD970B}" type="sibTrans" cxnId="{762E4E1D-319E-4C3A-A1C2-8599CA22A95C}">
      <dgm:prSet/>
      <dgm:spPr/>
      <dgm:t>
        <a:bodyPr/>
        <a:lstStyle/>
        <a:p>
          <a:endParaRPr lang="en-GB"/>
        </a:p>
      </dgm:t>
    </dgm:pt>
    <dgm:pt modelId="{AF0CF0EB-7CD8-4E54-B1AB-F38D7A6D78C4}">
      <dgm:prSet phldrT="[Text]"/>
      <dgm:spPr/>
      <dgm:t>
        <a:bodyPr/>
        <a:lstStyle/>
        <a:p>
          <a:pPr>
            <a:buNone/>
          </a:pPr>
          <a:r>
            <a:rPr lang="en-GB" dirty="0"/>
            <a:t>and water pollution to waste disposal and</a:t>
          </a:r>
        </a:p>
      </dgm:t>
    </dgm:pt>
    <dgm:pt modelId="{2D0D03EE-5695-4DE9-83A2-850E75B13445}" type="parTrans" cxnId="{4702D0B7-78FA-4DFC-ACAD-07F95F3BBACE}">
      <dgm:prSet/>
      <dgm:spPr/>
      <dgm:t>
        <a:bodyPr/>
        <a:lstStyle/>
        <a:p>
          <a:endParaRPr lang="en-GB"/>
        </a:p>
      </dgm:t>
    </dgm:pt>
    <dgm:pt modelId="{BB753381-6921-4F00-BE82-613AB37D75C5}" type="sibTrans" cxnId="{4702D0B7-78FA-4DFC-ACAD-07F95F3BBACE}">
      <dgm:prSet/>
      <dgm:spPr/>
      <dgm:t>
        <a:bodyPr/>
        <a:lstStyle/>
        <a:p>
          <a:endParaRPr lang="en-GB"/>
        </a:p>
      </dgm:t>
    </dgm:pt>
    <dgm:pt modelId="{06178894-2353-484A-878D-139E48DF5644}">
      <dgm:prSet phldrT="[Text]"/>
      <dgm:spPr/>
      <dgm:t>
        <a:bodyPr/>
        <a:lstStyle/>
        <a:p>
          <a:pPr>
            <a:buNone/>
          </a:pPr>
          <a:r>
            <a:rPr lang="en-GB" dirty="0"/>
            <a:t>use of natural resources. A company is</a:t>
          </a:r>
        </a:p>
      </dgm:t>
    </dgm:pt>
    <dgm:pt modelId="{8AC44E25-0A38-4CFB-8F95-3AEBEADD3B98}" type="parTrans" cxnId="{CC72662C-35BC-4331-B894-5350B55BE018}">
      <dgm:prSet/>
      <dgm:spPr/>
      <dgm:t>
        <a:bodyPr/>
        <a:lstStyle/>
        <a:p>
          <a:endParaRPr lang="en-GB"/>
        </a:p>
      </dgm:t>
    </dgm:pt>
    <dgm:pt modelId="{90CAA884-9346-426A-A45C-72F8B486D056}" type="sibTrans" cxnId="{CC72662C-35BC-4331-B894-5350B55BE018}">
      <dgm:prSet/>
      <dgm:spPr/>
      <dgm:t>
        <a:bodyPr/>
        <a:lstStyle/>
        <a:p>
          <a:endParaRPr lang="en-GB"/>
        </a:p>
      </dgm:t>
    </dgm:pt>
    <dgm:pt modelId="{26233CAB-C159-495B-93B0-A1688801C9D0}">
      <dgm:prSet phldrT="[Text]"/>
      <dgm:spPr/>
      <dgm:t>
        <a:bodyPr/>
        <a:lstStyle/>
        <a:p>
          <a:pPr>
            <a:buNone/>
          </a:pPr>
          <a:r>
            <a:rPr lang="en-GB" dirty="0"/>
            <a:t>expected to identify such impacts and risks,</a:t>
          </a:r>
        </a:p>
      </dgm:t>
    </dgm:pt>
    <dgm:pt modelId="{78839C77-5CE1-469A-AE7E-846F6A93F4C5}" type="parTrans" cxnId="{6810919B-01C2-4E80-A7CD-AC8A865BB98A}">
      <dgm:prSet/>
      <dgm:spPr/>
      <dgm:t>
        <a:bodyPr/>
        <a:lstStyle/>
        <a:p>
          <a:endParaRPr lang="en-GB"/>
        </a:p>
      </dgm:t>
    </dgm:pt>
    <dgm:pt modelId="{0B68F92D-FFD8-4448-9A4E-B9B2F2B7C642}" type="sibTrans" cxnId="{6810919B-01C2-4E80-A7CD-AC8A865BB98A}">
      <dgm:prSet/>
      <dgm:spPr/>
      <dgm:t>
        <a:bodyPr/>
        <a:lstStyle/>
        <a:p>
          <a:endParaRPr lang="en-GB"/>
        </a:p>
      </dgm:t>
    </dgm:pt>
    <dgm:pt modelId="{05B04C89-7BC3-43E3-BFCA-02BB15BA6F0F}">
      <dgm:prSet phldrT="[Text]"/>
      <dgm:spPr/>
      <dgm:t>
        <a:bodyPr/>
        <a:lstStyle/>
        <a:p>
          <a:pPr>
            <a:buNone/>
          </a:pPr>
          <a:r>
            <a:rPr lang="en-GB" dirty="0"/>
            <a:t>adopt policies, procedures and define how</a:t>
          </a:r>
        </a:p>
      </dgm:t>
    </dgm:pt>
    <dgm:pt modelId="{C75BCA64-04FF-40F5-8271-9689FCB6EA1E}" type="parTrans" cxnId="{DE6BCE7A-6525-4C4E-8DB2-980572407E1A}">
      <dgm:prSet/>
      <dgm:spPr/>
      <dgm:t>
        <a:bodyPr/>
        <a:lstStyle/>
        <a:p>
          <a:endParaRPr lang="en-GB"/>
        </a:p>
      </dgm:t>
    </dgm:pt>
    <dgm:pt modelId="{0351C3A8-F2A7-4EE6-B02B-3F40DBA0914F}" type="sibTrans" cxnId="{DE6BCE7A-6525-4C4E-8DB2-980572407E1A}">
      <dgm:prSet/>
      <dgm:spPr/>
      <dgm:t>
        <a:bodyPr/>
        <a:lstStyle/>
        <a:p>
          <a:endParaRPr lang="en-GB"/>
        </a:p>
      </dgm:t>
    </dgm:pt>
    <dgm:pt modelId="{B33554F5-DAF6-4D55-B5DA-3F2A88843110}">
      <dgm:prSet phldrT="[Text]"/>
      <dgm:spPr/>
      <dgm:t>
        <a:bodyPr/>
        <a:lstStyle/>
        <a:p>
          <a:pPr>
            <a:buNone/>
          </a:pPr>
          <a:r>
            <a:rPr lang="en-GB" dirty="0"/>
            <a:t>to best tackle each impact. For example,</a:t>
          </a:r>
        </a:p>
      </dgm:t>
    </dgm:pt>
    <dgm:pt modelId="{C89681D0-9B34-48C7-873B-E910A560A9CB}" type="parTrans" cxnId="{D9FFF84C-9257-460C-8E4C-450C7580D643}">
      <dgm:prSet/>
      <dgm:spPr/>
      <dgm:t>
        <a:bodyPr/>
        <a:lstStyle/>
        <a:p>
          <a:endParaRPr lang="en-GB"/>
        </a:p>
      </dgm:t>
    </dgm:pt>
    <dgm:pt modelId="{03AEB6A9-4AB5-4955-BF48-762876E3D6CB}" type="sibTrans" cxnId="{D9FFF84C-9257-460C-8E4C-450C7580D643}">
      <dgm:prSet/>
      <dgm:spPr/>
      <dgm:t>
        <a:bodyPr/>
        <a:lstStyle/>
        <a:p>
          <a:endParaRPr lang="en-GB"/>
        </a:p>
      </dgm:t>
    </dgm:pt>
    <dgm:pt modelId="{54D7AF00-BD31-44B4-83DD-88C50A732D87}">
      <dgm:prSet phldrT="[Text]"/>
      <dgm:spPr/>
      <dgm:t>
        <a:bodyPr/>
        <a:lstStyle/>
        <a:p>
          <a:pPr>
            <a:buNone/>
          </a:pPr>
          <a:r>
            <a:rPr lang="en-GB" dirty="0"/>
            <a:t>companies are making efforts to use</a:t>
          </a:r>
        </a:p>
      </dgm:t>
    </dgm:pt>
    <dgm:pt modelId="{0E95AF62-D064-4446-94F1-80F7CED41305}" type="parTrans" cxnId="{5C136799-362A-466A-A9AD-71EEC48A9F40}">
      <dgm:prSet/>
      <dgm:spPr/>
      <dgm:t>
        <a:bodyPr/>
        <a:lstStyle/>
        <a:p>
          <a:endParaRPr lang="en-GB"/>
        </a:p>
      </dgm:t>
    </dgm:pt>
    <dgm:pt modelId="{BBD65078-5FB9-41D5-A4B0-7408F8E1FF4A}" type="sibTrans" cxnId="{5C136799-362A-466A-A9AD-71EEC48A9F40}">
      <dgm:prSet/>
      <dgm:spPr/>
      <dgm:t>
        <a:bodyPr/>
        <a:lstStyle/>
        <a:p>
          <a:endParaRPr lang="en-GB"/>
        </a:p>
      </dgm:t>
    </dgm:pt>
    <dgm:pt modelId="{762F22AB-4E02-4589-B8EC-547D83AF2BE7}">
      <dgm:prSet phldrT="[Text]"/>
      <dgm:spPr/>
      <dgm:t>
        <a:bodyPr/>
        <a:lstStyle/>
        <a:p>
          <a:pPr>
            <a:buNone/>
          </a:pPr>
          <a:r>
            <a:rPr lang="en-GB" dirty="0"/>
            <a:t>renewable energy sources or implement</a:t>
          </a:r>
        </a:p>
      </dgm:t>
    </dgm:pt>
    <dgm:pt modelId="{2F05F3DB-B63C-4ACF-92FB-B9D8E0255E79}" type="parTrans" cxnId="{74A6932B-D7D8-4B42-908A-494A9264D4C1}">
      <dgm:prSet/>
      <dgm:spPr/>
      <dgm:t>
        <a:bodyPr/>
        <a:lstStyle/>
        <a:p>
          <a:endParaRPr lang="en-GB"/>
        </a:p>
      </dgm:t>
    </dgm:pt>
    <dgm:pt modelId="{C2ABC3A6-44FD-4148-B70D-85107E6EE33A}" type="sibTrans" cxnId="{74A6932B-D7D8-4B42-908A-494A9264D4C1}">
      <dgm:prSet/>
      <dgm:spPr/>
      <dgm:t>
        <a:bodyPr/>
        <a:lstStyle/>
        <a:p>
          <a:endParaRPr lang="en-GB"/>
        </a:p>
      </dgm:t>
    </dgm:pt>
    <dgm:pt modelId="{6A6E23ED-0834-4B64-AD35-0724D452CA65}">
      <dgm:prSet phldrT="[Text]"/>
      <dgm:spPr/>
      <dgm:t>
        <a:bodyPr/>
        <a:lstStyle/>
        <a:p>
          <a:pPr>
            <a:buNone/>
          </a:pPr>
          <a:r>
            <a:rPr lang="en-GB" dirty="0"/>
            <a:t>programmes of waste recycling. </a:t>
          </a:r>
        </a:p>
      </dgm:t>
    </dgm:pt>
    <dgm:pt modelId="{6BA442CC-8D6F-4BBA-AC9E-022F34EDDC2B}" type="parTrans" cxnId="{F9FAED31-B5AC-457A-8A0C-E5257A829FB4}">
      <dgm:prSet/>
      <dgm:spPr/>
      <dgm:t>
        <a:bodyPr/>
        <a:lstStyle/>
        <a:p>
          <a:endParaRPr lang="en-GB"/>
        </a:p>
      </dgm:t>
    </dgm:pt>
    <dgm:pt modelId="{C5F129CF-FC8F-4C40-A74F-39DD34947918}" type="sibTrans" cxnId="{F9FAED31-B5AC-457A-8A0C-E5257A829FB4}">
      <dgm:prSet/>
      <dgm:spPr/>
      <dgm:t>
        <a:bodyPr/>
        <a:lstStyle/>
        <a:p>
          <a:endParaRPr lang="en-GB"/>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6708F905-43DA-4E59-B780-310412CD28F6}" type="presOf" srcId="{762F22AB-4E02-4589-B8EC-547D83AF2BE7}" destId="{78BEFB12-0110-4B62-B309-1E06C21E2ED1}" srcOrd="0" destOrd="8" presId="urn:microsoft.com/office/officeart/2005/8/layout/hList1"/>
    <dgm:cxn modelId="{5A62EC12-D380-4FE3-9B72-4C6FD88D89F7}" type="presOf" srcId="{098B7BF9-8AC2-4670-8F37-36ED5ECD8CC8}" destId="{AFFD036E-C253-47E9-9CB0-C75C83D41187}" srcOrd="0" destOrd="8" presId="urn:microsoft.com/office/officeart/2005/8/layout/hList1"/>
    <dgm:cxn modelId="{2791881C-5506-4D20-9860-97B7B67A2A35}" type="presOf" srcId="{05B04C89-7BC3-43E3-BFCA-02BB15BA6F0F}" destId="{78BEFB12-0110-4B62-B309-1E06C21E2ED1}" srcOrd="0" destOrd="5" presId="urn:microsoft.com/office/officeart/2005/8/layout/hList1"/>
    <dgm:cxn modelId="{762E4E1D-319E-4C3A-A1C2-8599CA22A95C}" srcId="{D92A1A45-F909-42DC-92EE-396B442CA4F7}" destId="{8964BBBE-785D-4110-91D4-2A76928F96F6}" srcOrd="1" destOrd="0" parTransId="{CF9EC8A3-BAAA-4FE8-AD8A-8D6AAFFE95C1}" sibTransId="{F67CD433-7546-412A-ADC3-AF47C9BD970B}"/>
    <dgm:cxn modelId="{70E5F31F-85AB-4BD6-A469-1E479AB37684}" srcId="{053B1E46-8024-461B-80E5-0DED4EFA3E73}" destId="{9403B8DF-8A32-4F24-9E69-FD301EF30984}" srcOrd="3" destOrd="0" parTransId="{47AFED3D-240F-4E90-A40E-B01097242AA0}" sibTransId="{19E9E511-0D31-4F0A-A219-A25302C74A8E}"/>
    <dgm:cxn modelId="{8AEE0827-F78B-4454-8266-785FCB7DD4A4}" type="presOf" srcId="{1243E156-5C78-4256-8E08-313329E30C77}" destId="{78BEFB12-0110-4B62-B309-1E06C21E2ED1}" srcOrd="0" destOrd="0" presId="urn:microsoft.com/office/officeart/2005/8/layout/hList1"/>
    <dgm:cxn modelId="{1687C829-525E-470C-BB84-F6ECF7E7A2D1}" type="presOf" srcId="{3419ACD0-1587-475D-9458-466A5F781268}" destId="{AFFD036E-C253-47E9-9CB0-C75C83D41187}" srcOrd="0" destOrd="2" presId="urn:microsoft.com/office/officeart/2005/8/layout/hList1"/>
    <dgm:cxn modelId="{74A6932B-D7D8-4B42-908A-494A9264D4C1}" srcId="{D92A1A45-F909-42DC-92EE-396B442CA4F7}" destId="{762F22AB-4E02-4589-B8EC-547D83AF2BE7}" srcOrd="8" destOrd="0" parTransId="{2F05F3DB-B63C-4ACF-92FB-B9D8E0255E79}" sibTransId="{C2ABC3A6-44FD-4148-B70D-85107E6EE33A}"/>
    <dgm:cxn modelId="{CC72662C-35BC-4331-B894-5350B55BE018}" srcId="{D92A1A45-F909-42DC-92EE-396B442CA4F7}" destId="{06178894-2353-484A-878D-139E48DF5644}" srcOrd="3" destOrd="0" parTransId="{8AC44E25-0A38-4CFB-8F95-3AEBEADD3B98}" sibTransId="{90CAA884-9346-426A-A45C-72F8B486D056}"/>
    <dgm:cxn modelId="{F9FAED31-B5AC-457A-8A0C-E5257A829FB4}" srcId="{D92A1A45-F909-42DC-92EE-396B442CA4F7}" destId="{6A6E23ED-0834-4B64-AD35-0724D452CA65}" srcOrd="9" destOrd="0" parTransId="{6BA442CC-8D6F-4BBA-AC9E-022F34EDDC2B}" sibTransId="{C5F129CF-FC8F-4C40-A74F-39DD34947918}"/>
    <dgm:cxn modelId="{32CC4132-F872-4DBF-BF96-695475DB30A6}" srcId="{2C67A363-9A30-450A-BC37-6985E7C7B861}" destId="{1B12D210-7293-44D8-97AF-E3C5B2E932AA}" srcOrd="4" destOrd="0" parTransId="{5957D0C5-81AD-4534-9BDA-7A63ADA3995A}" sibTransId="{EB2F8F87-9D9F-4C2F-9543-39A24BEC84AE}"/>
    <dgm:cxn modelId="{56BA3735-CD8B-4F7F-910E-29B00FFE86A7}" type="presOf" srcId="{ED618886-165C-4558-BFC7-E5B02B7C362D}" destId="{AFFD036E-C253-47E9-9CB0-C75C83D41187}" srcOrd="0" destOrd="10" presId="urn:microsoft.com/office/officeart/2005/8/layout/hList1"/>
    <dgm:cxn modelId="{F89A7937-4590-4D21-A8C0-16DCA6565E3E}" srcId="{D92A1A45-F909-42DC-92EE-396B442CA4F7}" destId="{1243E156-5C78-4256-8E08-313329E30C77}" srcOrd="0" destOrd="0" parTransId="{D7DEFB6A-A259-418E-8383-360C5F6F2026}" sibTransId="{9844EE3F-83DB-4F63-917E-5996C8537C67}"/>
    <dgm:cxn modelId="{EF5DC660-A3DA-4C90-B532-E6E21C27A717}" srcId="{2C67A363-9A30-450A-BC37-6985E7C7B861}" destId="{3419ACD0-1587-475D-9458-466A5F781268}" srcOrd="2" destOrd="0" parTransId="{8C7DEA19-527F-477C-96C0-A234F3756A3F}" sibTransId="{9F001CD4-465F-4566-B5FA-5C6CC4EB28E5}"/>
    <dgm:cxn modelId="{3DD93B43-D860-46B5-9B07-272AD52E451A}" type="presOf" srcId="{26233CAB-C159-495B-93B0-A1688801C9D0}" destId="{78BEFB12-0110-4B62-B309-1E06C21E2ED1}" srcOrd="0" destOrd="4" presId="urn:microsoft.com/office/officeart/2005/8/layout/hList1"/>
    <dgm:cxn modelId="{7F3A8E44-DC15-48D2-9116-6FEE62E8BE95}" srcId="{2C67A363-9A30-450A-BC37-6985E7C7B861}" destId="{0646D24C-98ED-44EF-9592-C273681305DB}" srcOrd="3" destOrd="0" parTransId="{6090D50B-4E43-4E86-98C6-44DE31C49651}" sibTransId="{A6BCF354-E137-4C99-987F-8D5D8E178BF9}"/>
    <dgm:cxn modelId="{1AF9E269-9E62-4874-895E-9FB27A76C0F9}" type="presOf" srcId="{053B1E46-8024-461B-80E5-0DED4EFA3E73}" destId="{AFFD036E-C253-47E9-9CB0-C75C83D41187}" srcOrd="0" destOrd="5" presId="urn:microsoft.com/office/officeart/2005/8/layout/hList1"/>
    <dgm:cxn modelId="{D9FFF84C-9257-460C-8E4C-450C7580D643}" srcId="{D92A1A45-F909-42DC-92EE-396B442CA4F7}" destId="{B33554F5-DAF6-4D55-B5DA-3F2A88843110}" srcOrd="6" destOrd="0" parTransId="{C89681D0-9B34-48C7-873B-E910A560A9CB}" sibTransId="{03AEB6A9-4AB5-4955-BF48-762876E3D6CB}"/>
    <dgm:cxn modelId="{C981B44E-CB98-4F28-A0F1-E5141FF4B95F}" type="presOf" srcId="{06178894-2353-484A-878D-139E48DF5644}" destId="{78BEFB12-0110-4B62-B309-1E06C21E2ED1}" srcOrd="0" destOrd="3"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3F909471-BB34-4157-A09B-CBAFD43FE45B}" type="presOf" srcId="{99B3A7A5-BE8A-4EB4-BCAA-A692E62433CA}" destId="{AFFD036E-C253-47E9-9CB0-C75C83D41187}" srcOrd="0" destOrd="1" presId="urn:microsoft.com/office/officeart/2005/8/layout/hList1"/>
    <dgm:cxn modelId="{9DF4B551-C7BF-4AE9-BDA0-CDDDAA9D3D04}" type="presOf" srcId="{54D7AF00-BD31-44B4-83DD-88C50A732D87}" destId="{78BEFB12-0110-4B62-B309-1E06C21E2ED1}" srcOrd="0" destOrd="7" presId="urn:microsoft.com/office/officeart/2005/8/layout/hList1"/>
    <dgm:cxn modelId="{24577477-D580-4B29-90B8-13A16178F425}" srcId="{2C67A363-9A30-450A-BC37-6985E7C7B861}" destId="{99B3A7A5-BE8A-4EB4-BCAA-A692E62433CA}" srcOrd="1" destOrd="0" parTransId="{576401B8-187C-42B4-908E-906283671276}" sibTransId="{4AF7287E-1250-4D52-9683-5A1B3D3283C2}"/>
    <dgm:cxn modelId="{DE6BCE7A-6525-4C4E-8DB2-980572407E1A}" srcId="{D92A1A45-F909-42DC-92EE-396B442CA4F7}" destId="{05B04C89-7BC3-43E3-BFCA-02BB15BA6F0F}" srcOrd="5" destOrd="0" parTransId="{C75BCA64-04FF-40F5-8271-9689FCB6EA1E}" sibTransId="{0351C3A8-F2A7-4EE6-B02B-3F40DBA0914F}"/>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CBA3B7C-4D19-44B7-993F-6D7693CD1AAB}" type="presOf" srcId="{02BCE3EA-D3D7-4518-BA31-33A1CCA15F9C}" destId="{AFFD036E-C253-47E9-9CB0-C75C83D41187}" srcOrd="0" destOrd="7" presId="urn:microsoft.com/office/officeart/2005/8/layout/hList1"/>
    <dgm:cxn modelId="{75E0907C-2451-4F2B-9F55-B1EA30663386}" type="presOf" srcId="{0646D24C-98ED-44EF-9592-C273681305DB}" destId="{AFFD036E-C253-47E9-9CB0-C75C83D41187}" srcOrd="0" destOrd="3" presId="urn:microsoft.com/office/officeart/2005/8/layout/hList1"/>
    <dgm:cxn modelId="{48BE887E-0C13-4695-BB6F-5C6FEEF1F38A}" type="presOf" srcId="{2CAD5671-85D1-4A30-9A88-98119D0246E4}" destId="{AFFD036E-C253-47E9-9CB0-C75C83D41187}" srcOrd="0" destOrd="6" presId="urn:microsoft.com/office/officeart/2005/8/layout/hList1"/>
    <dgm:cxn modelId="{2FCCA587-B05E-4098-B42A-19A55AB4828A}" type="presOf" srcId="{8964BBBE-785D-4110-91D4-2A76928F96F6}" destId="{78BEFB12-0110-4B62-B309-1E06C21E2ED1}" srcOrd="0" destOrd="1" presId="urn:microsoft.com/office/officeart/2005/8/layout/hList1"/>
    <dgm:cxn modelId="{7835CA8F-DDC1-4EF4-BFC4-8B1DAF084CFC}" srcId="{053B1E46-8024-461B-80E5-0DED4EFA3E73}" destId="{098B7BF9-8AC2-4670-8F37-36ED5ECD8CC8}" srcOrd="2" destOrd="0" parTransId="{4B742F53-47FF-4DFE-A019-BF07AFACAD0C}" sibTransId="{44367609-9F46-4D54-A02B-4B22E0655872}"/>
    <dgm:cxn modelId="{5C136799-362A-466A-A9AD-71EEC48A9F40}" srcId="{D92A1A45-F909-42DC-92EE-396B442CA4F7}" destId="{54D7AF00-BD31-44B4-83DD-88C50A732D87}" srcOrd="7" destOrd="0" parTransId="{0E95AF62-D064-4446-94F1-80F7CED41305}" sibTransId="{BBD65078-5FB9-41D5-A4B0-7408F8E1FF4A}"/>
    <dgm:cxn modelId="{6810919B-01C2-4E80-A7CD-AC8A865BB98A}" srcId="{D92A1A45-F909-42DC-92EE-396B442CA4F7}" destId="{26233CAB-C159-495B-93B0-A1688801C9D0}" srcOrd="4" destOrd="0" parTransId="{78839C77-5CE1-469A-AE7E-846F6A93F4C5}" sibTransId="{0B68F92D-FFD8-4448-9A4E-B9B2F2B7C642}"/>
    <dgm:cxn modelId="{BC1FDBA5-47F4-469E-91FE-D6D3528906E9}" type="presOf" srcId="{B33554F5-DAF6-4D55-B5DA-3F2A88843110}" destId="{78BEFB12-0110-4B62-B309-1E06C21E2ED1}" srcOrd="0" destOrd="6" presId="urn:microsoft.com/office/officeart/2005/8/layout/hList1"/>
    <dgm:cxn modelId="{3713CEA9-A249-473D-8585-BD984BFC1BCC}" type="presOf" srcId="{1B12D210-7293-44D8-97AF-E3C5B2E932AA}" destId="{AFFD036E-C253-47E9-9CB0-C75C83D41187}" srcOrd="0" destOrd="4" presId="urn:microsoft.com/office/officeart/2005/8/layout/hList1"/>
    <dgm:cxn modelId="{731C83AC-07C8-4D21-9717-371F599E0851}" type="presOf" srcId="{9403B8DF-8A32-4F24-9E69-FD301EF30984}" destId="{AFFD036E-C253-47E9-9CB0-C75C83D41187}" srcOrd="0" destOrd="9" presId="urn:microsoft.com/office/officeart/2005/8/layout/hList1"/>
    <dgm:cxn modelId="{AB0E36B1-6090-4065-9555-727C5AD412A1}" srcId="{053B1E46-8024-461B-80E5-0DED4EFA3E73}" destId="{2CAD5671-85D1-4A30-9A88-98119D0246E4}" srcOrd="0" destOrd="0" parTransId="{34C05B41-25D0-4310-BC6C-394778BFFFA3}" sibTransId="{DDABF990-B4E8-4AFE-8AB0-733C8A2195A2}"/>
    <dgm:cxn modelId="{4702D0B7-78FA-4DFC-ACAD-07F95F3BBACE}" srcId="{D92A1A45-F909-42DC-92EE-396B442CA4F7}" destId="{AF0CF0EB-7CD8-4E54-B1AB-F38D7A6D78C4}" srcOrd="2" destOrd="0" parTransId="{2D0D03EE-5695-4DE9-83A2-850E75B13445}" sibTransId="{BB753381-6921-4F00-BE82-613AB37D75C5}"/>
    <dgm:cxn modelId="{F5DB51BB-166B-4E74-97A8-8D37374BC596}" srcId="{2C67A363-9A30-450A-BC37-6985E7C7B861}" destId="{053B1E46-8024-461B-80E5-0DED4EFA3E73}" srcOrd="5" destOrd="0" parTransId="{54E41586-896A-450F-841A-F4CD0B2352B6}" sibTransId="{18F77AB7-2C6A-42D3-A593-62DAFE986C66}"/>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A87684DA-A6BE-4D5A-AA19-41917BEDCA7D}" type="presOf" srcId="{6A6E23ED-0834-4B64-AD35-0724D452CA65}" destId="{78BEFB12-0110-4B62-B309-1E06C21E2ED1}" srcOrd="0" destOrd="9" presId="urn:microsoft.com/office/officeart/2005/8/layout/hList1"/>
    <dgm:cxn modelId="{9E0308E4-8684-4635-B9E1-B2575C4E8DFE}" type="presOf" srcId="{AF0CF0EB-7CD8-4E54-B1AB-F38D7A6D78C4}" destId="{78BEFB12-0110-4B62-B309-1E06C21E2ED1}" srcOrd="0" destOrd="2"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6645E8FD-97A6-4604-A2CF-DB42430B355C}" srcId="{053B1E46-8024-461B-80E5-0DED4EFA3E73}" destId="{02BCE3EA-D3D7-4518-BA31-33A1CCA15F9C}" srcOrd="1" destOrd="0" parTransId="{6C65C1D3-8BD1-4A19-A0CB-956CA229F123}" sibTransId="{9FADFCE6-CC41-4D8D-8CCC-33481DD007A4}"/>
    <dgm:cxn modelId="{5C2FD4FE-8E98-4484-B796-22E99648C5F2}" srcId="{053B1E46-8024-461B-80E5-0DED4EFA3E73}" destId="{ED618886-165C-4558-BFC7-E5B02B7C362D}" srcOrd="4" destOrd="0" parTransId="{BE044666-714E-4A17-B68D-AFCA18E7AF16}" sibTransId="{5BE2EFE0-270D-4AEB-A346-E328097A5463}"/>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C67A363-9A30-450A-BC37-6985E7C7B861}">
      <dgm:prSet phldrT="[Text]"/>
      <dgm:spPr/>
      <dgm:t>
        <a:bodyPr/>
        <a:lstStyle/>
        <a:p>
          <a:r>
            <a:rPr lang="en-GB" dirty="0"/>
            <a:t>Human Rights</a:t>
          </a:r>
        </a:p>
      </dgm:t>
    </dgm:pt>
    <dgm:pt modelId="{26BE57B5-30E9-4964-8722-5133E0CFD67B}" type="parTrans" cxnId="{7711A86F-646E-4599-AD66-EAA92135823D}">
      <dgm:prSet/>
      <dgm:spPr/>
      <dgm:t>
        <a:bodyPr/>
        <a:lstStyle/>
        <a:p>
          <a:endParaRPr lang="en-GB"/>
        </a:p>
      </dgm:t>
    </dgm:pt>
    <dgm:pt modelId="{FDE9F36B-924E-4E03-8854-6233F9D795B0}" type="sibTrans" cxnId="{7711A86F-646E-4599-AD66-EAA92135823D}">
      <dgm:prSet/>
      <dgm:spPr/>
      <dgm:t>
        <a:bodyPr/>
        <a:lstStyle/>
        <a:p>
          <a:endParaRPr lang="en-GB"/>
        </a:p>
      </dgm:t>
    </dgm:pt>
    <dgm:pt modelId="{DE7CFB4B-53C4-42FC-9933-AE4DA73EB8E6}">
      <dgm:prSet phldrT="[Text]"/>
      <dgm:spPr/>
      <dgm:t>
        <a:bodyPr/>
        <a:lstStyle/>
        <a:p>
          <a:pPr>
            <a:buNone/>
          </a:pPr>
          <a:r>
            <a:rPr lang="en-GB" dirty="0"/>
            <a:t>According to the scope of activities,</a:t>
          </a:r>
        </a:p>
      </dgm:t>
    </dgm:pt>
    <dgm:pt modelId="{B388120E-7DAE-4E9C-879B-9E4B1476FADF}" type="parTrans" cxnId="{5A9C13E9-B005-4CF3-B489-FD3503D35C36}">
      <dgm:prSet/>
      <dgm:spPr/>
      <dgm:t>
        <a:bodyPr/>
        <a:lstStyle/>
        <a:p>
          <a:endParaRPr lang="en-GB"/>
        </a:p>
      </dgm:t>
    </dgm:pt>
    <dgm:pt modelId="{694B587C-74BD-450C-B7C6-E217A4E7D6A1}" type="sibTrans" cxnId="{5A9C13E9-B005-4CF3-B489-FD3503D35C36}">
      <dgm:prSet/>
      <dgm:spPr/>
      <dgm:t>
        <a:bodyPr/>
        <a:lstStyle/>
        <a:p>
          <a:endParaRPr lang="en-GB"/>
        </a:p>
      </dgm:t>
    </dgm:pt>
    <dgm:pt modelId="{D92A1A45-F909-42DC-92EE-396B442CA4F7}">
      <dgm:prSet phldrT="[Text]"/>
      <dgm:spPr/>
      <dgm:t>
        <a:bodyPr/>
        <a:lstStyle/>
        <a:p>
          <a:r>
            <a:rPr lang="en-GB" dirty="0"/>
            <a:t>Fair Operating Practices</a:t>
          </a:r>
        </a:p>
      </dgm:t>
    </dgm:pt>
    <dgm:pt modelId="{2F776837-B25C-4A1C-B6F2-DF230DBAFF41}" type="parTrans" cxnId="{35BEF17B-0EA1-48F9-AF77-0B5E27E8CD0E}">
      <dgm:prSet/>
      <dgm:spPr/>
      <dgm:t>
        <a:bodyPr/>
        <a:lstStyle/>
        <a:p>
          <a:endParaRPr lang="en-GB"/>
        </a:p>
      </dgm:t>
    </dgm:pt>
    <dgm:pt modelId="{9062F8B3-CB4F-46EE-BE15-58B028060FA8}" type="sibTrans" cxnId="{35BEF17B-0EA1-48F9-AF77-0B5E27E8CD0E}">
      <dgm:prSet/>
      <dgm:spPr/>
      <dgm:t>
        <a:bodyPr/>
        <a:lstStyle/>
        <a:p>
          <a:endParaRPr lang="en-GB"/>
        </a:p>
      </dgm:t>
    </dgm:pt>
    <dgm:pt modelId="{1243E156-5C78-4256-8E08-313329E30C77}">
      <dgm:prSet phldrT="[Text]"/>
      <dgm:spPr/>
      <dgm:t>
        <a:bodyPr/>
        <a:lstStyle/>
        <a:p>
          <a:pPr>
            <a:buNone/>
          </a:pPr>
          <a:r>
            <a:rPr lang="en-GB" dirty="0"/>
            <a:t>Companies are not only expected to</a:t>
          </a:r>
        </a:p>
      </dgm:t>
    </dgm:pt>
    <dgm:pt modelId="{D7DEFB6A-A259-418E-8383-360C5F6F2026}" type="parTrans" cxnId="{F89A7937-4590-4D21-A8C0-16DCA6565E3E}">
      <dgm:prSet/>
      <dgm:spPr/>
      <dgm:t>
        <a:bodyPr/>
        <a:lstStyle/>
        <a:p>
          <a:endParaRPr lang="en-GB"/>
        </a:p>
      </dgm:t>
    </dgm:pt>
    <dgm:pt modelId="{9844EE3F-83DB-4F63-917E-5996C8537C67}" type="sibTrans" cxnId="{F89A7937-4590-4D21-A8C0-16DCA6565E3E}">
      <dgm:prSet/>
      <dgm:spPr/>
      <dgm:t>
        <a:bodyPr/>
        <a:lstStyle/>
        <a:p>
          <a:endParaRPr lang="en-GB"/>
        </a:p>
      </dgm:t>
    </dgm:pt>
    <dgm:pt modelId="{88F7F69B-B1BF-4835-9F9A-67033A23153D}">
      <dgm:prSet/>
      <dgm:spPr/>
      <dgm:t>
        <a:bodyPr/>
        <a:lstStyle/>
        <a:p>
          <a:pPr>
            <a:buFont typeface="Arial" panose="020B0604020202020204" pitchFamily="34" charset="0"/>
            <a:buChar char="•"/>
          </a:pPr>
          <a:r>
            <a:rPr lang="en-GB" dirty="0"/>
            <a:t>Who are the rights holders among my stakeholders? </a:t>
          </a:r>
        </a:p>
      </dgm:t>
    </dgm:pt>
    <dgm:pt modelId="{EA263F16-94C6-4522-AE14-F112E360F8B6}" type="parTrans" cxnId="{016D1DA6-C9CC-4858-BB41-F98A749FF212}">
      <dgm:prSet/>
      <dgm:spPr/>
      <dgm:t>
        <a:bodyPr/>
        <a:lstStyle/>
        <a:p>
          <a:endParaRPr lang="en-GB"/>
        </a:p>
      </dgm:t>
    </dgm:pt>
    <dgm:pt modelId="{3D9EA44F-3C23-43A8-9D2D-BEC58CEA3C42}" type="sibTrans" cxnId="{016D1DA6-C9CC-4858-BB41-F98A749FF212}">
      <dgm:prSet/>
      <dgm:spPr/>
      <dgm:t>
        <a:bodyPr/>
        <a:lstStyle/>
        <a:p>
          <a:endParaRPr lang="en-GB"/>
        </a:p>
      </dgm:t>
    </dgm:pt>
    <dgm:pt modelId="{59E6C82D-D725-4A1C-A92A-D5B8E6C62007}">
      <dgm:prSet/>
      <dgm:spPr/>
      <dgm:t>
        <a:bodyPr/>
        <a:lstStyle/>
        <a:p>
          <a:pPr>
            <a:buFont typeface="Arial" panose="020B0604020202020204" pitchFamily="34" charset="0"/>
            <a:buChar char="•"/>
          </a:pPr>
          <a:r>
            <a:rPr lang="en-GB" dirty="0"/>
            <a:t>What human rights will the company have a potential negative impact upon? Is it direct or indirect impact?</a:t>
          </a:r>
        </a:p>
      </dgm:t>
    </dgm:pt>
    <dgm:pt modelId="{F594C219-C441-489F-BB15-15A8D707C70E}" type="parTrans" cxnId="{7A730667-B9CF-4B8C-8367-713A9248585B}">
      <dgm:prSet/>
      <dgm:spPr/>
      <dgm:t>
        <a:bodyPr/>
        <a:lstStyle/>
        <a:p>
          <a:endParaRPr lang="en-GB"/>
        </a:p>
      </dgm:t>
    </dgm:pt>
    <dgm:pt modelId="{9E55E312-DF86-4002-9912-DEB352F79CF5}" type="sibTrans" cxnId="{7A730667-B9CF-4B8C-8367-713A9248585B}">
      <dgm:prSet/>
      <dgm:spPr/>
      <dgm:t>
        <a:bodyPr/>
        <a:lstStyle/>
        <a:p>
          <a:endParaRPr lang="en-GB"/>
        </a:p>
      </dgm:t>
    </dgm:pt>
    <dgm:pt modelId="{B74E751D-F7E8-42F6-BAD0-93DD2AC038A6}">
      <dgm:prSet/>
      <dgm:spPr/>
      <dgm:t>
        <a:bodyPr/>
        <a:lstStyle/>
        <a:p>
          <a:pPr>
            <a:buFont typeface="Arial" panose="020B0604020202020204" pitchFamily="34" charset="0"/>
            <a:buChar char="•"/>
          </a:pPr>
          <a:r>
            <a:rPr lang="en-GB" dirty="0"/>
            <a:t>What are the company’s human rights policy and procedures, including remedy?</a:t>
          </a:r>
        </a:p>
      </dgm:t>
    </dgm:pt>
    <dgm:pt modelId="{081BD8C2-8ED3-42A1-AF4B-1ED9B48936C4}" type="parTrans" cxnId="{9654836D-F8F9-450A-A8A5-59478691CE38}">
      <dgm:prSet/>
      <dgm:spPr/>
      <dgm:t>
        <a:bodyPr/>
        <a:lstStyle/>
        <a:p>
          <a:endParaRPr lang="en-GB"/>
        </a:p>
      </dgm:t>
    </dgm:pt>
    <dgm:pt modelId="{0272E875-9A13-430B-9171-3B5C5EAB946F}" type="sibTrans" cxnId="{9654836D-F8F9-450A-A8A5-59478691CE38}">
      <dgm:prSet/>
      <dgm:spPr/>
      <dgm:t>
        <a:bodyPr/>
        <a:lstStyle/>
        <a:p>
          <a:endParaRPr lang="en-GB"/>
        </a:p>
      </dgm:t>
    </dgm:pt>
    <dgm:pt modelId="{0B771622-FCED-4A34-A776-1264D4CD9191}">
      <dgm:prSet phldrT="[Text]"/>
      <dgm:spPr/>
      <dgm:t>
        <a:bodyPr/>
        <a:lstStyle/>
        <a:p>
          <a:pPr>
            <a:buNone/>
          </a:pPr>
          <a:r>
            <a:rPr lang="en-GB" dirty="0"/>
            <a:t>companies will potentially have an</a:t>
          </a:r>
        </a:p>
      </dgm:t>
    </dgm:pt>
    <dgm:pt modelId="{10FF4A4B-E750-4717-B308-D5D4320AA79A}" type="parTrans" cxnId="{15FDD12C-CEC1-4A6E-8A37-177D64E5C5C0}">
      <dgm:prSet/>
      <dgm:spPr/>
      <dgm:t>
        <a:bodyPr/>
        <a:lstStyle/>
        <a:p>
          <a:endParaRPr lang="en-GB"/>
        </a:p>
      </dgm:t>
    </dgm:pt>
    <dgm:pt modelId="{D204CC57-16EF-47CA-827E-8B7A4EDF93C0}" type="sibTrans" cxnId="{15FDD12C-CEC1-4A6E-8A37-177D64E5C5C0}">
      <dgm:prSet/>
      <dgm:spPr/>
      <dgm:t>
        <a:bodyPr/>
        <a:lstStyle/>
        <a:p>
          <a:endParaRPr lang="en-GB"/>
        </a:p>
      </dgm:t>
    </dgm:pt>
    <dgm:pt modelId="{B2D57CFF-5B7D-4645-B4F3-8F98441143DE}">
      <dgm:prSet phldrT="[Text]"/>
      <dgm:spPr/>
      <dgm:t>
        <a:bodyPr/>
        <a:lstStyle/>
        <a:p>
          <a:pPr>
            <a:buNone/>
          </a:pPr>
          <a:r>
            <a:rPr lang="en-GB" dirty="0"/>
            <a:t>impact on human rights of its own</a:t>
          </a:r>
        </a:p>
      </dgm:t>
    </dgm:pt>
    <dgm:pt modelId="{DDE24484-5E0F-48AB-AFA1-1EA95DA59576}" type="parTrans" cxnId="{B2B0348C-AC63-4E62-A08A-5328ABDA59FD}">
      <dgm:prSet/>
      <dgm:spPr/>
      <dgm:t>
        <a:bodyPr/>
        <a:lstStyle/>
        <a:p>
          <a:endParaRPr lang="en-GB"/>
        </a:p>
      </dgm:t>
    </dgm:pt>
    <dgm:pt modelId="{84980CAD-4735-4D42-94DE-4C5B4035C36F}" type="sibTrans" cxnId="{B2B0348C-AC63-4E62-A08A-5328ABDA59FD}">
      <dgm:prSet/>
      <dgm:spPr/>
      <dgm:t>
        <a:bodyPr/>
        <a:lstStyle/>
        <a:p>
          <a:endParaRPr lang="en-GB"/>
        </a:p>
      </dgm:t>
    </dgm:pt>
    <dgm:pt modelId="{C9C08DE6-A7C0-4738-A6CA-A4F0B9733B4F}">
      <dgm:prSet phldrT="[Text]"/>
      <dgm:spPr/>
      <dgm:t>
        <a:bodyPr/>
        <a:lstStyle/>
        <a:p>
          <a:pPr>
            <a:buNone/>
          </a:pPr>
          <a:r>
            <a:rPr lang="en-GB" dirty="0"/>
            <a:t>employees, neighbouring communities,</a:t>
          </a:r>
        </a:p>
      </dgm:t>
    </dgm:pt>
    <dgm:pt modelId="{A08AA010-CE55-461D-8867-89F420E6684F}" type="parTrans" cxnId="{CCF92A2C-341F-4A3D-A0C5-5C1B08C72F28}">
      <dgm:prSet/>
      <dgm:spPr/>
      <dgm:t>
        <a:bodyPr/>
        <a:lstStyle/>
        <a:p>
          <a:endParaRPr lang="en-GB"/>
        </a:p>
      </dgm:t>
    </dgm:pt>
    <dgm:pt modelId="{2EC846DE-2E7B-4F3D-B100-BB50855D2A59}" type="sibTrans" cxnId="{CCF92A2C-341F-4A3D-A0C5-5C1B08C72F28}">
      <dgm:prSet/>
      <dgm:spPr/>
      <dgm:t>
        <a:bodyPr/>
        <a:lstStyle/>
        <a:p>
          <a:endParaRPr lang="en-GB"/>
        </a:p>
      </dgm:t>
    </dgm:pt>
    <dgm:pt modelId="{0B9B698F-607A-4422-82FF-2016481F592A}">
      <dgm:prSet phldrT="[Text]"/>
      <dgm:spPr/>
      <dgm:t>
        <a:bodyPr/>
        <a:lstStyle/>
        <a:p>
          <a:pPr>
            <a:buNone/>
          </a:pPr>
          <a:r>
            <a:rPr lang="en-GB" dirty="0"/>
            <a:t>stakeholders along the supply chain. </a:t>
          </a:r>
        </a:p>
      </dgm:t>
    </dgm:pt>
    <dgm:pt modelId="{27A57749-87AC-46E7-A4F6-BB651040C352}" type="parTrans" cxnId="{D8F2DD04-77B6-4C38-82DE-6425D8C395FD}">
      <dgm:prSet/>
      <dgm:spPr/>
      <dgm:t>
        <a:bodyPr/>
        <a:lstStyle/>
        <a:p>
          <a:endParaRPr lang="en-GB"/>
        </a:p>
      </dgm:t>
    </dgm:pt>
    <dgm:pt modelId="{7E2C8970-BB61-45FF-B96C-AE41F0652E30}" type="sibTrans" cxnId="{D8F2DD04-77B6-4C38-82DE-6425D8C395FD}">
      <dgm:prSet/>
      <dgm:spPr/>
      <dgm:t>
        <a:bodyPr/>
        <a:lstStyle/>
        <a:p>
          <a:endParaRPr lang="en-GB"/>
        </a:p>
      </dgm:t>
    </dgm:pt>
    <dgm:pt modelId="{EC8EC79C-BB3E-43DC-9ACF-3C57EF576BBC}">
      <dgm:prSet phldrT="[Text]"/>
      <dgm:spPr/>
      <dgm:t>
        <a:bodyPr/>
        <a:lstStyle/>
        <a:p>
          <a:pPr>
            <a:buNone/>
          </a:pPr>
          <a:r>
            <a:rPr lang="en-GB" dirty="0"/>
            <a:t>Key questions: </a:t>
          </a:r>
        </a:p>
      </dgm:t>
    </dgm:pt>
    <dgm:pt modelId="{17982085-33F1-4744-A4B2-9621A54D1C30}" type="parTrans" cxnId="{0B54529A-0F14-4ABB-9B26-1849C4A621A3}">
      <dgm:prSet/>
      <dgm:spPr/>
      <dgm:t>
        <a:bodyPr/>
        <a:lstStyle/>
        <a:p>
          <a:endParaRPr lang="en-GB"/>
        </a:p>
      </dgm:t>
    </dgm:pt>
    <dgm:pt modelId="{CF8174A7-9AE8-4700-85B4-916805947172}" type="sibTrans" cxnId="{0B54529A-0F14-4ABB-9B26-1849C4A621A3}">
      <dgm:prSet/>
      <dgm:spPr/>
      <dgm:t>
        <a:bodyPr/>
        <a:lstStyle/>
        <a:p>
          <a:endParaRPr lang="en-GB"/>
        </a:p>
      </dgm:t>
    </dgm:pt>
    <dgm:pt modelId="{AE647FA5-F715-40A3-AC87-7411A684B0FA}">
      <dgm:prSet phldrT="[Text]"/>
      <dgm:spPr/>
      <dgm:t>
        <a:bodyPr/>
        <a:lstStyle/>
        <a:p>
          <a:pPr>
            <a:buFont typeface="Arial" panose="020B0604020202020204" pitchFamily="34" charset="0"/>
            <a:buChar char="•"/>
          </a:pPr>
          <a:r>
            <a:rPr lang="en-GB" dirty="0"/>
            <a:t>Anti-corruption and anti-bribery</a:t>
          </a:r>
        </a:p>
      </dgm:t>
    </dgm:pt>
    <dgm:pt modelId="{6C742E6F-2125-4E20-8039-491C05AFE336}" type="parTrans" cxnId="{4E04C149-E396-4AE6-A735-F0A3353E6EBE}">
      <dgm:prSet/>
      <dgm:spPr/>
      <dgm:t>
        <a:bodyPr/>
        <a:lstStyle/>
        <a:p>
          <a:endParaRPr lang="en-GB"/>
        </a:p>
      </dgm:t>
    </dgm:pt>
    <dgm:pt modelId="{530C7295-44EF-4B01-82D4-5AD8BC9F5AA8}" type="sibTrans" cxnId="{4E04C149-E396-4AE6-A735-F0A3353E6EBE}">
      <dgm:prSet/>
      <dgm:spPr/>
      <dgm:t>
        <a:bodyPr/>
        <a:lstStyle/>
        <a:p>
          <a:endParaRPr lang="en-GB"/>
        </a:p>
      </dgm:t>
    </dgm:pt>
    <dgm:pt modelId="{24119F86-3FCD-4B0A-9234-66AD972FAA8B}">
      <dgm:prSet phldrT="[Text]"/>
      <dgm:spPr/>
      <dgm:t>
        <a:bodyPr/>
        <a:lstStyle/>
        <a:p>
          <a:pPr>
            <a:buNone/>
          </a:pPr>
          <a:r>
            <a:rPr lang="en-GB" dirty="0"/>
            <a:t>comply with national, regional and</a:t>
          </a:r>
        </a:p>
      </dgm:t>
    </dgm:pt>
    <dgm:pt modelId="{0506CBB4-C325-4ED4-94B8-059E7B5B4A8E}" type="parTrans" cxnId="{491FFD0E-0101-44E0-AB20-50A998C9E229}">
      <dgm:prSet/>
      <dgm:spPr/>
      <dgm:t>
        <a:bodyPr/>
        <a:lstStyle/>
        <a:p>
          <a:endParaRPr lang="en-GB"/>
        </a:p>
      </dgm:t>
    </dgm:pt>
    <dgm:pt modelId="{B899A7AA-16FB-4EBF-9B0B-565195D1922E}" type="sibTrans" cxnId="{491FFD0E-0101-44E0-AB20-50A998C9E229}">
      <dgm:prSet/>
      <dgm:spPr/>
      <dgm:t>
        <a:bodyPr/>
        <a:lstStyle/>
        <a:p>
          <a:endParaRPr lang="en-GB"/>
        </a:p>
      </dgm:t>
    </dgm:pt>
    <dgm:pt modelId="{63DA3163-4D0D-4892-A764-B32FC9769C68}">
      <dgm:prSet phldrT="[Text]"/>
      <dgm:spPr/>
      <dgm:t>
        <a:bodyPr/>
        <a:lstStyle/>
        <a:p>
          <a:pPr>
            <a:buNone/>
          </a:pPr>
          <a:r>
            <a:rPr lang="en-GB" dirty="0"/>
            <a:t>international regulations, but are also</a:t>
          </a:r>
        </a:p>
      </dgm:t>
    </dgm:pt>
    <dgm:pt modelId="{B0D7F74D-48E9-4213-B2D2-3748FD43C454}" type="parTrans" cxnId="{D9E99D20-C043-4E53-8B54-738E70F8F551}">
      <dgm:prSet/>
      <dgm:spPr/>
      <dgm:t>
        <a:bodyPr/>
        <a:lstStyle/>
        <a:p>
          <a:endParaRPr lang="en-GB"/>
        </a:p>
      </dgm:t>
    </dgm:pt>
    <dgm:pt modelId="{D5257970-2216-49E0-85BF-A6CB96E9B440}" type="sibTrans" cxnId="{D9E99D20-C043-4E53-8B54-738E70F8F551}">
      <dgm:prSet/>
      <dgm:spPr/>
      <dgm:t>
        <a:bodyPr/>
        <a:lstStyle/>
        <a:p>
          <a:endParaRPr lang="en-GB"/>
        </a:p>
      </dgm:t>
    </dgm:pt>
    <dgm:pt modelId="{FDC6F36C-91C5-4088-B905-9FC03FC6B1D8}">
      <dgm:prSet phldrT="[Text]"/>
      <dgm:spPr/>
      <dgm:t>
        <a:bodyPr/>
        <a:lstStyle/>
        <a:p>
          <a:pPr>
            <a:buNone/>
          </a:pPr>
          <a:r>
            <a:rPr lang="en-GB" dirty="0"/>
            <a:t>expected to operate ethically in respect</a:t>
          </a:r>
        </a:p>
      </dgm:t>
    </dgm:pt>
    <dgm:pt modelId="{44966997-7376-4FE4-B032-9AF8FAD4BBF9}" type="parTrans" cxnId="{7D6EEA9E-FA55-488B-AFC6-0DAC2E7F61AE}">
      <dgm:prSet/>
      <dgm:spPr/>
      <dgm:t>
        <a:bodyPr/>
        <a:lstStyle/>
        <a:p>
          <a:endParaRPr lang="en-GB"/>
        </a:p>
      </dgm:t>
    </dgm:pt>
    <dgm:pt modelId="{892FBF35-5B64-47DA-A825-2D27EEFA0AE6}" type="sibTrans" cxnId="{7D6EEA9E-FA55-488B-AFC6-0DAC2E7F61AE}">
      <dgm:prSet/>
      <dgm:spPr/>
      <dgm:t>
        <a:bodyPr/>
        <a:lstStyle/>
        <a:p>
          <a:endParaRPr lang="en-GB"/>
        </a:p>
      </dgm:t>
    </dgm:pt>
    <dgm:pt modelId="{7B545AAC-D872-4D7A-A5C8-EBE9259D06E5}">
      <dgm:prSet phldrT="[Text]"/>
      <dgm:spPr/>
      <dgm:t>
        <a:bodyPr/>
        <a:lstStyle/>
        <a:p>
          <a:pPr>
            <a:buNone/>
          </a:pPr>
          <a:r>
            <a:rPr lang="en-GB" dirty="0"/>
            <a:t>of accepted norms of behaviour. This</a:t>
          </a:r>
        </a:p>
      </dgm:t>
    </dgm:pt>
    <dgm:pt modelId="{A44CBBA0-7DCF-4C70-96FE-422497E93D60}" type="parTrans" cxnId="{F0A2CB11-AB19-426D-A6E4-881DC8D64DE4}">
      <dgm:prSet/>
      <dgm:spPr/>
      <dgm:t>
        <a:bodyPr/>
        <a:lstStyle/>
        <a:p>
          <a:endParaRPr lang="en-GB"/>
        </a:p>
      </dgm:t>
    </dgm:pt>
    <dgm:pt modelId="{085CF57C-15A7-435D-9B98-BE1864133309}" type="sibTrans" cxnId="{F0A2CB11-AB19-426D-A6E4-881DC8D64DE4}">
      <dgm:prSet/>
      <dgm:spPr/>
      <dgm:t>
        <a:bodyPr/>
        <a:lstStyle/>
        <a:p>
          <a:endParaRPr lang="en-GB"/>
        </a:p>
      </dgm:t>
    </dgm:pt>
    <dgm:pt modelId="{51D1FC2F-0B7E-416C-9CBD-4AF9525DE039}">
      <dgm:prSet phldrT="[Text]"/>
      <dgm:spPr/>
      <dgm:t>
        <a:bodyPr/>
        <a:lstStyle/>
        <a:p>
          <a:pPr>
            <a:buNone/>
          </a:pPr>
          <a:r>
            <a:rPr lang="en-GB" dirty="0"/>
            <a:t>includes, but is not limited to: </a:t>
          </a:r>
        </a:p>
      </dgm:t>
    </dgm:pt>
    <dgm:pt modelId="{867A1977-F3A3-4D42-A630-362D2D7327B1}" type="parTrans" cxnId="{8D009B55-6EC6-4A97-B638-585007E245D1}">
      <dgm:prSet/>
      <dgm:spPr/>
      <dgm:t>
        <a:bodyPr/>
        <a:lstStyle/>
        <a:p>
          <a:endParaRPr lang="en-GB"/>
        </a:p>
      </dgm:t>
    </dgm:pt>
    <dgm:pt modelId="{15FFE606-CA6B-401D-A9D7-E8249DE36025}" type="sibTrans" cxnId="{8D009B55-6EC6-4A97-B638-585007E245D1}">
      <dgm:prSet/>
      <dgm:spPr/>
      <dgm:t>
        <a:bodyPr/>
        <a:lstStyle/>
        <a:p>
          <a:endParaRPr lang="en-GB"/>
        </a:p>
      </dgm:t>
    </dgm:pt>
    <dgm:pt modelId="{1C68D3E0-FABB-46ED-8AB7-D016CC101142}">
      <dgm:prSet phldrT="[Text]"/>
      <dgm:spPr/>
      <dgm:t>
        <a:bodyPr/>
        <a:lstStyle/>
        <a:p>
          <a:pPr>
            <a:buFont typeface="Arial" panose="020B0604020202020204" pitchFamily="34" charset="0"/>
            <a:buChar char="•"/>
          </a:pPr>
          <a:r>
            <a:rPr lang="en-GB" dirty="0"/>
            <a:t>Fair and responsible tax behaviour (i.e. payment of taxes)</a:t>
          </a:r>
        </a:p>
      </dgm:t>
    </dgm:pt>
    <dgm:pt modelId="{2D45D6FD-229D-4A85-97F0-11435C7B66F2}" type="parTrans" cxnId="{BA9E2D56-CC55-4AF8-A0CD-0CAD2A7F8D16}">
      <dgm:prSet/>
      <dgm:spPr/>
      <dgm:t>
        <a:bodyPr/>
        <a:lstStyle/>
        <a:p>
          <a:endParaRPr lang="en-GB"/>
        </a:p>
      </dgm:t>
    </dgm:pt>
    <dgm:pt modelId="{6E18CE4C-EB3C-4037-B62E-3426A4822E65}" type="sibTrans" cxnId="{BA9E2D56-CC55-4AF8-A0CD-0CAD2A7F8D16}">
      <dgm:prSet/>
      <dgm:spPr/>
      <dgm:t>
        <a:bodyPr/>
        <a:lstStyle/>
        <a:p>
          <a:endParaRPr lang="en-GB"/>
        </a:p>
      </dgm:t>
    </dgm:pt>
    <dgm:pt modelId="{0657E30F-8F1D-4FBA-8D75-58EED0EE2A00}">
      <dgm:prSet phldrT="[Text]"/>
      <dgm:spPr/>
      <dgm:t>
        <a:bodyPr/>
        <a:lstStyle/>
        <a:p>
          <a:pPr>
            <a:buFont typeface="Arial" panose="020B0604020202020204" pitchFamily="34" charset="0"/>
            <a:buChar char="•"/>
          </a:pPr>
          <a:r>
            <a:rPr lang="en-GB" dirty="0"/>
            <a:t>Respect for property rights</a:t>
          </a:r>
        </a:p>
      </dgm:t>
    </dgm:pt>
    <dgm:pt modelId="{12816818-C513-454D-9239-F0EF14C0CD35}" type="parTrans" cxnId="{998A0310-7FAA-4228-BCE1-B079975A6183}">
      <dgm:prSet/>
      <dgm:spPr/>
      <dgm:t>
        <a:bodyPr/>
        <a:lstStyle/>
        <a:p>
          <a:endParaRPr lang="en-GB"/>
        </a:p>
      </dgm:t>
    </dgm:pt>
    <dgm:pt modelId="{966EEC12-0511-46CF-9356-4AC873E63CE8}" type="sibTrans" cxnId="{998A0310-7FAA-4228-BCE1-B079975A6183}">
      <dgm:prSet/>
      <dgm:spPr/>
      <dgm:t>
        <a:bodyPr/>
        <a:lstStyle/>
        <a:p>
          <a:endParaRPr lang="en-GB"/>
        </a:p>
      </dgm:t>
    </dgm:pt>
    <dgm:pt modelId="{498BD096-CE66-49AB-A72A-D9F5A4A465FC}">
      <dgm:prSet phldrT="[Text]"/>
      <dgm:spPr/>
      <dgm:t>
        <a:bodyPr/>
        <a:lstStyle/>
        <a:p>
          <a:pPr>
            <a:buFont typeface="Arial" panose="020B0604020202020204" pitchFamily="34" charset="0"/>
            <a:buChar char="•"/>
          </a:pPr>
          <a:r>
            <a:rPr lang="en-GB" dirty="0"/>
            <a:t>Fair payment practices</a:t>
          </a:r>
        </a:p>
      </dgm:t>
    </dgm:pt>
    <dgm:pt modelId="{37AFDC85-90FD-48C5-96C9-5D6AE87A888D}" type="parTrans" cxnId="{4AFECCFF-49CD-4F62-BA89-3E40F7A172EC}">
      <dgm:prSet/>
      <dgm:spPr/>
      <dgm:t>
        <a:bodyPr/>
        <a:lstStyle/>
        <a:p>
          <a:endParaRPr lang="en-GB"/>
        </a:p>
      </dgm:t>
    </dgm:pt>
    <dgm:pt modelId="{CF35814B-91F5-403C-8045-EF0BFD740ED5}" type="sibTrans" cxnId="{4AFECCFF-49CD-4F62-BA89-3E40F7A172EC}">
      <dgm:prSet/>
      <dgm:spPr/>
      <dgm:t>
        <a:bodyPr/>
        <a:lstStyle/>
        <a:p>
          <a:endParaRPr lang="en-GB"/>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D8F2DD04-77B6-4C38-82DE-6425D8C395FD}" srcId="{2C67A363-9A30-450A-BC37-6985E7C7B861}" destId="{0B9B698F-607A-4422-82FF-2016481F592A}" srcOrd="4" destOrd="0" parTransId="{27A57749-87AC-46E7-A4F6-BB651040C352}" sibTransId="{7E2C8970-BB61-45FF-B96C-AE41F0652E30}"/>
    <dgm:cxn modelId="{3E98E105-8445-464B-B8EA-016A0E2A3DF3}" type="presOf" srcId="{2C67A363-9A30-450A-BC37-6985E7C7B861}" destId="{F07028AE-EC83-4691-869D-AD6BBD7CF4D3}" srcOrd="0" destOrd="0" presId="urn:microsoft.com/office/officeart/2005/8/layout/hList1"/>
    <dgm:cxn modelId="{C5F50C07-471D-4EF9-A8BC-C5FE112AA78B}" type="presOf" srcId="{24119F86-3FCD-4B0A-9234-66AD972FAA8B}" destId="{78BEFB12-0110-4B62-B309-1E06C21E2ED1}" srcOrd="0" destOrd="1" presId="urn:microsoft.com/office/officeart/2005/8/layout/hList1"/>
    <dgm:cxn modelId="{491FFD0E-0101-44E0-AB20-50A998C9E229}" srcId="{D92A1A45-F909-42DC-92EE-396B442CA4F7}" destId="{24119F86-3FCD-4B0A-9234-66AD972FAA8B}" srcOrd="1" destOrd="0" parTransId="{0506CBB4-C325-4ED4-94B8-059E7B5B4A8E}" sibTransId="{B899A7AA-16FB-4EBF-9B0B-565195D1922E}"/>
    <dgm:cxn modelId="{998A0310-7FAA-4228-BCE1-B079975A6183}" srcId="{51D1FC2F-0B7E-416C-9CBD-4AF9525DE039}" destId="{0657E30F-8F1D-4FBA-8D75-58EED0EE2A00}" srcOrd="2" destOrd="0" parTransId="{12816818-C513-454D-9239-F0EF14C0CD35}" sibTransId="{966EEC12-0511-46CF-9356-4AC873E63CE8}"/>
    <dgm:cxn modelId="{F0A2CB11-AB19-426D-A6E4-881DC8D64DE4}" srcId="{D92A1A45-F909-42DC-92EE-396B442CA4F7}" destId="{7B545AAC-D872-4D7A-A5C8-EBE9259D06E5}" srcOrd="4" destOrd="0" parTransId="{A44CBBA0-7DCF-4C70-96FE-422497E93D60}" sibTransId="{085CF57C-15A7-435D-9B98-BE1864133309}"/>
    <dgm:cxn modelId="{D9E99D20-C043-4E53-8B54-738E70F8F551}" srcId="{D92A1A45-F909-42DC-92EE-396B442CA4F7}" destId="{63DA3163-4D0D-4892-A764-B32FC9769C68}" srcOrd="2" destOrd="0" parTransId="{B0D7F74D-48E9-4213-B2D2-3748FD43C454}" sibTransId="{D5257970-2216-49E0-85BF-A6CB96E9B440}"/>
    <dgm:cxn modelId="{8AEE0827-F78B-4454-8266-785FCB7DD4A4}" type="presOf" srcId="{1243E156-5C78-4256-8E08-313329E30C77}" destId="{78BEFB12-0110-4B62-B309-1E06C21E2ED1}" srcOrd="0" destOrd="0" presId="urn:microsoft.com/office/officeart/2005/8/layout/hList1"/>
    <dgm:cxn modelId="{CCF92A2C-341F-4A3D-A0C5-5C1B08C72F28}" srcId="{2C67A363-9A30-450A-BC37-6985E7C7B861}" destId="{C9C08DE6-A7C0-4738-A6CA-A4F0B9733B4F}" srcOrd="3" destOrd="0" parTransId="{A08AA010-CE55-461D-8867-89F420E6684F}" sibTransId="{2EC846DE-2E7B-4F3D-B100-BB50855D2A59}"/>
    <dgm:cxn modelId="{15FDD12C-CEC1-4A6E-8A37-177D64E5C5C0}" srcId="{2C67A363-9A30-450A-BC37-6985E7C7B861}" destId="{0B771622-FCED-4A34-A776-1264D4CD9191}" srcOrd="1" destOrd="0" parTransId="{10FF4A4B-E750-4717-B308-D5D4320AA79A}" sibTransId="{D204CC57-16EF-47CA-827E-8B7A4EDF93C0}"/>
    <dgm:cxn modelId="{F89A7937-4590-4D21-A8C0-16DCA6565E3E}" srcId="{D92A1A45-F909-42DC-92EE-396B442CA4F7}" destId="{1243E156-5C78-4256-8E08-313329E30C77}" srcOrd="0" destOrd="0" parTransId="{D7DEFB6A-A259-418E-8383-360C5F6F2026}" sibTransId="{9844EE3F-83DB-4F63-917E-5996C8537C67}"/>
    <dgm:cxn modelId="{553E4C60-620B-4563-A296-D92EF931EE54}" type="presOf" srcId="{AE647FA5-F715-40A3-AC87-7411A684B0FA}" destId="{78BEFB12-0110-4B62-B309-1E06C21E2ED1}" srcOrd="0" destOrd="6" presId="urn:microsoft.com/office/officeart/2005/8/layout/hList1"/>
    <dgm:cxn modelId="{B3379E64-F177-4F7B-9D7B-D7593606E7DC}" type="presOf" srcId="{7B545AAC-D872-4D7A-A5C8-EBE9259D06E5}" destId="{78BEFB12-0110-4B62-B309-1E06C21E2ED1}" srcOrd="0" destOrd="4" presId="urn:microsoft.com/office/officeart/2005/8/layout/hList1"/>
    <dgm:cxn modelId="{7A730667-B9CF-4B8C-8367-713A9248585B}" srcId="{EC8EC79C-BB3E-43DC-9ACF-3C57EF576BBC}" destId="{59E6C82D-D725-4A1C-A92A-D5B8E6C62007}" srcOrd="1" destOrd="0" parTransId="{F594C219-C441-489F-BB15-15A8D707C70E}" sibTransId="{9E55E312-DF86-4002-9912-DEB352F79CF5}"/>
    <dgm:cxn modelId="{4E04C149-E396-4AE6-A735-F0A3353E6EBE}" srcId="{51D1FC2F-0B7E-416C-9CBD-4AF9525DE039}" destId="{AE647FA5-F715-40A3-AC87-7411A684B0FA}" srcOrd="0" destOrd="0" parTransId="{6C742E6F-2125-4E20-8039-491C05AFE336}" sibTransId="{530C7295-44EF-4B01-82D4-5AD8BC9F5AA8}"/>
    <dgm:cxn modelId="{9654836D-F8F9-450A-A8A5-59478691CE38}" srcId="{EC8EC79C-BB3E-43DC-9ACF-3C57EF576BBC}" destId="{B74E751D-F7E8-42F6-BAD0-93DD2AC038A6}" srcOrd="2" destOrd="0" parTransId="{081BD8C2-8ED3-42A1-AF4B-1ED9B48936C4}" sibTransId="{0272E875-9A13-430B-9171-3B5C5EAB946F}"/>
    <dgm:cxn modelId="{F504AA4D-97B1-460B-99FC-FAD32C740AB5}" type="presOf" srcId="{498BD096-CE66-49AB-A72A-D9F5A4A465FC}" destId="{78BEFB12-0110-4B62-B309-1E06C21E2ED1}" srcOrd="0" destOrd="9"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8D009B55-6EC6-4A97-B638-585007E245D1}" srcId="{D92A1A45-F909-42DC-92EE-396B442CA4F7}" destId="{51D1FC2F-0B7E-416C-9CBD-4AF9525DE039}" srcOrd="5" destOrd="0" parTransId="{867A1977-F3A3-4D42-A630-362D2D7327B1}" sibTransId="{15FFE606-CA6B-401D-A9D7-E8249DE36025}"/>
    <dgm:cxn modelId="{BA9E2D56-CC55-4AF8-A0CD-0CAD2A7F8D16}" srcId="{51D1FC2F-0B7E-416C-9CBD-4AF9525DE039}" destId="{1C68D3E0-FABB-46ED-8AB7-D016CC101142}" srcOrd="1" destOrd="0" parTransId="{2D45D6FD-229D-4A85-97F0-11435C7B66F2}" sibTransId="{6E18CE4C-EB3C-4037-B62E-3426A4822E65}"/>
    <dgm:cxn modelId="{DA978657-2A9B-4175-B57A-C34B43816A70}" type="presOf" srcId="{B2D57CFF-5B7D-4645-B4F3-8F98441143DE}" destId="{AFFD036E-C253-47E9-9CB0-C75C83D41187}" srcOrd="0" destOrd="2" presId="urn:microsoft.com/office/officeart/2005/8/layout/hList1"/>
    <dgm:cxn modelId="{344C3578-20E5-4658-939C-8E77698B3892}" type="presOf" srcId="{0657E30F-8F1D-4FBA-8D75-58EED0EE2A00}" destId="{78BEFB12-0110-4B62-B309-1E06C21E2ED1}" srcOrd="0" destOrd="8" presId="urn:microsoft.com/office/officeart/2005/8/layout/hList1"/>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AC218F85-DEF6-4B4C-954C-BA7C8D1955CF}" type="presOf" srcId="{1C68D3E0-FABB-46ED-8AB7-D016CC101142}" destId="{78BEFB12-0110-4B62-B309-1E06C21E2ED1}" srcOrd="0" destOrd="7" presId="urn:microsoft.com/office/officeart/2005/8/layout/hList1"/>
    <dgm:cxn modelId="{B2B0348C-AC63-4E62-A08A-5328ABDA59FD}" srcId="{2C67A363-9A30-450A-BC37-6985E7C7B861}" destId="{B2D57CFF-5B7D-4645-B4F3-8F98441143DE}" srcOrd="2" destOrd="0" parTransId="{DDE24484-5E0F-48AB-AFA1-1EA95DA59576}" sibTransId="{84980CAD-4735-4D42-94DE-4C5B4035C36F}"/>
    <dgm:cxn modelId="{F408CF8F-28CC-415B-B809-20EED42A9C6A}" type="presOf" srcId="{FDC6F36C-91C5-4088-B905-9FC03FC6B1D8}" destId="{78BEFB12-0110-4B62-B309-1E06C21E2ED1}" srcOrd="0" destOrd="3" presId="urn:microsoft.com/office/officeart/2005/8/layout/hList1"/>
    <dgm:cxn modelId="{3A3A1A90-43C5-496A-B342-6B3BC6707DE4}" type="presOf" srcId="{B74E751D-F7E8-42F6-BAD0-93DD2AC038A6}" destId="{AFFD036E-C253-47E9-9CB0-C75C83D41187}" srcOrd="0" destOrd="8" presId="urn:microsoft.com/office/officeart/2005/8/layout/hList1"/>
    <dgm:cxn modelId="{0B54529A-0F14-4ABB-9B26-1849C4A621A3}" srcId="{2C67A363-9A30-450A-BC37-6985E7C7B861}" destId="{EC8EC79C-BB3E-43DC-9ACF-3C57EF576BBC}" srcOrd="5" destOrd="0" parTransId="{17982085-33F1-4744-A4B2-9621A54D1C30}" sibTransId="{CF8174A7-9AE8-4700-85B4-916805947172}"/>
    <dgm:cxn modelId="{7D6EEA9E-FA55-488B-AFC6-0DAC2E7F61AE}" srcId="{D92A1A45-F909-42DC-92EE-396B442CA4F7}" destId="{FDC6F36C-91C5-4088-B905-9FC03FC6B1D8}" srcOrd="3" destOrd="0" parTransId="{44966997-7376-4FE4-B032-9AF8FAD4BBF9}" sibTransId="{892FBF35-5B64-47DA-A825-2D27EEFA0AE6}"/>
    <dgm:cxn modelId="{016D1DA6-C9CC-4858-BB41-F98A749FF212}" srcId="{EC8EC79C-BB3E-43DC-9ACF-3C57EF576BBC}" destId="{88F7F69B-B1BF-4835-9F9A-67033A23153D}" srcOrd="0" destOrd="0" parTransId="{EA263F16-94C6-4522-AE14-F112E360F8B6}" sibTransId="{3D9EA44F-3C23-43A8-9D2D-BEC58CEA3C42}"/>
    <dgm:cxn modelId="{C78BE3BF-1BB5-4F8A-A23D-F61A8B600198}" type="presOf" srcId="{706DB56E-B9AA-4D5F-BEFE-8DF7BD068D12}" destId="{046F5A51-9E21-4326-8F4F-5826A6AB48E0}" srcOrd="0" destOrd="0" presId="urn:microsoft.com/office/officeart/2005/8/layout/hList1"/>
    <dgm:cxn modelId="{596E88C1-C839-49A4-AD2C-9E1C6E95D619}" type="presOf" srcId="{88F7F69B-B1BF-4835-9F9A-67033A23153D}" destId="{AFFD036E-C253-47E9-9CB0-C75C83D41187}" srcOrd="0" destOrd="6" presId="urn:microsoft.com/office/officeart/2005/8/layout/hList1"/>
    <dgm:cxn modelId="{6E5262C8-EE38-4F75-A219-7CA942589B6B}" type="presOf" srcId="{C9C08DE6-A7C0-4738-A6CA-A4F0B9733B4F}" destId="{AFFD036E-C253-47E9-9CB0-C75C83D41187}" srcOrd="0" destOrd="3" presId="urn:microsoft.com/office/officeart/2005/8/layout/hList1"/>
    <dgm:cxn modelId="{6DF51ACA-E117-4F7A-B3C1-80A33FB99EA0}" type="presOf" srcId="{59E6C82D-D725-4A1C-A92A-D5B8E6C62007}" destId="{AFFD036E-C253-47E9-9CB0-C75C83D41187}" srcOrd="0" destOrd="7" presId="urn:microsoft.com/office/officeart/2005/8/layout/hList1"/>
    <dgm:cxn modelId="{9440E8CA-4B6C-4194-A19D-6D117E66DEEC}" type="presOf" srcId="{0B771622-FCED-4A34-A776-1264D4CD9191}" destId="{AFFD036E-C253-47E9-9CB0-C75C83D41187}" srcOrd="0" destOrd="1" presId="urn:microsoft.com/office/officeart/2005/8/layout/hList1"/>
    <dgm:cxn modelId="{594BF0D5-7F3D-4930-8B00-5D4564285052}" type="presOf" srcId="{51D1FC2F-0B7E-416C-9CBD-4AF9525DE039}" destId="{78BEFB12-0110-4B62-B309-1E06C21E2ED1}" srcOrd="0" destOrd="5" presId="urn:microsoft.com/office/officeart/2005/8/layout/hList1"/>
    <dgm:cxn modelId="{49443FDA-523B-4453-B30B-16E6D990D1E7}" type="presOf" srcId="{DE7CFB4B-53C4-42FC-9933-AE4DA73EB8E6}" destId="{AFFD036E-C253-47E9-9CB0-C75C83D41187}" srcOrd="0" destOrd="0" presId="urn:microsoft.com/office/officeart/2005/8/layout/hList1"/>
    <dgm:cxn modelId="{15C559DB-A830-4BF5-802E-507313B5C329}" type="presOf" srcId="{0B9B698F-607A-4422-82FF-2016481F592A}" destId="{AFFD036E-C253-47E9-9CB0-C75C83D41187}" srcOrd="0" destOrd="4"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0965FCF0-F169-4577-A88A-E88F998E1016}" type="presOf" srcId="{EC8EC79C-BB3E-43DC-9ACF-3C57EF576BBC}" destId="{AFFD036E-C253-47E9-9CB0-C75C83D41187}" srcOrd="0" destOrd="5" presId="urn:microsoft.com/office/officeart/2005/8/layout/hList1"/>
    <dgm:cxn modelId="{2FACB0F9-2233-4436-845D-2F84DEC4089C}" type="presOf" srcId="{63DA3163-4D0D-4892-A764-B32FC9769C68}" destId="{78BEFB12-0110-4B62-B309-1E06C21E2ED1}" srcOrd="0" destOrd="2" presId="urn:microsoft.com/office/officeart/2005/8/layout/hList1"/>
    <dgm:cxn modelId="{4AFECCFF-49CD-4F62-BA89-3E40F7A172EC}" srcId="{51D1FC2F-0B7E-416C-9CBD-4AF9525DE039}" destId="{498BD096-CE66-49AB-A72A-D9F5A4A465FC}" srcOrd="3" destOrd="0" parTransId="{37AFDC85-90FD-48C5-96C9-5D6AE87A888D}" sibTransId="{CF35814B-91F5-403C-8045-EF0BFD740ED5}"/>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C67A363-9A30-450A-BC37-6985E7C7B861}">
      <dgm:prSet phldrT="[Text]"/>
      <dgm:spPr/>
      <dgm:t>
        <a:bodyPr/>
        <a:lstStyle/>
        <a:p>
          <a:r>
            <a:rPr lang="en-GB" dirty="0"/>
            <a:t>Responsible Sourcing</a:t>
          </a:r>
        </a:p>
      </dgm:t>
    </dgm:pt>
    <dgm:pt modelId="{26BE57B5-30E9-4964-8722-5133E0CFD67B}" type="parTrans" cxnId="{7711A86F-646E-4599-AD66-EAA92135823D}">
      <dgm:prSet/>
      <dgm:spPr/>
      <dgm:t>
        <a:bodyPr/>
        <a:lstStyle/>
        <a:p>
          <a:endParaRPr lang="en-GB"/>
        </a:p>
      </dgm:t>
    </dgm:pt>
    <dgm:pt modelId="{FDE9F36B-924E-4E03-8854-6233F9D795B0}" type="sibTrans" cxnId="{7711A86F-646E-4599-AD66-EAA92135823D}">
      <dgm:prSet/>
      <dgm:spPr/>
      <dgm:t>
        <a:bodyPr/>
        <a:lstStyle/>
        <a:p>
          <a:endParaRPr lang="en-GB"/>
        </a:p>
      </dgm:t>
    </dgm:pt>
    <dgm:pt modelId="{DE7CFB4B-53C4-42FC-9933-AE4DA73EB8E6}">
      <dgm:prSet phldrT="[Text]"/>
      <dgm:spPr/>
      <dgm:t>
        <a:bodyPr/>
        <a:lstStyle/>
        <a:p>
          <a:pPr>
            <a:buNone/>
          </a:pPr>
          <a:r>
            <a:rPr lang="en-GB" dirty="0"/>
            <a:t>Environmental and social impacts can be</a:t>
          </a:r>
        </a:p>
      </dgm:t>
    </dgm:pt>
    <dgm:pt modelId="{B388120E-7DAE-4E9C-879B-9E4B1476FADF}" type="parTrans" cxnId="{5A9C13E9-B005-4CF3-B489-FD3503D35C36}">
      <dgm:prSet/>
      <dgm:spPr/>
      <dgm:t>
        <a:bodyPr/>
        <a:lstStyle/>
        <a:p>
          <a:endParaRPr lang="en-GB"/>
        </a:p>
      </dgm:t>
    </dgm:pt>
    <dgm:pt modelId="{694B587C-74BD-450C-B7C6-E217A4E7D6A1}" type="sibTrans" cxnId="{5A9C13E9-B005-4CF3-B489-FD3503D35C36}">
      <dgm:prSet/>
      <dgm:spPr/>
      <dgm:t>
        <a:bodyPr/>
        <a:lstStyle/>
        <a:p>
          <a:endParaRPr lang="en-GB"/>
        </a:p>
      </dgm:t>
    </dgm:pt>
    <dgm:pt modelId="{D92A1A45-F909-42DC-92EE-396B442CA4F7}">
      <dgm:prSet phldrT="[Text]"/>
      <dgm:spPr/>
      <dgm:t>
        <a:bodyPr/>
        <a:lstStyle/>
        <a:p>
          <a:r>
            <a:rPr lang="en-GB" dirty="0"/>
            <a:t>Consumer issues</a:t>
          </a:r>
        </a:p>
      </dgm:t>
    </dgm:pt>
    <dgm:pt modelId="{2F776837-B25C-4A1C-B6F2-DF230DBAFF41}" type="parTrans" cxnId="{35BEF17B-0EA1-48F9-AF77-0B5E27E8CD0E}">
      <dgm:prSet/>
      <dgm:spPr/>
      <dgm:t>
        <a:bodyPr/>
        <a:lstStyle/>
        <a:p>
          <a:endParaRPr lang="en-GB"/>
        </a:p>
      </dgm:t>
    </dgm:pt>
    <dgm:pt modelId="{9062F8B3-CB4F-46EE-BE15-58B028060FA8}" type="sibTrans" cxnId="{35BEF17B-0EA1-48F9-AF77-0B5E27E8CD0E}">
      <dgm:prSet/>
      <dgm:spPr/>
      <dgm:t>
        <a:bodyPr/>
        <a:lstStyle/>
        <a:p>
          <a:endParaRPr lang="en-GB"/>
        </a:p>
      </dgm:t>
    </dgm:pt>
    <dgm:pt modelId="{1243E156-5C78-4256-8E08-313329E30C77}">
      <dgm:prSet phldrT="[Text]"/>
      <dgm:spPr/>
      <dgm:t>
        <a:bodyPr/>
        <a:lstStyle/>
        <a:p>
          <a:pPr>
            <a:buNone/>
          </a:pPr>
          <a:r>
            <a:rPr lang="en-US" dirty="0"/>
            <a:t>A company should </a:t>
          </a:r>
          <a:r>
            <a:rPr lang="en-US" dirty="0" err="1"/>
            <a:t>recognise</a:t>
          </a:r>
          <a:r>
            <a:rPr lang="en-US" dirty="0"/>
            <a:t> environmental</a:t>
          </a:r>
          <a:endParaRPr lang="en-GB" dirty="0"/>
        </a:p>
      </dgm:t>
    </dgm:pt>
    <dgm:pt modelId="{D7DEFB6A-A259-418E-8383-360C5F6F2026}" type="parTrans" cxnId="{F89A7937-4590-4D21-A8C0-16DCA6565E3E}">
      <dgm:prSet/>
      <dgm:spPr/>
      <dgm:t>
        <a:bodyPr/>
        <a:lstStyle/>
        <a:p>
          <a:endParaRPr lang="en-GB"/>
        </a:p>
      </dgm:t>
    </dgm:pt>
    <dgm:pt modelId="{9844EE3F-83DB-4F63-917E-5996C8537C67}" type="sibTrans" cxnId="{F89A7937-4590-4D21-A8C0-16DCA6565E3E}">
      <dgm:prSet/>
      <dgm:spPr/>
      <dgm:t>
        <a:bodyPr/>
        <a:lstStyle/>
        <a:p>
          <a:endParaRPr lang="en-GB"/>
        </a:p>
      </dgm:t>
    </dgm:pt>
    <dgm:pt modelId="{2F837F6D-DE17-440E-B764-2F98F5C69DCF}">
      <dgm:prSet phldrT="[Text]"/>
      <dgm:spPr/>
      <dgm:t>
        <a:bodyPr/>
        <a:lstStyle/>
        <a:p>
          <a:pPr>
            <a:buNone/>
          </a:pPr>
          <a:r>
            <a:rPr lang="en-GB" dirty="0"/>
            <a:t> </a:t>
          </a:r>
        </a:p>
      </dgm:t>
    </dgm:pt>
    <dgm:pt modelId="{2C50BF30-71B6-4090-A3F3-8AF1887D9284}" type="parTrans" cxnId="{9777FBB8-A515-4A5D-81AB-A2887EF3937D}">
      <dgm:prSet/>
      <dgm:spPr/>
      <dgm:t>
        <a:bodyPr/>
        <a:lstStyle/>
        <a:p>
          <a:endParaRPr lang="en-GB"/>
        </a:p>
      </dgm:t>
    </dgm:pt>
    <dgm:pt modelId="{21173BCF-C7C2-462A-A446-3B76347EAE42}" type="sibTrans" cxnId="{9777FBB8-A515-4A5D-81AB-A2887EF3937D}">
      <dgm:prSet/>
      <dgm:spPr/>
      <dgm:t>
        <a:bodyPr/>
        <a:lstStyle/>
        <a:p>
          <a:endParaRPr lang="en-GB"/>
        </a:p>
      </dgm:t>
    </dgm:pt>
    <dgm:pt modelId="{489CE53A-FEE6-4DE4-8CB5-A11FB4876964}">
      <dgm:prSet/>
      <dgm:spPr/>
      <dgm:t>
        <a:bodyPr/>
        <a:lstStyle/>
        <a:p>
          <a:pPr>
            <a:buFont typeface="Arial" panose="020B0604020202020204" pitchFamily="34" charset="0"/>
            <a:buChar char="•"/>
          </a:pPr>
          <a:r>
            <a:rPr lang="en-GB" dirty="0"/>
            <a:t>Respect for human rights</a:t>
          </a:r>
        </a:p>
      </dgm:t>
    </dgm:pt>
    <dgm:pt modelId="{F143E314-DBDB-42CF-99E1-DDE4EEB6FD7B}" type="parTrans" cxnId="{E96D59BF-FBAD-49A1-B6A7-7F1DB3E3AC4C}">
      <dgm:prSet/>
      <dgm:spPr/>
      <dgm:t>
        <a:bodyPr/>
        <a:lstStyle/>
        <a:p>
          <a:endParaRPr lang="en-GB"/>
        </a:p>
      </dgm:t>
    </dgm:pt>
    <dgm:pt modelId="{7EB49267-1D6A-4EB2-A61A-6496B7570F58}" type="sibTrans" cxnId="{E96D59BF-FBAD-49A1-B6A7-7F1DB3E3AC4C}">
      <dgm:prSet/>
      <dgm:spPr/>
      <dgm:t>
        <a:bodyPr/>
        <a:lstStyle/>
        <a:p>
          <a:endParaRPr lang="en-GB"/>
        </a:p>
      </dgm:t>
    </dgm:pt>
    <dgm:pt modelId="{42DF7BEC-C6F7-45B6-B4B7-D6E314CEB5E0}">
      <dgm:prSet phldrT="[Text]"/>
      <dgm:spPr/>
      <dgm:t>
        <a:bodyPr/>
        <a:lstStyle/>
        <a:p>
          <a:pPr>
            <a:buNone/>
          </a:pPr>
          <a:r>
            <a:rPr lang="en-GB" dirty="0"/>
            <a:t>identified throughout a company’s supply</a:t>
          </a:r>
        </a:p>
      </dgm:t>
    </dgm:pt>
    <dgm:pt modelId="{90AE9FC2-A3EF-44B3-AD83-DB0E542776CD}" type="parTrans" cxnId="{D53B732B-1791-4564-BEB9-CD2BEEB39321}">
      <dgm:prSet/>
      <dgm:spPr/>
      <dgm:t>
        <a:bodyPr/>
        <a:lstStyle/>
        <a:p>
          <a:endParaRPr lang="en-GB"/>
        </a:p>
      </dgm:t>
    </dgm:pt>
    <dgm:pt modelId="{E3489235-54C9-4AA6-BFC4-8E8367531DAD}" type="sibTrans" cxnId="{D53B732B-1791-4564-BEB9-CD2BEEB39321}">
      <dgm:prSet/>
      <dgm:spPr/>
      <dgm:t>
        <a:bodyPr/>
        <a:lstStyle/>
        <a:p>
          <a:endParaRPr lang="en-GB"/>
        </a:p>
      </dgm:t>
    </dgm:pt>
    <dgm:pt modelId="{E10D4972-F521-4151-BCEC-66A2F367467C}">
      <dgm:prSet phldrT="[Text]"/>
      <dgm:spPr/>
      <dgm:t>
        <a:bodyPr/>
        <a:lstStyle/>
        <a:p>
          <a:pPr>
            <a:buNone/>
          </a:pPr>
          <a:r>
            <a:rPr lang="en-GB" dirty="0"/>
            <a:t>chain. For this reason a company should be</a:t>
          </a:r>
        </a:p>
      </dgm:t>
    </dgm:pt>
    <dgm:pt modelId="{89C98BC9-C70B-48FD-A9B1-9879AA805C18}" type="parTrans" cxnId="{98360728-64C2-4213-88F8-0E82D8D04F97}">
      <dgm:prSet/>
      <dgm:spPr/>
      <dgm:t>
        <a:bodyPr/>
        <a:lstStyle/>
        <a:p>
          <a:endParaRPr lang="en-GB"/>
        </a:p>
      </dgm:t>
    </dgm:pt>
    <dgm:pt modelId="{7D6CD59C-2398-4844-A701-41EBCFABAD97}" type="sibTrans" cxnId="{98360728-64C2-4213-88F8-0E82D8D04F97}">
      <dgm:prSet/>
      <dgm:spPr/>
      <dgm:t>
        <a:bodyPr/>
        <a:lstStyle/>
        <a:p>
          <a:endParaRPr lang="en-GB"/>
        </a:p>
      </dgm:t>
    </dgm:pt>
    <dgm:pt modelId="{5C95A477-02FE-4FC6-B0DC-F06DC3FC1F07}">
      <dgm:prSet phldrT="[Text]"/>
      <dgm:spPr/>
      <dgm:t>
        <a:bodyPr/>
        <a:lstStyle/>
        <a:p>
          <a:pPr>
            <a:buNone/>
          </a:pPr>
          <a:r>
            <a:rPr lang="en-GB" dirty="0"/>
            <a:t>able to map its suppliers and identify key</a:t>
          </a:r>
        </a:p>
      </dgm:t>
    </dgm:pt>
    <dgm:pt modelId="{3DB01D2F-F29C-41D2-8823-0C2C78B4A93B}" type="parTrans" cxnId="{1E516D8D-7801-417E-8494-D954FB295E2A}">
      <dgm:prSet/>
      <dgm:spPr/>
      <dgm:t>
        <a:bodyPr/>
        <a:lstStyle/>
        <a:p>
          <a:endParaRPr lang="en-GB"/>
        </a:p>
      </dgm:t>
    </dgm:pt>
    <dgm:pt modelId="{6ABD4B7E-ED54-4480-B257-0E8A29EA973E}" type="sibTrans" cxnId="{1E516D8D-7801-417E-8494-D954FB295E2A}">
      <dgm:prSet/>
      <dgm:spPr/>
      <dgm:t>
        <a:bodyPr/>
        <a:lstStyle/>
        <a:p>
          <a:endParaRPr lang="en-GB"/>
        </a:p>
      </dgm:t>
    </dgm:pt>
    <dgm:pt modelId="{4744FB32-FA01-4F44-8663-45BAB9D91C83}">
      <dgm:prSet phldrT="[Text]"/>
      <dgm:spPr/>
      <dgm:t>
        <a:bodyPr/>
        <a:lstStyle/>
        <a:p>
          <a:pPr>
            <a:buNone/>
          </a:pPr>
          <a:r>
            <a:rPr lang="en-GB" dirty="0"/>
            <a:t>risks and impacts. Some examples: </a:t>
          </a:r>
        </a:p>
      </dgm:t>
    </dgm:pt>
    <dgm:pt modelId="{D85185FC-632E-4590-9614-CEB66F7811B0}" type="parTrans" cxnId="{61F62CFB-AA0E-41A2-8076-F51EBB17F5F4}">
      <dgm:prSet/>
      <dgm:spPr/>
      <dgm:t>
        <a:bodyPr/>
        <a:lstStyle/>
        <a:p>
          <a:endParaRPr lang="en-GB"/>
        </a:p>
      </dgm:t>
    </dgm:pt>
    <dgm:pt modelId="{F32BC017-69B0-4246-8ED0-CC38C2BCC333}" type="sibTrans" cxnId="{61F62CFB-AA0E-41A2-8076-F51EBB17F5F4}">
      <dgm:prSet/>
      <dgm:spPr/>
      <dgm:t>
        <a:bodyPr/>
        <a:lstStyle/>
        <a:p>
          <a:endParaRPr lang="en-GB"/>
        </a:p>
      </dgm:t>
    </dgm:pt>
    <dgm:pt modelId="{6B3AC287-8295-4C05-A6AA-5D765012EF83}">
      <dgm:prSet/>
      <dgm:spPr/>
      <dgm:t>
        <a:bodyPr/>
        <a:lstStyle/>
        <a:p>
          <a:pPr>
            <a:buFont typeface="Arial" panose="020B0604020202020204" pitchFamily="34" charset="0"/>
            <a:buChar char="•"/>
          </a:pPr>
          <a:r>
            <a:rPr lang="en-GB" dirty="0"/>
            <a:t>Environmental impacts based on suppliers’ activities (e.g. impacts in extraction, processing and transport of raw materials)</a:t>
          </a:r>
        </a:p>
      </dgm:t>
    </dgm:pt>
    <dgm:pt modelId="{375D5559-6525-41E8-9323-26EC7686ADEF}" type="parTrans" cxnId="{14D4C351-C96B-40CD-8D33-7691F7283CA3}">
      <dgm:prSet/>
      <dgm:spPr/>
      <dgm:t>
        <a:bodyPr/>
        <a:lstStyle/>
        <a:p>
          <a:endParaRPr lang="en-GB"/>
        </a:p>
      </dgm:t>
    </dgm:pt>
    <dgm:pt modelId="{238C43E6-FCF5-47D6-AC4C-FCE2F9044BB8}" type="sibTrans" cxnId="{14D4C351-C96B-40CD-8D33-7691F7283CA3}">
      <dgm:prSet/>
      <dgm:spPr/>
      <dgm:t>
        <a:bodyPr/>
        <a:lstStyle/>
        <a:p>
          <a:endParaRPr lang="en-GB"/>
        </a:p>
      </dgm:t>
    </dgm:pt>
    <dgm:pt modelId="{55C57347-1879-4C9C-9255-0AB9DB70AF59}">
      <dgm:prSet/>
      <dgm:spPr/>
      <dgm:t>
        <a:bodyPr/>
        <a:lstStyle/>
        <a:p>
          <a:pPr>
            <a:buFont typeface="Arial" panose="020B0604020202020204" pitchFamily="34" charset="0"/>
            <a:buChar char="•"/>
          </a:pPr>
          <a:r>
            <a:rPr lang="en-GB" dirty="0"/>
            <a:t>Suppliers’ employees have access to fair wages and other recognised labour rights</a:t>
          </a:r>
        </a:p>
      </dgm:t>
    </dgm:pt>
    <dgm:pt modelId="{37C64664-07C3-4706-9124-E2C35CDE8057}" type="parTrans" cxnId="{50DA492E-4567-4F33-A62C-713505B38234}">
      <dgm:prSet/>
      <dgm:spPr/>
      <dgm:t>
        <a:bodyPr/>
        <a:lstStyle/>
        <a:p>
          <a:endParaRPr lang="en-GB"/>
        </a:p>
      </dgm:t>
    </dgm:pt>
    <dgm:pt modelId="{CA896EC0-FDA6-41B6-8DF0-5050A88FAC16}" type="sibTrans" cxnId="{50DA492E-4567-4F33-A62C-713505B38234}">
      <dgm:prSet/>
      <dgm:spPr/>
      <dgm:t>
        <a:bodyPr/>
        <a:lstStyle/>
        <a:p>
          <a:endParaRPr lang="en-GB"/>
        </a:p>
      </dgm:t>
    </dgm:pt>
    <dgm:pt modelId="{12A612A4-2737-4FF8-8B19-01B94FBF5BE2}">
      <dgm:prSet/>
      <dgm:spPr/>
      <dgm:t>
        <a:bodyPr/>
        <a:lstStyle/>
        <a:p>
          <a:pPr>
            <a:buFont typeface="Arial" panose="020B0604020202020204" pitchFamily="34" charset="0"/>
            <a:buChar char="•"/>
          </a:pPr>
          <a:r>
            <a:rPr lang="en-GB" dirty="0"/>
            <a:t>Corruption and bribery along the value chain </a:t>
          </a:r>
        </a:p>
      </dgm:t>
    </dgm:pt>
    <dgm:pt modelId="{D6619FF5-1B28-48B4-BF7B-CE1F970144CF}" type="parTrans" cxnId="{DE224D62-C33A-4C9C-9B5A-359635602E40}">
      <dgm:prSet/>
      <dgm:spPr/>
      <dgm:t>
        <a:bodyPr/>
        <a:lstStyle/>
        <a:p>
          <a:endParaRPr lang="en-GB"/>
        </a:p>
      </dgm:t>
    </dgm:pt>
    <dgm:pt modelId="{6E09AD1F-04A5-4E90-A7E8-9CCABCC70CE9}" type="sibTrans" cxnId="{DE224D62-C33A-4C9C-9B5A-359635602E40}">
      <dgm:prSet/>
      <dgm:spPr/>
      <dgm:t>
        <a:bodyPr/>
        <a:lstStyle/>
        <a:p>
          <a:endParaRPr lang="en-GB"/>
        </a:p>
      </dgm:t>
    </dgm:pt>
    <dgm:pt modelId="{12953DB3-6ACE-4746-8EA1-EB4568C2833F}">
      <dgm:prSet/>
      <dgm:spPr/>
      <dgm:t>
        <a:bodyPr/>
        <a:lstStyle/>
        <a:p>
          <a:pPr>
            <a:buFont typeface="Arial" panose="020B0604020202020204" pitchFamily="34" charset="0"/>
            <a:buChar char="•"/>
          </a:pPr>
          <a:r>
            <a:rPr lang="en-US" dirty="0"/>
            <a:t>Health and safety risks for consumers</a:t>
          </a:r>
          <a:endParaRPr lang="en-GB" dirty="0"/>
        </a:p>
      </dgm:t>
    </dgm:pt>
    <dgm:pt modelId="{F66A3A9F-B2D3-4E8E-8662-CF1A7FE5C738}" type="parTrans" cxnId="{C7BAD707-CBC6-42C9-87D1-8742115A7065}">
      <dgm:prSet/>
      <dgm:spPr/>
      <dgm:t>
        <a:bodyPr/>
        <a:lstStyle/>
        <a:p>
          <a:endParaRPr lang="en-GB"/>
        </a:p>
      </dgm:t>
    </dgm:pt>
    <dgm:pt modelId="{62936C36-10B9-441C-8449-A517ABB83862}" type="sibTrans" cxnId="{C7BAD707-CBC6-42C9-87D1-8742115A7065}">
      <dgm:prSet/>
      <dgm:spPr/>
      <dgm:t>
        <a:bodyPr/>
        <a:lstStyle/>
        <a:p>
          <a:endParaRPr lang="en-GB"/>
        </a:p>
      </dgm:t>
    </dgm:pt>
    <dgm:pt modelId="{79222D2E-065B-4E1C-B3B3-1B57F44ABDB8}">
      <dgm:prSet/>
      <dgm:spPr/>
      <dgm:t>
        <a:bodyPr/>
        <a:lstStyle/>
        <a:p>
          <a:pPr>
            <a:buNone/>
          </a:pPr>
          <a:endParaRPr lang="en-GB" dirty="0"/>
        </a:p>
      </dgm:t>
    </dgm:pt>
    <dgm:pt modelId="{49519508-3007-4780-BCC6-A190E8CB5344}" type="parTrans" cxnId="{C1911810-ACA8-4B5F-879A-0B7C8DE7FFE4}">
      <dgm:prSet/>
      <dgm:spPr/>
      <dgm:t>
        <a:bodyPr/>
        <a:lstStyle/>
        <a:p>
          <a:endParaRPr lang="en-GB"/>
        </a:p>
      </dgm:t>
    </dgm:pt>
    <dgm:pt modelId="{B7DD31B1-8C9D-43BB-9EC6-47E25FC3F97C}" type="sibTrans" cxnId="{C1911810-ACA8-4B5F-879A-0B7C8DE7FFE4}">
      <dgm:prSet/>
      <dgm:spPr/>
      <dgm:t>
        <a:bodyPr/>
        <a:lstStyle/>
        <a:p>
          <a:endParaRPr lang="en-GB"/>
        </a:p>
      </dgm:t>
    </dgm:pt>
    <dgm:pt modelId="{993D2288-4AF7-42D1-80CA-20D4E0CA8AC2}">
      <dgm:prSet phldrT="[Text]"/>
      <dgm:spPr/>
      <dgm:t>
        <a:bodyPr/>
        <a:lstStyle/>
        <a:p>
          <a:pPr>
            <a:buNone/>
          </a:pPr>
          <a:r>
            <a:rPr lang="en-US" dirty="0"/>
            <a:t>and social impacts related to the use of its</a:t>
          </a:r>
          <a:endParaRPr lang="en-GB" dirty="0"/>
        </a:p>
      </dgm:t>
    </dgm:pt>
    <dgm:pt modelId="{158E03DC-CA1B-4F55-93AA-2C4FB22B68AA}" type="parTrans" cxnId="{946CE95D-2024-45B3-AA8F-3D96F9D88D38}">
      <dgm:prSet/>
      <dgm:spPr/>
      <dgm:t>
        <a:bodyPr/>
        <a:lstStyle/>
        <a:p>
          <a:endParaRPr lang="en-GB"/>
        </a:p>
      </dgm:t>
    </dgm:pt>
    <dgm:pt modelId="{88A69E97-709F-4AF8-AF33-CDCD44F49847}" type="sibTrans" cxnId="{946CE95D-2024-45B3-AA8F-3D96F9D88D38}">
      <dgm:prSet/>
      <dgm:spPr/>
      <dgm:t>
        <a:bodyPr/>
        <a:lstStyle/>
        <a:p>
          <a:endParaRPr lang="en-GB"/>
        </a:p>
      </dgm:t>
    </dgm:pt>
    <dgm:pt modelId="{A235471A-A907-4564-8E01-0427CC07DBF6}">
      <dgm:prSet phldrT="[Text]"/>
      <dgm:spPr/>
      <dgm:t>
        <a:bodyPr/>
        <a:lstStyle/>
        <a:p>
          <a:pPr>
            <a:buNone/>
          </a:pPr>
          <a:r>
            <a:rPr lang="en-US" dirty="0"/>
            <a:t>products/services. Some impacts include</a:t>
          </a:r>
          <a:endParaRPr lang="en-GB" dirty="0"/>
        </a:p>
      </dgm:t>
    </dgm:pt>
    <dgm:pt modelId="{5B924185-2E6B-4051-BD54-44B01DE3FACA}" type="parTrans" cxnId="{F198A15E-0E06-42F6-A1C5-F1F2FB7F7D24}">
      <dgm:prSet/>
      <dgm:spPr/>
      <dgm:t>
        <a:bodyPr/>
        <a:lstStyle/>
        <a:p>
          <a:endParaRPr lang="en-GB"/>
        </a:p>
      </dgm:t>
    </dgm:pt>
    <dgm:pt modelId="{177031F6-6B82-4BB9-906E-629C4EE2EA8F}" type="sibTrans" cxnId="{F198A15E-0E06-42F6-A1C5-F1F2FB7F7D24}">
      <dgm:prSet/>
      <dgm:spPr/>
      <dgm:t>
        <a:bodyPr/>
        <a:lstStyle/>
        <a:p>
          <a:endParaRPr lang="en-GB"/>
        </a:p>
      </dgm:t>
    </dgm:pt>
    <dgm:pt modelId="{79F774FE-2FD6-43D5-8CD1-1D20D680CFF3}">
      <dgm:prSet phldrT="[Text]"/>
      <dgm:spPr/>
      <dgm:t>
        <a:bodyPr/>
        <a:lstStyle/>
        <a:p>
          <a:pPr>
            <a:buNone/>
          </a:pPr>
          <a:r>
            <a:rPr lang="en-US" dirty="0"/>
            <a:t>but are not limited to: </a:t>
          </a:r>
          <a:endParaRPr lang="en-GB" dirty="0"/>
        </a:p>
      </dgm:t>
    </dgm:pt>
    <dgm:pt modelId="{78AE243B-C8FF-4CF4-BCB1-210E7A2A01BA}" type="parTrans" cxnId="{ABF79C58-1B41-4AD6-ACCA-9C28DC02C67F}">
      <dgm:prSet/>
      <dgm:spPr/>
      <dgm:t>
        <a:bodyPr/>
        <a:lstStyle/>
        <a:p>
          <a:endParaRPr lang="en-GB"/>
        </a:p>
      </dgm:t>
    </dgm:pt>
    <dgm:pt modelId="{07E96D1E-495A-44AC-AC2D-0FE58963542A}" type="sibTrans" cxnId="{ABF79C58-1B41-4AD6-ACCA-9C28DC02C67F}">
      <dgm:prSet/>
      <dgm:spPr/>
      <dgm:t>
        <a:bodyPr/>
        <a:lstStyle/>
        <a:p>
          <a:endParaRPr lang="en-GB"/>
        </a:p>
      </dgm:t>
    </dgm:pt>
    <dgm:pt modelId="{43996F32-E22A-4551-9DFD-B0307DE7B910}">
      <dgm:prSet/>
      <dgm:spPr/>
      <dgm:t>
        <a:bodyPr/>
        <a:lstStyle/>
        <a:p>
          <a:pPr>
            <a:buFont typeface="Arial" panose="020B0604020202020204" pitchFamily="34" charset="0"/>
            <a:buChar char="•"/>
          </a:pPr>
          <a:r>
            <a:rPr lang="en-US" dirty="0"/>
            <a:t>Transparent and fair product/service presentation and information</a:t>
          </a:r>
          <a:endParaRPr lang="en-GB" dirty="0"/>
        </a:p>
      </dgm:t>
    </dgm:pt>
    <dgm:pt modelId="{39BBCCE4-E259-4048-B9B4-35CADEA59906}" type="parTrans" cxnId="{AEFD25F1-A598-4CEC-A4D1-FDADC4CCF13D}">
      <dgm:prSet/>
      <dgm:spPr/>
      <dgm:t>
        <a:bodyPr/>
        <a:lstStyle/>
        <a:p>
          <a:endParaRPr lang="en-GB"/>
        </a:p>
      </dgm:t>
    </dgm:pt>
    <dgm:pt modelId="{C0BBE893-FAB1-41EF-91FF-92DC79C3216C}" type="sibTrans" cxnId="{AEFD25F1-A598-4CEC-A4D1-FDADC4CCF13D}">
      <dgm:prSet/>
      <dgm:spPr/>
      <dgm:t>
        <a:bodyPr/>
        <a:lstStyle/>
        <a:p>
          <a:endParaRPr lang="en-GB"/>
        </a:p>
      </dgm:t>
    </dgm:pt>
    <dgm:pt modelId="{37FC6191-E5F1-4C9B-AFF2-4D51BC462DA7}">
      <dgm:prSet/>
      <dgm:spPr/>
      <dgm:t>
        <a:bodyPr/>
        <a:lstStyle/>
        <a:p>
          <a:pPr>
            <a:buFont typeface="Arial" panose="020B0604020202020204" pitchFamily="34" charset="0"/>
            <a:buChar char="•"/>
          </a:pPr>
          <a:r>
            <a:rPr lang="en-US" dirty="0"/>
            <a:t>Environmental impact of product disposal</a:t>
          </a:r>
          <a:endParaRPr lang="en-GB" dirty="0"/>
        </a:p>
      </dgm:t>
    </dgm:pt>
    <dgm:pt modelId="{CD952068-3502-432D-BB81-82D5D12AB7C6}" type="parTrans" cxnId="{86B30116-159B-4F94-851B-7B81C13B07ED}">
      <dgm:prSet/>
      <dgm:spPr/>
      <dgm:t>
        <a:bodyPr/>
        <a:lstStyle/>
        <a:p>
          <a:endParaRPr lang="en-GB"/>
        </a:p>
      </dgm:t>
    </dgm:pt>
    <dgm:pt modelId="{CC801EB3-66DA-4811-83F2-6B80B9D627E6}" type="sibTrans" cxnId="{86B30116-159B-4F94-851B-7B81C13B07ED}">
      <dgm:prSet/>
      <dgm:spPr/>
      <dgm:t>
        <a:bodyPr/>
        <a:lstStyle/>
        <a:p>
          <a:endParaRPr lang="en-GB"/>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C7BAD707-CBC6-42C9-87D1-8742115A7065}" srcId="{D92A1A45-F909-42DC-92EE-396B442CA4F7}" destId="{12953DB3-6ACE-4746-8EA1-EB4568C2833F}" srcOrd="4" destOrd="0" parTransId="{F66A3A9F-B2D3-4E8E-8662-CF1A7FE5C738}" sibTransId="{62936C36-10B9-441C-8449-A517ABB83862}"/>
    <dgm:cxn modelId="{C1911810-ACA8-4B5F-879A-0B7C8DE7FFE4}" srcId="{D92A1A45-F909-42DC-92EE-396B442CA4F7}" destId="{79222D2E-065B-4E1C-B3B3-1B57F44ABDB8}" srcOrd="7" destOrd="0" parTransId="{49519508-3007-4780-BCC6-A190E8CB5344}" sibTransId="{B7DD31B1-8C9D-43BB-9EC6-47E25FC3F97C}"/>
    <dgm:cxn modelId="{86B30116-159B-4F94-851B-7B81C13B07ED}" srcId="{D92A1A45-F909-42DC-92EE-396B442CA4F7}" destId="{37FC6191-E5F1-4C9B-AFF2-4D51BC462DA7}" srcOrd="6" destOrd="0" parTransId="{CD952068-3502-432D-BB81-82D5D12AB7C6}" sibTransId="{CC801EB3-66DA-4811-83F2-6B80B9D627E6}"/>
    <dgm:cxn modelId="{7C61DC16-5299-4662-94BE-582A10AAC0F2}" type="presOf" srcId="{12953DB3-6ACE-4746-8EA1-EB4568C2833F}" destId="{78BEFB12-0110-4B62-B309-1E06C21E2ED1}" srcOrd="0" destOrd="4" presId="urn:microsoft.com/office/officeart/2005/8/layout/hList1"/>
    <dgm:cxn modelId="{F21D1820-5CFA-4C95-968B-81D34F4C13C5}" type="presOf" srcId="{42DF7BEC-C6F7-45B6-B4B7-D6E314CEB5E0}" destId="{AFFD036E-C253-47E9-9CB0-C75C83D41187}" srcOrd="0" destOrd="1" presId="urn:microsoft.com/office/officeart/2005/8/layout/hList1"/>
    <dgm:cxn modelId="{36E63D21-AD5B-4757-A0E7-B8A4514C79C9}" type="presOf" srcId="{12A612A4-2737-4FF8-8B19-01B94FBF5BE2}" destId="{AFFD036E-C253-47E9-9CB0-C75C83D41187}" srcOrd="0" destOrd="8" presId="urn:microsoft.com/office/officeart/2005/8/layout/hList1"/>
    <dgm:cxn modelId="{8CB44226-85CC-4D95-9714-FEAB82A1D5FA}" type="presOf" srcId="{489CE53A-FEE6-4DE4-8CB5-A11FB4876964}" destId="{AFFD036E-C253-47E9-9CB0-C75C83D41187}" srcOrd="0" destOrd="5" presId="urn:microsoft.com/office/officeart/2005/8/layout/hList1"/>
    <dgm:cxn modelId="{8AEE0827-F78B-4454-8266-785FCB7DD4A4}" type="presOf" srcId="{1243E156-5C78-4256-8E08-313329E30C77}" destId="{78BEFB12-0110-4B62-B309-1E06C21E2ED1}" srcOrd="0" destOrd="0" presId="urn:microsoft.com/office/officeart/2005/8/layout/hList1"/>
    <dgm:cxn modelId="{98360728-64C2-4213-88F8-0E82D8D04F97}" srcId="{2C67A363-9A30-450A-BC37-6985E7C7B861}" destId="{E10D4972-F521-4151-BCEC-66A2F367467C}" srcOrd="2" destOrd="0" parTransId="{89C98BC9-C70B-48FD-A9B1-9879AA805C18}" sibTransId="{7D6CD59C-2398-4844-A701-41EBCFABAD97}"/>
    <dgm:cxn modelId="{D53B732B-1791-4564-BEB9-CD2BEEB39321}" srcId="{2C67A363-9A30-450A-BC37-6985E7C7B861}" destId="{42DF7BEC-C6F7-45B6-B4B7-D6E314CEB5E0}" srcOrd="1" destOrd="0" parTransId="{90AE9FC2-A3EF-44B3-AD83-DB0E542776CD}" sibTransId="{E3489235-54C9-4AA6-BFC4-8E8367531DAD}"/>
    <dgm:cxn modelId="{50DA492E-4567-4F33-A62C-713505B38234}" srcId="{4744FB32-FA01-4F44-8663-45BAB9D91C83}" destId="{55C57347-1879-4C9C-9255-0AB9DB70AF59}" srcOrd="2" destOrd="0" parTransId="{37C64664-07C3-4706-9124-E2C35CDE8057}" sibTransId="{CA896EC0-FDA6-41B6-8DF0-5050A88FAC16}"/>
    <dgm:cxn modelId="{F89A7937-4590-4D21-A8C0-16DCA6565E3E}" srcId="{D92A1A45-F909-42DC-92EE-396B442CA4F7}" destId="{1243E156-5C78-4256-8E08-313329E30C77}" srcOrd="0" destOrd="0" parTransId="{D7DEFB6A-A259-418E-8383-360C5F6F2026}" sibTransId="{9844EE3F-83DB-4F63-917E-5996C8537C67}"/>
    <dgm:cxn modelId="{2681BD37-03A5-4A05-8FC3-DAC4A1B5C6A0}" type="presOf" srcId="{55C57347-1879-4C9C-9255-0AB9DB70AF59}" destId="{AFFD036E-C253-47E9-9CB0-C75C83D41187}" srcOrd="0" destOrd="7" presId="urn:microsoft.com/office/officeart/2005/8/layout/hList1"/>
    <dgm:cxn modelId="{F599B95B-6418-4C70-8ED2-81B31EC2A13C}" type="presOf" srcId="{993D2288-4AF7-42D1-80CA-20D4E0CA8AC2}" destId="{78BEFB12-0110-4B62-B309-1E06C21E2ED1}" srcOrd="0" destOrd="1" presId="urn:microsoft.com/office/officeart/2005/8/layout/hList1"/>
    <dgm:cxn modelId="{946CE95D-2024-45B3-AA8F-3D96F9D88D38}" srcId="{D92A1A45-F909-42DC-92EE-396B442CA4F7}" destId="{993D2288-4AF7-42D1-80CA-20D4E0CA8AC2}" srcOrd="1" destOrd="0" parTransId="{158E03DC-CA1B-4F55-93AA-2C4FB22B68AA}" sibTransId="{88A69E97-709F-4AF8-AF33-CDCD44F49847}"/>
    <dgm:cxn modelId="{F198A15E-0E06-42F6-A1C5-F1F2FB7F7D24}" srcId="{D92A1A45-F909-42DC-92EE-396B442CA4F7}" destId="{A235471A-A907-4564-8E01-0427CC07DBF6}" srcOrd="2" destOrd="0" parTransId="{5B924185-2E6B-4051-BD54-44B01DE3FACA}" sibTransId="{177031F6-6B82-4BB9-906E-629C4EE2EA8F}"/>
    <dgm:cxn modelId="{DE224D62-C33A-4C9C-9B5A-359635602E40}" srcId="{4744FB32-FA01-4F44-8663-45BAB9D91C83}" destId="{12A612A4-2737-4FF8-8B19-01B94FBF5BE2}" srcOrd="3" destOrd="0" parTransId="{D6619FF5-1B28-48B4-BF7B-CE1F970144CF}" sibTransId="{6E09AD1F-04A5-4E90-A7E8-9CCABCC70CE9}"/>
    <dgm:cxn modelId="{D0FCDE42-46A7-431A-9465-4B74CB8EDE14}" type="presOf" srcId="{A235471A-A907-4564-8E01-0427CC07DBF6}" destId="{78BEFB12-0110-4B62-B309-1E06C21E2ED1}" srcOrd="0" destOrd="2" presId="urn:microsoft.com/office/officeart/2005/8/layout/hList1"/>
    <dgm:cxn modelId="{8F59F744-E22A-44EC-A9CF-757E9CC5D332}" type="presOf" srcId="{4744FB32-FA01-4F44-8663-45BAB9D91C83}" destId="{AFFD036E-C253-47E9-9CB0-C75C83D41187}" srcOrd="0" destOrd="4" presId="urn:microsoft.com/office/officeart/2005/8/layout/hList1"/>
    <dgm:cxn modelId="{C0F3BC65-042B-42A6-9DC8-559492866CBD}" type="presOf" srcId="{E10D4972-F521-4151-BCEC-66A2F367467C}" destId="{AFFD036E-C253-47E9-9CB0-C75C83D41187}" srcOrd="0" destOrd="2" presId="urn:microsoft.com/office/officeart/2005/8/layout/hList1"/>
    <dgm:cxn modelId="{C053C46B-873D-4FFC-91C2-0758E0DBC81B}" type="presOf" srcId="{6B3AC287-8295-4C05-A6AA-5D765012EF83}" destId="{AFFD036E-C253-47E9-9CB0-C75C83D41187}" srcOrd="0" destOrd="6"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14D4C351-C96B-40CD-8D33-7691F7283CA3}" srcId="{4744FB32-FA01-4F44-8663-45BAB9D91C83}" destId="{6B3AC287-8295-4C05-A6AA-5D765012EF83}" srcOrd="1" destOrd="0" parTransId="{375D5559-6525-41E8-9323-26EC7686ADEF}" sibTransId="{238C43E6-FCF5-47D6-AC4C-FCE2F9044BB8}"/>
    <dgm:cxn modelId="{ABF79C58-1B41-4AD6-ACCA-9C28DC02C67F}" srcId="{D92A1A45-F909-42DC-92EE-396B442CA4F7}" destId="{79F774FE-2FD6-43D5-8CD1-1D20D680CFF3}" srcOrd="3" destOrd="0" parTransId="{78AE243B-C8FF-4CF4-BCB1-210E7A2A01BA}" sibTransId="{07E96D1E-495A-44AC-AC2D-0FE58963542A}"/>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5856C81-E6BF-43A7-875F-68BEADF29A36}" type="presOf" srcId="{37FC6191-E5F1-4C9B-AFF2-4D51BC462DA7}" destId="{78BEFB12-0110-4B62-B309-1E06C21E2ED1}" srcOrd="0" destOrd="6" presId="urn:microsoft.com/office/officeart/2005/8/layout/hList1"/>
    <dgm:cxn modelId="{1E516D8D-7801-417E-8494-D954FB295E2A}" srcId="{2C67A363-9A30-450A-BC37-6985E7C7B861}" destId="{5C95A477-02FE-4FC6-B0DC-F06DC3FC1F07}" srcOrd="3" destOrd="0" parTransId="{3DB01D2F-F29C-41D2-8823-0C2C78B4A93B}" sibTransId="{6ABD4B7E-ED54-4480-B257-0E8A29EA973E}"/>
    <dgm:cxn modelId="{9777FBB8-A515-4A5D-81AB-A2887EF3937D}" srcId="{D92A1A45-F909-42DC-92EE-396B442CA4F7}" destId="{2F837F6D-DE17-440E-B764-2F98F5C69DCF}" srcOrd="8" destOrd="0" parTransId="{2C50BF30-71B6-4090-A3F3-8AF1887D9284}" sibTransId="{21173BCF-C7C2-462A-A446-3B76347EAE42}"/>
    <dgm:cxn modelId="{E96D59BF-FBAD-49A1-B6A7-7F1DB3E3AC4C}" srcId="{4744FB32-FA01-4F44-8663-45BAB9D91C83}" destId="{489CE53A-FEE6-4DE4-8CB5-A11FB4876964}" srcOrd="0" destOrd="0" parTransId="{F143E314-DBDB-42CF-99E1-DDE4EEB6FD7B}" sibTransId="{7EB49267-1D6A-4EB2-A61A-6496B7570F58}"/>
    <dgm:cxn modelId="{C78BE3BF-1BB5-4F8A-A23D-F61A8B600198}" type="presOf" srcId="{706DB56E-B9AA-4D5F-BEFE-8DF7BD068D12}" destId="{046F5A51-9E21-4326-8F4F-5826A6AB48E0}" srcOrd="0" destOrd="0" presId="urn:microsoft.com/office/officeart/2005/8/layout/hList1"/>
    <dgm:cxn modelId="{EE00B4C0-767B-4FB7-84AD-C14F2C3E073C}" type="presOf" srcId="{43996F32-E22A-4551-9DFD-B0307DE7B910}" destId="{78BEFB12-0110-4B62-B309-1E06C21E2ED1}" srcOrd="0" destOrd="5" presId="urn:microsoft.com/office/officeart/2005/8/layout/hList1"/>
    <dgm:cxn modelId="{1084EEC6-1E0F-42EC-AA11-3C6A5C9BF35D}" type="presOf" srcId="{79F774FE-2FD6-43D5-8CD1-1D20D680CFF3}" destId="{78BEFB12-0110-4B62-B309-1E06C21E2ED1}" srcOrd="0" destOrd="3" presId="urn:microsoft.com/office/officeart/2005/8/layout/hList1"/>
    <dgm:cxn modelId="{E607BECB-510C-48CF-81E2-4EC57F1F9F95}" type="presOf" srcId="{5C95A477-02FE-4FC6-B0DC-F06DC3FC1F07}" destId="{AFFD036E-C253-47E9-9CB0-C75C83D41187}" srcOrd="0" destOrd="3" presId="urn:microsoft.com/office/officeart/2005/8/layout/hList1"/>
    <dgm:cxn modelId="{C17E90D0-E12E-41CD-AB8E-2CF80B921C3B}" type="presOf" srcId="{2F837F6D-DE17-440E-B764-2F98F5C69DCF}" destId="{78BEFB12-0110-4B62-B309-1E06C21E2ED1}" srcOrd="0" destOrd="8" presId="urn:microsoft.com/office/officeart/2005/8/layout/hList1"/>
    <dgm:cxn modelId="{C3EB01D8-035E-47FA-8818-76A7ED724F3F}" type="presOf" srcId="{79222D2E-065B-4E1C-B3B3-1B57F44ABDB8}" destId="{78BEFB12-0110-4B62-B309-1E06C21E2ED1}" srcOrd="0" destOrd="7"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AEFD25F1-A598-4CEC-A4D1-FDADC4CCF13D}" srcId="{D92A1A45-F909-42DC-92EE-396B442CA4F7}" destId="{43996F32-E22A-4551-9DFD-B0307DE7B910}" srcOrd="5" destOrd="0" parTransId="{39BBCCE4-E259-4048-B9B4-35CADEA59906}" sibTransId="{C0BBE893-FAB1-41EF-91FF-92DC79C3216C}"/>
    <dgm:cxn modelId="{61F62CFB-AA0E-41A2-8076-F51EBB17F5F4}" srcId="{2C67A363-9A30-450A-BC37-6985E7C7B861}" destId="{4744FB32-FA01-4F44-8663-45BAB9D91C83}" srcOrd="4" destOrd="0" parTransId="{D85185FC-632E-4590-9614-CEB66F7811B0}" sibTransId="{F32BC017-69B0-4246-8ED0-CC38C2BCC333}"/>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C67A363-9A30-450A-BC37-6985E7C7B861}">
      <dgm:prSet phldrT="[Text]"/>
      <dgm:spPr/>
      <dgm:t>
        <a:bodyPr/>
        <a:lstStyle/>
        <a:p>
          <a:r>
            <a:rPr lang="en-US" dirty="0"/>
            <a:t>Community engagement and development</a:t>
          </a:r>
          <a:endParaRPr lang="en-GB" dirty="0"/>
        </a:p>
      </dgm:t>
    </dgm:pt>
    <dgm:pt modelId="{26BE57B5-30E9-4964-8722-5133E0CFD67B}" type="parTrans" cxnId="{7711A86F-646E-4599-AD66-EAA92135823D}">
      <dgm:prSet/>
      <dgm:spPr/>
      <dgm:t>
        <a:bodyPr/>
        <a:lstStyle/>
        <a:p>
          <a:endParaRPr lang="en-GB"/>
        </a:p>
      </dgm:t>
    </dgm:pt>
    <dgm:pt modelId="{FDE9F36B-924E-4E03-8854-6233F9D795B0}" type="sibTrans" cxnId="{7711A86F-646E-4599-AD66-EAA92135823D}">
      <dgm:prSet/>
      <dgm:spPr/>
      <dgm:t>
        <a:bodyPr/>
        <a:lstStyle/>
        <a:p>
          <a:endParaRPr lang="en-GB"/>
        </a:p>
      </dgm:t>
    </dgm:pt>
    <dgm:pt modelId="{DE7CFB4B-53C4-42FC-9933-AE4DA73EB8E6}">
      <dgm:prSet phldrT="[Text]"/>
      <dgm:spPr/>
      <dgm:t>
        <a:bodyPr/>
        <a:lstStyle/>
        <a:p>
          <a:pPr>
            <a:buNone/>
          </a:pPr>
          <a:r>
            <a:rPr lang="en-GB" dirty="0">
              <a:solidFill>
                <a:schemeClr val="tx1"/>
              </a:solidFill>
            </a:rPr>
            <a:t>A company’s activity can directly or indirectly have a positive impact nearby communities or communities along the supply chain. Some examples </a:t>
          </a:r>
          <a:r>
            <a:rPr lang="en-GB">
              <a:solidFill>
                <a:schemeClr val="tx1"/>
              </a:solidFill>
            </a:rPr>
            <a:t>applicable to </a:t>
          </a:r>
          <a:r>
            <a:rPr lang="en-GB" dirty="0">
              <a:solidFill>
                <a:schemeClr val="tx1"/>
              </a:solidFill>
            </a:rPr>
            <a:t>the mineral sector: </a:t>
          </a:r>
          <a:endParaRPr lang="en-GB" dirty="0"/>
        </a:p>
      </dgm:t>
    </dgm:pt>
    <dgm:pt modelId="{B388120E-7DAE-4E9C-879B-9E4B1476FADF}" type="parTrans" cxnId="{5A9C13E9-B005-4CF3-B489-FD3503D35C36}">
      <dgm:prSet/>
      <dgm:spPr/>
      <dgm:t>
        <a:bodyPr/>
        <a:lstStyle/>
        <a:p>
          <a:endParaRPr lang="en-GB"/>
        </a:p>
      </dgm:t>
    </dgm:pt>
    <dgm:pt modelId="{694B587C-74BD-450C-B7C6-E217A4E7D6A1}" type="sibTrans" cxnId="{5A9C13E9-B005-4CF3-B489-FD3503D35C36}">
      <dgm:prSet/>
      <dgm:spPr/>
      <dgm:t>
        <a:bodyPr/>
        <a:lstStyle/>
        <a:p>
          <a:endParaRPr lang="en-GB"/>
        </a:p>
      </dgm:t>
    </dgm:pt>
    <dgm:pt modelId="{0F03201E-9A58-431D-AC48-48C4736A41B3}">
      <dgm:prSet/>
      <dgm:spPr/>
      <dgm:t>
        <a:bodyPr/>
        <a:lstStyle/>
        <a:p>
          <a:pPr>
            <a:buFont typeface="Arial" panose="020B0604020202020204" pitchFamily="34" charset="0"/>
            <a:buChar char="•"/>
          </a:pPr>
          <a:r>
            <a:rPr lang="en-GB" dirty="0">
              <a:solidFill>
                <a:schemeClr val="tx1"/>
              </a:solidFill>
            </a:rPr>
            <a:t>Job creation and skills development</a:t>
          </a:r>
        </a:p>
      </dgm:t>
    </dgm:pt>
    <dgm:pt modelId="{D50F2309-E143-489E-9AD9-7664643EEA4F}" type="parTrans" cxnId="{8B4A0B04-2F48-454C-AB2E-CB63A6219174}">
      <dgm:prSet/>
      <dgm:spPr/>
      <dgm:t>
        <a:bodyPr/>
        <a:lstStyle/>
        <a:p>
          <a:endParaRPr lang="en-GB"/>
        </a:p>
      </dgm:t>
    </dgm:pt>
    <dgm:pt modelId="{C169C1C3-0721-4A3E-8D4D-DCA729E91103}" type="sibTrans" cxnId="{8B4A0B04-2F48-454C-AB2E-CB63A6219174}">
      <dgm:prSet/>
      <dgm:spPr/>
      <dgm:t>
        <a:bodyPr/>
        <a:lstStyle/>
        <a:p>
          <a:endParaRPr lang="en-GB"/>
        </a:p>
      </dgm:t>
    </dgm:pt>
    <dgm:pt modelId="{2331F92E-21FB-491E-8005-3EE4FE653AAF}">
      <dgm:prSet/>
      <dgm:spPr/>
      <dgm:t>
        <a:bodyPr/>
        <a:lstStyle/>
        <a:p>
          <a:pPr>
            <a:buFont typeface="Arial" panose="020B0604020202020204" pitchFamily="34" charset="0"/>
            <a:buChar char="•"/>
          </a:pPr>
          <a:r>
            <a:rPr lang="en-GB" dirty="0">
              <a:solidFill>
                <a:schemeClr val="tx1"/>
              </a:solidFill>
            </a:rPr>
            <a:t>Local procurement to support local business and reduce carbon footprint</a:t>
          </a:r>
        </a:p>
      </dgm:t>
    </dgm:pt>
    <dgm:pt modelId="{139D9A7F-5C73-49D2-B979-3A6E6BF042A6}" type="parTrans" cxnId="{FB7D9B71-496F-46D7-8BB0-3B722A2BDA46}">
      <dgm:prSet/>
      <dgm:spPr/>
      <dgm:t>
        <a:bodyPr/>
        <a:lstStyle/>
        <a:p>
          <a:endParaRPr lang="en-GB"/>
        </a:p>
      </dgm:t>
    </dgm:pt>
    <dgm:pt modelId="{7F725744-630C-40A8-AA48-705FB631EE48}" type="sibTrans" cxnId="{FB7D9B71-496F-46D7-8BB0-3B722A2BDA46}">
      <dgm:prSet/>
      <dgm:spPr/>
      <dgm:t>
        <a:bodyPr/>
        <a:lstStyle/>
        <a:p>
          <a:endParaRPr lang="en-GB"/>
        </a:p>
      </dgm:t>
    </dgm:pt>
    <dgm:pt modelId="{60DDA0EF-1E48-4DAF-88FA-F4B6EFAFFBB5}">
      <dgm:prSet/>
      <dgm:spPr/>
      <dgm:t>
        <a:bodyPr/>
        <a:lstStyle/>
        <a:p>
          <a:pPr>
            <a:buFont typeface="Arial" panose="020B0604020202020204" pitchFamily="34" charset="0"/>
            <a:buChar char="•"/>
          </a:pPr>
          <a:r>
            <a:rPr lang="en-GB" dirty="0">
              <a:solidFill>
                <a:schemeClr val="tx1"/>
              </a:solidFill>
            </a:rPr>
            <a:t>Investment in community (philanthropy and beyond) </a:t>
          </a:r>
        </a:p>
      </dgm:t>
    </dgm:pt>
    <dgm:pt modelId="{A4D1EC97-103B-42DA-86E2-FCC8511ECB3A}" type="parTrans" cxnId="{6F348A74-A2FA-49C4-A624-51B8361B464C}">
      <dgm:prSet/>
      <dgm:spPr/>
      <dgm:t>
        <a:bodyPr/>
        <a:lstStyle/>
        <a:p>
          <a:endParaRPr lang="en-GB"/>
        </a:p>
      </dgm:t>
    </dgm:pt>
    <dgm:pt modelId="{7E572A72-D09B-4D28-958C-CB13D9414B38}" type="sibTrans" cxnId="{6F348A74-A2FA-49C4-A624-51B8361B464C}">
      <dgm:prSet/>
      <dgm:spPr/>
      <dgm:t>
        <a:bodyPr/>
        <a:lstStyle/>
        <a:p>
          <a:endParaRPr lang="en-GB"/>
        </a:p>
      </dgm:t>
    </dgm:pt>
    <dgm:pt modelId="{109DFA4C-32B6-40BF-9E4A-14242077FBD5}">
      <dgm:prSet/>
      <dgm:spPr/>
      <dgm:t>
        <a:bodyPr/>
        <a:lstStyle/>
        <a:p>
          <a:pPr>
            <a:buFont typeface="Arial" panose="020B0604020202020204" pitchFamily="34" charset="0"/>
            <a:buChar char="•"/>
          </a:pPr>
          <a:r>
            <a:rPr lang="en-GB" dirty="0">
              <a:solidFill>
                <a:schemeClr val="tx1"/>
              </a:solidFill>
            </a:rPr>
            <a:t>Cooperation with suppliers and local organisations</a:t>
          </a:r>
        </a:p>
      </dgm:t>
    </dgm:pt>
    <dgm:pt modelId="{E3D0C6F8-EFA6-4EA5-930E-85F8EF871396}" type="parTrans" cxnId="{6BECACE2-3B86-4BFC-92F6-A1D76CA9412E}">
      <dgm:prSet/>
      <dgm:spPr/>
      <dgm:t>
        <a:bodyPr/>
        <a:lstStyle/>
        <a:p>
          <a:endParaRPr lang="en-GB"/>
        </a:p>
      </dgm:t>
    </dgm:pt>
    <dgm:pt modelId="{D744F814-9C99-4878-AC6B-FCC7893617F6}" type="sibTrans" cxnId="{6BECACE2-3B86-4BFC-92F6-A1D76CA9412E}">
      <dgm:prSet/>
      <dgm:spPr/>
      <dgm:t>
        <a:bodyPr/>
        <a:lstStyle/>
        <a:p>
          <a:endParaRPr lang="en-GB"/>
        </a:p>
      </dgm:t>
    </dgm:pt>
    <dgm:pt modelId="{C1E97AB4-74AC-4620-B9F4-242F6A9EDFB0}">
      <dgm:prSet/>
      <dgm:spPr/>
      <dgm:t>
        <a:bodyPr/>
        <a:lstStyle/>
        <a:p>
          <a:pPr>
            <a:buFont typeface="Arial" panose="020B0604020202020204" pitchFamily="34" charset="0"/>
            <a:buChar char="•"/>
          </a:pPr>
          <a:r>
            <a:rPr lang="en-GB" dirty="0">
              <a:solidFill>
                <a:schemeClr val="tx1"/>
              </a:solidFill>
            </a:rPr>
            <a:t>Encouraging suppliers to engage communities in the countries they operate</a:t>
          </a:r>
        </a:p>
      </dgm:t>
    </dgm:pt>
    <dgm:pt modelId="{2DD072AE-E8A7-4962-8ECE-22A7A902490E}" type="parTrans" cxnId="{430490F8-3756-494A-A7AE-AEAF30400A55}">
      <dgm:prSet/>
      <dgm:spPr/>
      <dgm:t>
        <a:bodyPr/>
        <a:lstStyle/>
        <a:p>
          <a:endParaRPr lang="en-GB"/>
        </a:p>
      </dgm:t>
    </dgm:pt>
    <dgm:pt modelId="{6C1C89C4-7FC6-4819-8D23-7F77D7D842CC}" type="sibTrans" cxnId="{430490F8-3756-494A-A7AE-AEAF30400A55}">
      <dgm:prSet/>
      <dgm:spPr/>
      <dgm:t>
        <a:bodyPr/>
        <a:lstStyle/>
        <a:p>
          <a:endParaRPr lang="en-GB"/>
        </a:p>
      </dgm:t>
    </dgm:pt>
    <dgm:pt modelId="{586D94BE-3C14-4123-AEA3-B7442FF528C1}">
      <dgm:prSet/>
      <dgm:spPr/>
      <dgm:t>
        <a:bodyPr/>
        <a:lstStyle/>
        <a:p>
          <a:pPr>
            <a:buFont typeface="Arial" panose="020B0604020202020204" pitchFamily="34" charset="0"/>
            <a:buNone/>
          </a:pPr>
          <a:r>
            <a:rPr lang="en-GB" i="0" dirty="0"/>
            <a:t>It is very common for companies to identify activities of community engagement as the full scope of CSR, but as you have learned it is much broader. Nevertheless, there is a lot you can do as an SME to support communities linked to your company’s scope of activities. To ensure sustainability actions are taken, take into account the following: </a:t>
          </a:r>
          <a:endParaRPr lang="en-GB" dirty="0">
            <a:solidFill>
              <a:schemeClr val="tx1"/>
            </a:solidFill>
          </a:endParaRPr>
        </a:p>
      </dgm:t>
    </dgm:pt>
    <dgm:pt modelId="{5CFECBBE-509B-434F-B652-741F1134FC5A}" type="parTrans" cxnId="{5F6A53B6-5D55-4523-BEC9-9EC30118E496}">
      <dgm:prSet/>
      <dgm:spPr/>
      <dgm:t>
        <a:bodyPr/>
        <a:lstStyle/>
        <a:p>
          <a:endParaRPr lang="en-GB"/>
        </a:p>
      </dgm:t>
    </dgm:pt>
    <dgm:pt modelId="{6519D241-2162-4041-AD25-846002AD320B}" type="sibTrans" cxnId="{5F6A53B6-5D55-4523-BEC9-9EC30118E496}">
      <dgm:prSet/>
      <dgm:spPr/>
      <dgm:t>
        <a:bodyPr/>
        <a:lstStyle/>
        <a:p>
          <a:endParaRPr lang="en-GB"/>
        </a:p>
      </dgm:t>
    </dgm:pt>
    <dgm:pt modelId="{C1B0BCFD-14A8-47C1-9E80-B435F157626D}">
      <dgm:prSet/>
      <dgm:spPr/>
      <dgm:t>
        <a:bodyPr/>
        <a:lstStyle/>
        <a:p>
          <a:pPr>
            <a:buFont typeface="Arial" panose="020B0604020202020204" pitchFamily="34" charset="0"/>
            <a:buChar char="•"/>
          </a:pPr>
          <a:endParaRPr lang="en-GB" dirty="0">
            <a:solidFill>
              <a:schemeClr val="tx1"/>
            </a:solidFill>
          </a:endParaRPr>
        </a:p>
      </dgm:t>
    </dgm:pt>
    <dgm:pt modelId="{A7C433D1-6DC0-4D50-8352-3B7C18BF06CA}" type="parTrans" cxnId="{B9B49647-9E62-48D3-85E8-6A62B3E9AEFB}">
      <dgm:prSet/>
      <dgm:spPr/>
      <dgm:t>
        <a:bodyPr/>
        <a:lstStyle/>
        <a:p>
          <a:endParaRPr lang="en-GB"/>
        </a:p>
      </dgm:t>
    </dgm:pt>
    <dgm:pt modelId="{9CEB2685-6023-4BC2-B142-F7B54B4F6B62}" type="sibTrans" cxnId="{B9B49647-9E62-48D3-85E8-6A62B3E9AEFB}">
      <dgm:prSet/>
      <dgm:spPr/>
      <dgm:t>
        <a:bodyPr/>
        <a:lstStyle/>
        <a:p>
          <a:endParaRPr lang="en-GB"/>
        </a:p>
      </dgm:t>
    </dgm:pt>
    <dgm:pt modelId="{74E7E26E-B857-45E4-B696-3AD8EFEAD164}">
      <dgm:prSet/>
      <dgm:spPr/>
      <dgm:t>
        <a:bodyPr/>
        <a:lstStyle/>
        <a:p>
          <a:pPr>
            <a:buFont typeface="Arial" panose="020B0604020202020204" pitchFamily="34" charset="0"/>
            <a:buChar char="•"/>
          </a:pPr>
          <a:r>
            <a:rPr lang="en-GB" i="0" dirty="0"/>
            <a:t> Focus on communities and stakeholders impacted/linked to your company’s operation.</a:t>
          </a:r>
        </a:p>
      </dgm:t>
    </dgm:pt>
    <dgm:pt modelId="{0BD3C7E1-7C0E-47E1-A7FF-E2C05C4B18B9}" type="parTrans" cxnId="{74049701-1B02-4DA0-A030-FC6745A97CDB}">
      <dgm:prSet/>
      <dgm:spPr/>
      <dgm:t>
        <a:bodyPr/>
        <a:lstStyle/>
        <a:p>
          <a:endParaRPr lang="en-GB"/>
        </a:p>
      </dgm:t>
    </dgm:pt>
    <dgm:pt modelId="{7EF52EAE-5EA6-4B5E-A5BC-E47C2581613A}" type="sibTrans" cxnId="{74049701-1B02-4DA0-A030-FC6745A97CDB}">
      <dgm:prSet/>
      <dgm:spPr/>
      <dgm:t>
        <a:bodyPr/>
        <a:lstStyle/>
        <a:p>
          <a:endParaRPr lang="en-GB"/>
        </a:p>
      </dgm:t>
    </dgm:pt>
    <dgm:pt modelId="{3650A9FF-E979-4DC1-8EF5-AFC183C1F4EA}">
      <dgm:prSet/>
      <dgm:spPr/>
      <dgm:t>
        <a:bodyPr/>
        <a:lstStyle/>
        <a:p>
          <a:pPr>
            <a:buFont typeface="Arial" panose="020B0604020202020204" pitchFamily="34" charset="0"/>
            <a:buChar char="•"/>
          </a:pPr>
          <a:r>
            <a:rPr lang="en-GB" i="0" dirty="0"/>
            <a:t> Partner with local and/or expert organisations to better allocate financial support.</a:t>
          </a:r>
        </a:p>
      </dgm:t>
    </dgm:pt>
    <dgm:pt modelId="{8D8947EE-CE92-4D13-8914-8F1540FF28B8}" type="parTrans" cxnId="{C0AE8D00-C112-4A1B-93D0-26359C3C3A83}">
      <dgm:prSet/>
      <dgm:spPr/>
      <dgm:t>
        <a:bodyPr/>
        <a:lstStyle/>
        <a:p>
          <a:endParaRPr lang="en-GB"/>
        </a:p>
      </dgm:t>
    </dgm:pt>
    <dgm:pt modelId="{4A8D4AC3-4EED-4B7F-B4DB-E6C7759AF3F6}" type="sibTrans" cxnId="{C0AE8D00-C112-4A1B-93D0-26359C3C3A83}">
      <dgm:prSet/>
      <dgm:spPr/>
      <dgm:t>
        <a:bodyPr/>
        <a:lstStyle/>
        <a:p>
          <a:endParaRPr lang="en-GB"/>
        </a:p>
      </dgm:t>
    </dgm:pt>
    <dgm:pt modelId="{BF6A7041-7887-48EC-9018-A82EFB8DEE9F}">
      <dgm:prSet/>
      <dgm:spPr/>
      <dgm:t>
        <a:bodyPr/>
        <a:lstStyle/>
        <a:p>
          <a:pPr>
            <a:buFont typeface="Arial" panose="020B0604020202020204" pitchFamily="34" charset="0"/>
            <a:buNone/>
          </a:pPr>
          <a:endParaRPr lang="en-GB" dirty="0">
            <a:solidFill>
              <a:schemeClr val="tx1"/>
            </a:solidFill>
          </a:endParaRPr>
        </a:p>
      </dgm:t>
    </dgm:pt>
    <dgm:pt modelId="{B79D8AE5-8EEC-4364-8D65-F63FEEFA0FDB}" type="parTrans" cxnId="{53193A44-B0AC-44F6-BD1B-36BAC09771D1}">
      <dgm:prSet/>
      <dgm:spPr/>
      <dgm:t>
        <a:bodyPr/>
        <a:lstStyle/>
        <a:p>
          <a:endParaRPr lang="en-GB"/>
        </a:p>
      </dgm:t>
    </dgm:pt>
    <dgm:pt modelId="{B6F468FA-F4B9-4BC9-A1E7-06AAD8924FA0}" type="sibTrans" cxnId="{53193A44-B0AC-44F6-BD1B-36BAC09771D1}">
      <dgm:prSet/>
      <dgm:spPr/>
      <dgm:t>
        <a:bodyPr/>
        <a:lstStyle/>
        <a:p>
          <a:endParaRPr lang="en-GB"/>
        </a:p>
      </dgm:t>
    </dgm:pt>
    <dgm:pt modelId="{1FA3823B-64F5-4AA2-8E43-C9EDF3483814}">
      <dgm:prSet phldrT="[Text]"/>
      <dgm:spPr/>
      <dgm:t>
        <a:bodyPr/>
        <a:lstStyle/>
        <a:p>
          <a:pPr>
            <a:buNone/>
          </a:pPr>
          <a:endParaRPr lang="en-GB" dirty="0"/>
        </a:p>
      </dgm:t>
    </dgm:pt>
    <dgm:pt modelId="{16836C11-123F-4C0C-BE16-00BDBA8F873A}" type="parTrans" cxnId="{AF7F3538-40ED-4244-9FE4-4CE943B53DB0}">
      <dgm:prSet/>
      <dgm:spPr/>
      <dgm:t>
        <a:bodyPr/>
        <a:lstStyle/>
        <a:p>
          <a:endParaRPr lang="en-GB"/>
        </a:p>
      </dgm:t>
    </dgm:pt>
    <dgm:pt modelId="{73D218C3-362C-492A-83D5-647DE05B920D}" type="sibTrans" cxnId="{AF7F3538-40ED-4244-9FE4-4CE943B53DB0}">
      <dgm:prSet/>
      <dgm:spPr/>
      <dgm:t>
        <a:bodyPr/>
        <a:lstStyle/>
        <a:p>
          <a:endParaRPr lang="en-GB"/>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1">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1" custLinFactNeighborX="-430" custLinFactNeighborY="123">
        <dgm:presLayoutVars>
          <dgm:bulletEnabled val="1"/>
        </dgm:presLayoutVars>
      </dgm:prSet>
      <dgm:spPr/>
    </dgm:pt>
  </dgm:ptLst>
  <dgm:cxnLst>
    <dgm:cxn modelId="{C0AE8D00-C112-4A1B-93D0-26359C3C3A83}" srcId="{BF6A7041-7887-48EC-9018-A82EFB8DEE9F}" destId="{3650A9FF-E979-4DC1-8EF5-AFC183C1F4EA}" srcOrd="1" destOrd="0" parTransId="{8D8947EE-CE92-4D13-8914-8F1540FF28B8}" sibTransId="{4A8D4AC3-4EED-4B7F-B4DB-E6C7759AF3F6}"/>
    <dgm:cxn modelId="{74049701-1B02-4DA0-A030-FC6745A97CDB}" srcId="{BF6A7041-7887-48EC-9018-A82EFB8DEE9F}" destId="{74E7E26E-B857-45E4-B696-3AD8EFEAD164}" srcOrd="0" destOrd="0" parTransId="{0BD3C7E1-7C0E-47E1-A7FF-E2C05C4B18B9}" sibTransId="{7EF52EAE-5EA6-4B5E-A5BC-E47C2581613A}"/>
    <dgm:cxn modelId="{8B4A0B04-2F48-454C-AB2E-CB63A6219174}" srcId="{1FA3823B-64F5-4AA2-8E43-C9EDF3483814}" destId="{0F03201E-9A58-431D-AC48-48C4736A41B3}" srcOrd="0" destOrd="0" parTransId="{D50F2309-E143-489E-9AD9-7664643EEA4F}" sibTransId="{C169C1C3-0721-4A3E-8D4D-DCA729E91103}"/>
    <dgm:cxn modelId="{3E98E105-8445-464B-B8EA-016A0E2A3DF3}" type="presOf" srcId="{2C67A363-9A30-450A-BC37-6985E7C7B861}" destId="{F07028AE-EC83-4691-869D-AD6BBD7CF4D3}" srcOrd="0" destOrd="0" presId="urn:microsoft.com/office/officeart/2005/8/layout/hList1"/>
    <dgm:cxn modelId="{4B44610B-33BF-4EA4-A06F-A82C7FCDA8D1}" type="presOf" srcId="{3650A9FF-E979-4DC1-8EF5-AFC183C1F4EA}" destId="{AFFD036E-C253-47E9-9CB0-C75C83D41187}" srcOrd="0" destOrd="11" presId="urn:microsoft.com/office/officeart/2005/8/layout/hList1"/>
    <dgm:cxn modelId="{FF1AB720-96F5-4396-B1F1-A0B4D78956CF}" type="presOf" srcId="{0F03201E-9A58-431D-AC48-48C4736A41B3}" destId="{AFFD036E-C253-47E9-9CB0-C75C83D41187}" srcOrd="0" destOrd="2" presId="urn:microsoft.com/office/officeart/2005/8/layout/hList1"/>
    <dgm:cxn modelId="{AF7F3538-40ED-4244-9FE4-4CE943B53DB0}" srcId="{2C67A363-9A30-450A-BC37-6985E7C7B861}" destId="{1FA3823B-64F5-4AA2-8E43-C9EDF3483814}" srcOrd="1" destOrd="0" parTransId="{16836C11-123F-4C0C-BE16-00BDBA8F873A}" sibTransId="{73D218C3-362C-492A-83D5-647DE05B920D}"/>
    <dgm:cxn modelId="{09702363-F487-4CD5-9793-AD7DD80CF07A}" type="presOf" srcId="{74E7E26E-B857-45E4-B696-3AD8EFEAD164}" destId="{AFFD036E-C253-47E9-9CB0-C75C83D41187}" srcOrd="0" destOrd="10" presId="urn:microsoft.com/office/officeart/2005/8/layout/hList1"/>
    <dgm:cxn modelId="{53193A44-B0AC-44F6-BD1B-36BAC09771D1}" srcId="{2C67A363-9A30-450A-BC37-6985E7C7B861}" destId="{BF6A7041-7887-48EC-9018-A82EFB8DEE9F}" srcOrd="3" destOrd="0" parTransId="{B79D8AE5-8EEC-4364-8D65-F63FEEFA0FDB}" sibTransId="{B6F468FA-F4B9-4BC9-A1E7-06AAD8924FA0}"/>
    <dgm:cxn modelId="{B9B49647-9E62-48D3-85E8-6A62B3E9AEFB}" srcId="{1FA3823B-64F5-4AA2-8E43-C9EDF3483814}" destId="{C1B0BCFD-14A8-47C1-9E80-B435F157626D}" srcOrd="5" destOrd="0" parTransId="{A7C433D1-6DC0-4D50-8352-3B7C18BF06CA}" sibTransId="{9CEB2685-6023-4BC2-B142-F7B54B4F6B62}"/>
    <dgm:cxn modelId="{61346B4F-C33A-47C9-A58F-157BE0644300}" type="presOf" srcId="{1FA3823B-64F5-4AA2-8E43-C9EDF3483814}" destId="{AFFD036E-C253-47E9-9CB0-C75C83D41187}" srcOrd="0" destOrd="1"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FB7D9B71-496F-46D7-8BB0-3B722A2BDA46}" srcId="{1FA3823B-64F5-4AA2-8E43-C9EDF3483814}" destId="{2331F92E-21FB-491E-8005-3EE4FE653AAF}" srcOrd="1" destOrd="0" parTransId="{139D9A7F-5C73-49D2-B979-3A6E6BF042A6}" sibTransId="{7F725744-630C-40A8-AA48-705FB631EE48}"/>
    <dgm:cxn modelId="{6F348A74-A2FA-49C4-A624-51B8361B464C}" srcId="{1FA3823B-64F5-4AA2-8E43-C9EDF3483814}" destId="{60DDA0EF-1E48-4DAF-88FA-F4B6EFAFFBB5}" srcOrd="2" destOrd="0" parTransId="{A4D1EC97-103B-42DA-86E2-FCC8511ECB3A}" sibTransId="{7E572A72-D09B-4D28-958C-CB13D9414B38}"/>
    <dgm:cxn modelId="{387EA674-1628-4C6C-B7C7-7CB33965DAC8}" type="presOf" srcId="{2331F92E-21FB-491E-8005-3EE4FE653AAF}" destId="{AFFD036E-C253-47E9-9CB0-C75C83D41187}" srcOrd="0" destOrd="3" presId="urn:microsoft.com/office/officeart/2005/8/layout/hList1"/>
    <dgm:cxn modelId="{6D65F88F-C936-4617-91D2-4CC77F5A6FB7}" type="presOf" srcId="{109DFA4C-32B6-40BF-9E4A-14242077FBD5}" destId="{AFFD036E-C253-47E9-9CB0-C75C83D41187}" srcOrd="0" destOrd="5" presId="urn:microsoft.com/office/officeart/2005/8/layout/hList1"/>
    <dgm:cxn modelId="{867C399E-49E6-4F1B-8951-27F61793C3D6}" type="presOf" srcId="{60DDA0EF-1E48-4DAF-88FA-F4B6EFAFFBB5}" destId="{AFFD036E-C253-47E9-9CB0-C75C83D41187}" srcOrd="0" destOrd="4" presId="urn:microsoft.com/office/officeart/2005/8/layout/hList1"/>
    <dgm:cxn modelId="{1F17D3A3-4488-4889-9A38-E987285F9A94}" type="presOf" srcId="{BF6A7041-7887-48EC-9018-A82EFB8DEE9F}" destId="{AFFD036E-C253-47E9-9CB0-C75C83D41187}" srcOrd="0" destOrd="9" presId="urn:microsoft.com/office/officeart/2005/8/layout/hList1"/>
    <dgm:cxn modelId="{5F6A53B6-5D55-4523-BEC9-9EC30118E496}" srcId="{2C67A363-9A30-450A-BC37-6985E7C7B861}" destId="{586D94BE-3C14-4123-AEA3-B7442FF528C1}" srcOrd="2" destOrd="0" parTransId="{5CFECBBE-509B-434F-B652-741F1134FC5A}" sibTransId="{6519D241-2162-4041-AD25-846002AD320B}"/>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1EE681E1-D49D-485F-891F-5B7860304A4B}" type="presOf" srcId="{C1E97AB4-74AC-4620-B9F4-242F6A9EDFB0}" destId="{AFFD036E-C253-47E9-9CB0-C75C83D41187}" srcOrd="0" destOrd="6" presId="urn:microsoft.com/office/officeart/2005/8/layout/hList1"/>
    <dgm:cxn modelId="{6BECACE2-3B86-4BFC-92F6-A1D76CA9412E}" srcId="{1FA3823B-64F5-4AA2-8E43-C9EDF3483814}" destId="{109DFA4C-32B6-40BF-9E4A-14242077FBD5}" srcOrd="3" destOrd="0" parTransId="{E3D0C6F8-EFA6-4EA5-930E-85F8EF871396}" sibTransId="{D744F814-9C99-4878-AC6B-FCC7893617F6}"/>
    <dgm:cxn modelId="{9800BEE8-3AD2-4630-9946-CBC3F359BA7F}" type="presOf" srcId="{586D94BE-3C14-4123-AEA3-B7442FF528C1}" destId="{AFFD036E-C253-47E9-9CB0-C75C83D41187}" srcOrd="0" destOrd="8"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79F192ED-D241-449A-9A22-8505F0FF91A4}" type="presOf" srcId="{C1B0BCFD-14A8-47C1-9E80-B435F157626D}" destId="{AFFD036E-C253-47E9-9CB0-C75C83D41187}" srcOrd="0" destOrd="7" presId="urn:microsoft.com/office/officeart/2005/8/layout/hList1"/>
    <dgm:cxn modelId="{430490F8-3756-494A-A7AE-AEAF30400A55}" srcId="{1FA3823B-64F5-4AA2-8E43-C9EDF3483814}" destId="{C1E97AB4-74AC-4620-B9F4-242F6A9EDFB0}" srcOrd="4" destOrd="0" parTransId="{2DD072AE-E8A7-4962-8ECE-22A7A902490E}" sibTransId="{6C1C89C4-7FC6-4819-8D23-7F77D7D842CC}"/>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C7141-18D3-43AB-951B-A3DCCA5C1C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716F644-5336-4CCD-BEF9-2D10568AA661}">
      <dgm:prSet phldrT="[Text]"/>
      <dgm:spPr/>
      <dgm:t>
        <a:bodyPr/>
        <a:lstStyle/>
        <a:p>
          <a:pPr>
            <a:buNone/>
          </a:pPr>
          <a:r>
            <a:rPr lang="en-GB" dirty="0"/>
            <a:t>Allocation of responsibility </a:t>
          </a:r>
        </a:p>
      </dgm:t>
    </dgm:pt>
    <dgm:pt modelId="{816781CF-4643-4B2E-9992-1B5135DF6645}" type="parTrans" cxnId="{09A1E597-1909-43F3-A4A2-8027965BE63B}">
      <dgm:prSet/>
      <dgm:spPr/>
      <dgm:t>
        <a:bodyPr/>
        <a:lstStyle/>
        <a:p>
          <a:endParaRPr lang="en-GB"/>
        </a:p>
      </dgm:t>
    </dgm:pt>
    <dgm:pt modelId="{1293BB9C-3201-4A94-BC5F-F593E0ACCF5C}" type="sibTrans" cxnId="{09A1E597-1909-43F3-A4A2-8027965BE63B}">
      <dgm:prSet/>
      <dgm:spPr/>
      <dgm:t>
        <a:bodyPr/>
        <a:lstStyle/>
        <a:p>
          <a:endParaRPr lang="en-GB"/>
        </a:p>
      </dgm:t>
    </dgm:pt>
    <dgm:pt modelId="{9CA93B6F-E4A3-4903-94D5-594364067DA1}">
      <dgm:prSet phldrT="[Text]"/>
      <dgm:spPr/>
      <dgm:t>
        <a:bodyPr/>
        <a:lstStyle/>
        <a:p>
          <a:r>
            <a:rPr lang="en-GB" dirty="0"/>
            <a:t>Who is a decision maker in your company? </a:t>
          </a:r>
        </a:p>
      </dgm:t>
    </dgm:pt>
    <dgm:pt modelId="{5CDB96E4-4B5B-490E-B2BF-DEC36F5A8133}" type="parTrans" cxnId="{1E51378E-FA44-46EB-BC9B-F338C0B946C8}">
      <dgm:prSet/>
      <dgm:spPr/>
      <dgm:t>
        <a:bodyPr/>
        <a:lstStyle/>
        <a:p>
          <a:endParaRPr lang="en-GB"/>
        </a:p>
      </dgm:t>
    </dgm:pt>
    <dgm:pt modelId="{76F10E69-5C60-4EB6-901A-E56009AB8CDE}" type="sibTrans" cxnId="{1E51378E-FA44-46EB-BC9B-F338C0B946C8}">
      <dgm:prSet/>
      <dgm:spPr/>
      <dgm:t>
        <a:bodyPr/>
        <a:lstStyle/>
        <a:p>
          <a:endParaRPr lang="en-GB"/>
        </a:p>
      </dgm:t>
    </dgm:pt>
    <dgm:pt modelId="{CB2A3D0C-AA76-4F29-BA24-11B954A46E6C}">
      <dgm:prSet phldrT="[Text]"/>
      <dgm:spPr/>
      <dgm:t>
        <a:bodyPr/>
        <a:lstStyle/>
        <a:p>
          <a:pPr>
            <a:buNone/>
          </a:pPr>
          <a:r>
            <a:rPr lang="en-GB" dirty="0"/>
            <a:t>Social and environmental impact assessment </a:t>
          </a:r>
        </a:p>
      </dgm:t>
    </dgm:pt>
    <dgm:pt modelId="{99FD7605-5CC9-48F2-A1EC-B34FB22A1967}" type="parTrans" cxnId="{BC1F37A4-EB45-40C4-887A-737FBB20BE31}">
      <dgm:prSet/>
      <dgm:spPr/>
      <dgm:t>
        <a:bodyPr/>
        <a:lstStyle/>
        <a:p>
          <a:endParaRPr lang="en-GB"/>
        </a:p>
      </dgm:t>
    </dgm:pt>
    <dgm:pt modelId="{4DFCCEA5-DF4E-4580-8CBE-2E7043DF9A17}" type="sibTrans" cxnId="{BC1F37A4-EB45-40C4-887A-737FBB20BE31}">
      <dgm:prSet/>
      <dgm:spPr/>
      <dgm:t>
        <a:bodyPr/>
        <a:lstStyle/>
        <a:p>
          <a:endParaRPr lang="en-GB"/>
        </a:p>
      </dgm:t>
    </dgm:pt>
    <dgm:pt modelId="{C2D42FCF-EB3A-4B4F-97C2-2445496D1FC1}">
      <dgm:prSet phldrT="[Text]"/>
      <dgm:spPr/>
      <dgm:t>
        <a:bodyPr/>
        <a:lstStyle/>
        <a:p>
          <a:r>
            <a:rPr lang="en-GB" dirty="0"/>
            <a:t>What are the actual/potential social and environmental impacts across your value chain?</a:t>
          </a:r>
        </a:p>
      </dgm:t>
    </dgm:pt>
    <dgm:pt modelId="{E9E3B3D1-A37D-46E0-B8C5-0240B5DDAFF8}" type="parTrans" cxnId="{84D0C26D-2722-4780-A398-15E5223B97DD}">
      <dgm:prSet/>
      <dgm:spPr/>
      <dgm:t>
        <a:bodyPr/>
        <a:lstStyle/>
        <a:p>
          <a:endParaRPr lang="en-GB"/>
        </a:p>
      </dgm:t>
    </dgm:pt>
    <dgm:pt modelId="{DC059934-BA08-42D0-9ED6-FAC7C5A1FAF1}" type="sibTrans" cxnId="{84D0C26D-2722-4780-A398-15E5223B97DD}">
      <dgm:prSet/>
      <dgm:spPr/>
      <dgm:t>
        <a:bodyPr/>
        <a:lstStyle/>
        <a:p>
          <a:endParaRPr lang="en-GB"/>
        </a:p>
      </dgm:t>
    </dgm:pt>
    <dgm:pt modelId="{48297F93-28B4-44FB-8582-826906BC2521}">
      <dgm:prSet phldrT="[Text]"/>
      <dgm:spPr/>
      <dgm:t>
        <a:bodyPr/>
        <a:lstStyle/>
        <a:p>
          <a:r>
            <a:rPr lang="en-GB" dirty="0"/>
            <a:t>Are CSR policies and procedures integrated in your business model?</a:t>
          </a:r>
        </a:p>
      </dgm:t>
    </dgm:pt>
    <dgm:pt modelId="{A23E6C05-76B8-480F-949E-9E7D88E29648}" type="parTrans" cxnId="{58C0067F-06DB-45D5-B8C4-2E19CE3B92C6}">
      <dgm:prSet/>
      <dgm:spPr/>
      <dgm:t>
        <a:bodyPr/>
        <a:lstStyle/>
        <a:p>
          <a:endParaRPr lang="en-GB"/>
        </a:p>
      </dgm:t>
    </dgm:pt>
    <dgm:pt modelId="{68C18005-B252-475F-B707-1D5EC3C86EDD}" type="sibTrans" cxnId="{58C0067F-06DB-45D5-B8C4-2E19CE3B92C6}">
      <dgm:prSet/>
      <dgm:spPr/>
      <dgm:t>
        <a:bodyPr/>
        <a:lstStyle/>
        <a:p>
          <a:endParaRPr lang="en-GB"/>
        </a:p>
      </dgm:t>
    </dgm:pt>
    <dgm:pt modelId="{9C89616E-3450-4CEB-9FDA-7FECBBF6E6DA}">
      <dgm:prSet phldrT="[Text]"/>
      <dgm:spPr/>
      <dgm:t>
        <a:bodyPr/>
        <a:lstStyle/>
        <a:p>
          <a:pPr>
            <a:buNone/>
          </a:pPr>
          <a:r>
            <a:rPr lang="en-GB" dirty="0"/>
            <a:t>Companies’ policies, procedures and reporting</a:t>
          </a:r>
        </a:p>
      </dgm:t>
    </dgm:pt>
    <dgm:pt modelId="{9EFDD713-40A5-4C50-B66B-5B1F894284DD}" type="parTrans" cxnId="{BF6E8503-00E8-4F4F-8286-507301E41280}">
      <dgm:prSet/>
      <dgm:spPr/>
      <dgm:t>
        <a:bodyPr/>
        <a:lstStyle/>
        <a:p>
          <a:endParaRPr lang="en-GB"/>
        </a:p>
      </dgm:t>
    </dgm:pt>
    <dgm:pt modelId="{86E37D34-C2DB-4ED6-98DF-4C4B528415F5}" type="sibTrans" cxnId="{BF6E8503-00E8-4F4F-8286-507301E41280}">
      <dgm:prSet/>
      <dgm:spPr/>
      <dgm:t>
        <a:bodyPr/>
        <a:lstStyle/>
        <a:p>
          <a:endParaRPr lang="en-GB"/>
        </a:p>
      </dgm:t>
    </dgm:pt>
    <dgm:pt modelId="{57114435-3F19-497A-B40B-30F77ED084B2}">
      <dgm:prSet phldrT="[Text]"/>
      <dgm:spPr/>
      <dgm:t>
        <a:bodyPr/>
        <a:lstStyle/>
        <a:p>
          <a:r>
            <a:rPr lang="en-GB" dirty="0"/>
            <a:t>Are workers and suppliers aware of your policies and procedures?</a:t>
          </a:r>
        </a:p>
      </dgm:t>
    </dgm:pt>
    <dgm:pt modelId="{4D9A62AD-E56D-4B2D-8346-946A73EFD406}" type="parTrans" cxnId="{0907069A-FA0A-40B4-97F6-DCF2E8F465A3}">
      <dgm:prSet/>
      <dgm:spPr/>
      <dgm:t>
        <a:bodyPr/>
        <a:lstStyle/>
        <a:p>
          <a:endParaRPr lang="en-GB"/>
        </a:p>
      </dgm:t>
    </dgm:pt>
    <dgm:pt modelId="{5620CFA2-E5BD-4E0D-AC8D-EBDC02F62B0F}" type="sibTrans" cxnId="{0907069A-FA0A-40B4-97F6-DCF2E8F465A3}">
      <dgm:prSet/>
      <dgm:spPr/>
      <dgm:t>
        <a:bodyPr/>
        <a:lstStyle/>
        <a:p>
          <a:endParaRPr lang="en-GB"/>
        </a:p>
      </dgm:t>
    </dgm:pt>
    <dgm:pt modelId="{C3F45D11-F711-478A-B1FD-5AE26F8B2B73}">
      <dgm:prSet phldrT="[Text]"/>
      <dgm:spPr/>
      <dgm:t>
        <a:bodyPr/>
        <a:lstStyle/>
        <a:p>
          <a:r>
            <a:rPr lang="en-GB" dirty="0"/>
            <a:t>Are you being collecting data on your social and environmental impacts? </a:t>
          </a:r>
        </a:p>
      </dgm:t>
    </dgm:pt>
    <dgm:pt modelId="{6209A58E-0CA8-4444-8730-4BD0920D4035}" type="parTrans" cxnId="{C3F5EC98-E8A4-416E-A8FE-C5DAF17D6537}">
      <dgm:prSet/>
      <dgm:spPr/>
      <dgm:t>
        <a:bodyPr/>
        <a:lstStyle/>
        <a:p>
          <a:endParaRPr lang="en-GB"/>
        </a:p>
      </dgm:t>
    </dgm:pt>
    <dgm:pt modelId="{CA8F194D-48D9-4E6F-9A3A-3145179CE3D3}" type="sibTrans" cxnId="{C3F5EC98-E8A4-416E-A8FE-C5DAF17D6537}">
      <dgm:prSet/>
      <dgm:spPr/>
      <dgm:t>
        <a:bodyPr/>
        <a:lstStyle/>
        <a:p>
          <a:endParaRPr lang="en-GB"/>
        </a:p>
      </dgm:t>
    </dgm:pt>
    <dgm:pt modelId="{2262FDCB-E10E-41B4-8DE7-780DBABA51AC}">
      <dgm:prSet phldrT="[Text]"/>
      <dgm:spPr/>
      <dgm:t>
        <a:bodyPr/>
        <a:lstStyle/>
        <a:p>
          <a:r>
            <a:rPr lang="en-GB" dirty="0"/>
            <a:t>Who is responsible for implementing CSR related activities (policies, procedures, reporting)</a:t>
          </a:r>
        </a:p>
      </dgm:t>
    </dgm:pt>
    <dgm:pt modelId="{8A1BF374-87B5-4706-B258-1166CB336A51}" type="parTrans" cxnId="{ED1384E6-18F0-4168-B6A3-A9DC4B1C77F2}">
      <dgm:prSet/>
      <dgm:spPr/>
      <dgm:t>
        <a:bodyPr/>
        <a:lstStyle/>
        <a:p>
          <a:endParaRPr lang="en-GB"/>
        </a:p>
      </dgm:t>
    </dgm:pt>
    <dgm:pt modelId="{68A10D28-E2F9-4333-A7C4-18E117A2A009}" type="sibTrans" cxnId="{ED1384E6-18F0-4168-B6A3-A9DC4B1C77F2}">
      <dgm:prSet/>
      <dgm:spPr/>
      <dgm:t>
        <a:bodyPr/>
        <a:lstStyle/>
        <a:p>
          <a:endParaRPr lang="en-GB"/>
        </a:p>
      </dgm:t>
    </dgm:pt>
    <dgm:pt modelId="{B1C2035A-1891-498A-BACD-1EB60B019A0C}">
      <dgm:prSet phldrT="[Text]"/>
      <dgm:spPr/>
      <dgm:t>
        <a:bodyPr/>
        <a:lstStyle/>
        <a:p>
          <a:r>
            <a:rPr lang="en-GB" dirty="0"/>
            <a:t>Have executives/top managers signed off on CSR impact assessment and related actions?</a:t>
          </a:r>
        </a:p>
      </dgm:t>
    </dgm:pt>
    <dgm:pt modelId="{C4BACBC8-05D8-44AB-9015-E251BD87F646}" type="parTrans" cxnId="{9CFFF08D-2CA5-40E6-8E62-6C59F2CF6BD0}">
      <dgm:prSet/>
      <dgm:spPr/>
      <dgm:t>
        <a:bodyPr/>
        <a:lstStyle/>
        <a:p>
          <a:endParaRPr lang="en-GB"/>
        </a:p>
      </dgm:t>
    </dgm:pt>
    <dgm:pt modelId="{B2B1C0BA-5346-4E88-B0B6-8206F5102EA0}" type="sibTrans" cxnId="{9CFFF08D-2CA5-40E6-8E62-6C59F2CF6BD0}">
      <dgm:prSet/>
      <dgm:spPr/>
      <dgm:t>
        <a:bodyPr/>
        <a:lstStyle/>
        <a:p>
          <a:endParaRPr lang="en-GB"/>
        </a:p>
      </dgm:t>
    </dgm:pt>
    <dgm:pt modelId="{8ACB24EB-587A-4275-8FD8-2DC8C888B816}">
      <dgm:prSet phldrT="[Text]"/>
      <dgm:spPr/>
      <dgm:t>
        <a:bodyPr/>
        <a:lstStyle/>
        <a:p>
          <a:r>
            <a:rPr lang="en-GB" dirty="0"/>
            <a:t>Are you sharing regular and relevant updates with your stakeholders on your social and environmental impacts?</a:t>
          </a:r>
        </a:p>
      </dgm:t>
    </dgm:pt>
    <dgm:pt modelId="{18A7E127-19F5-4F9B-8742-33ED50EAB8E3}" type="parTrans" cxnId="{3A10B681-B666-4475-A35A-948BCABF1D74}">
      <dgm:prSet/>
      <dgm:spPr/>
      <dgm:t>
        <a:bodyPr/>
        <a:lstStyle/>
        <a:p>
          <a:endParaRPr lang="en-GB"/>
        </a:p>
      </dgm:t>
    </dgm:pt>
    <dgm:pt modelId="{AECCD2C5-B6F9-4587-9D3D-B2E7291103EC}" type="sibTrans" cxnId="{3A10B681-B666-4475-A35A-948BCABF1D74}">
      <dgm:prSet/>
      <dgm:spPr/>
      <dgm:t>
        <a:bodyPr/>
        <a:lstStyle/>
        <a:p>
          <a:endParaRPr lang="en-GB"/>
        </a:p>
      </dgm:t>
    </dgm:pt>
    <dgm:pt modelId="{87F1C2CF-6339-493C-97CD-E15209DBBD2D}" type="pres">
      <dgm:prSet presAssocID="{D46C7141-18D3-43AB-951B-A3DCCA5C1CFE}" presName="Name0" presStyleCnt="0">
        <dgm:presLayoutVars>
          <dgm:dir/>
          <dgm:animLvl val="lvl"/>
          <dgm:resizeHandles val="exact"/>
        </dgm:presLayoutVars>
      </dgm:prSet>
      <dgm:spPr/>
    </dgm:pt>
    <dgm:pt modelId="{C1A52EC2-6C5F-4BA5-90D2-403C0624AE0C}" type="pres">
      <dgm:prSet presAssocID="{7716F644-5336-4CCD-BEF9-2D10568AA661}" presName="composite" presStyleCnt="0"/>
      <dgm:spPr/>
    </dgm:pt>
    <dgm:pt modelId="{DC23F65B-87C6-4C0E-A460-6373EF0BC24B}" type="pres">
      <dgm:prSet presAssocID="{7716F644-5336-4CCD-BEF9-2D10568AA661}" presName="parTx" presStyleLbl="alignNode1" presStyleIdx="0" presStyleCnt="3">
        <dgm:presLayoutVars>
          <dgm:chMax val="0"/>
          <dgm:chPref val="0"/>
          <dgm:bulletEnabled val="1"/>
        </dgm:presLayoutVars>
      </dgm:prSet>
      <dgm:spPr/>
    </dgm:pt>
    <dgm:pt modelId="{7BBCDB5F-0C6D-4649-A6B4-84ED51C6FC35}" type="pres">
      <dgm:prSet presAssocID="{7716F644-5336-4CCD-BEF9-2D10568AA661}" presName="desTx" presStyleLbl="alignAccFollowNode1" presStyleIdx="0" presStyleCnt="3">
        <dgm:presLayoutVars>
          <dgm:bulletEnabled val="1"/>
        </dgm:presLayoutVars>
      </dgm:prSet>
      <dgm:spPr/>
    </dgm:pt>
    <dgm:pt modelId="{329030D8-CACA-4CA1-A24A-4DE3A5AE7925}" type="pres">
      <dgm:prSet presAssocID="{1293BB9C-3201-4A94-BC5F-F593E0ACCF5C}" presName="space" presStyleCnt="0"/>
      <dgm:spPr/>
    </dgm:pt>
    <dgm:pt modelId="{95194DF8-ECE7-4E95-ACF5-718C140675D8}" type="pres">
      <dgm:prSet presAssocID="{CB2A3D0C-AA76-4F29-BA24-11B954A46E6C}" presName="composite" presStyleCnt="0"/>
      <dgm:spPr/>
    </dgm:pt>
    <dgm:pt modelId="{1F34EDA0-1D70-4107-AC20-4C1FD0F9D6C2}" type="pres">
      <dgm:prSet presAssocID="{CB2A3D0C-AA76-4F29-BA24-11B954A46E6C}" presName="parTx" presStyleLbl="alignNode1" presStyleIdx="1" presStyleCnt="3">
        <dgm:presLayoutVars>
          <dgm:chMax val="0"/>
          <dgm:chPref val="0"/>
          <dgm:bulletEnabled val="1"/>
        </dgm:presLayoutVars>
      </dgm:prSet>
      <dgm:spPr/>
    </dgm:pt>
    <dgm:pt modelId="{50D4B462-D8D2-4C85-A60F-B853834F8A67}" type="pres">
      <dgm:prSet presAssocID="{CB2A3D0C-AA76-4F29-BA24-11B954A46E6C}" presName="desTx" presStyleLbl="alignAccFollowNode1" presStyleIdx="1" presStyleCnt="3">
        <dgm:presLayoutVars>
          <dgm:bulletEnabled val="1"/>
        </dgm:presLayoutVars>
      </dgm:prSet>
      <dgm:spPr/>
    </dgm:pt>
    <dgm:pt modelId="{4EEB682D-EF58-47F3-98EA-0737B0FC8699}" type="pres">
      <dgm:prSet presAssocID="{4DFCCEA5-DF4E-4580-8CBE-2E7043DF9A17}" presName="space" presStyleCnt="0"/>
      <dgm:spPr/>
    </dgm:pt>
    <dgm:pt modelId="{842CC544-867B-4590-967F-F5A7705809B1}" type="pres">
      <dgm:prSet presAssocID="{9C89616E-3450-4CEB-9FDA-7FECBBF6E6DA}" presName="composite" presStyleCnt="0"/>
      <dgm:spPr/>
    </dgm:pt>
    <dgm:pt modelId="{C58A541B-E375-43F8-8A0B-B09575DE3384}" type="pres">
      <dgm:prSet presAssocID="{9C89616E-3450-4CEB-9FDA-7FECBBF6E6DA}" presName="parTx" presStyleLbl="alignNode1" presStyleIdx="2" presStyleCnt="3">
        <dgm:presLayoutVars>
          <dgm:chMax val="0"/>
          <dgm:chPref val="0"/>
          <dgm:bulletEnabled val="1"/>
        </dgm:presLayoutVars>
      </dgm:prSet>
      <dgm:spPr/>
    </dgm:pt>
    <dgm:pt modelId="{076533B0-0869-447A-B4DA-64B118C661C9}" type="pres">
      <dgm:prSet presAssocID="{9C89616E-3450-4CEB-9FDA-7FECBBF6E6DA}" presName="desTx" presStyleLbl="alignAccFollowNode1" presStyleIdx="2" presStyleCnt="3">
        <dgm:presLayoutVars>
          <dgm:bulletEnabled val="1"/>
        </dgm:presLayoutVars>
      </dgm:prSet>
      <dgm:spPr/>
    </dgm:pt>
  </dgm:ptLst>
  <dgm:cxnLst>
    <dgm:cxn modelId="{BF6E8503-00E8-4F4F-8286-507301E41280}" srcId="{D46C7141-18D3-43AB-951B-A3DCCA5C1CFE}" destId="{9C89616E-3450-4CEB-9FDA-7FECBBF6E6DA}" srcOrd="2" destOrd="0" parTransId="{9EFDD713-40A5-4C50-B66B-5B1F894284DD}" sibTransId="{86E37D34-C2DB-4ED6-98DF-4C4B528415F5}"/>
    <dgm:cxn modelId="{46CB5B19-821D-4734-BFB5-A2FB35943009}" type="presOf" srcId="{48297F93-28B4-44FB-8582-826906BC2521}" destId="{50D4B462-D8D2-4C85-A60F-B853834F8A67}" srcOrd="0" destOrd="1" presId="urn:microsoft.com/office/officeart/2005/8/layout/hList1"/>
    <dgm:cxn modelId="{96F0D219-AF51-49EB-AF46-A4E96226B9C2}" type="presOf" srcId="{D46C7141-18D3-43AB-951B-A3DCCA5C1CFE}" destId="{87F1C2CF-6339-493C-97CD-E15209DBBD2D}" srcOrd="0" destOrd="0" presId="urn:microsoft.com/office/officeart/2005/8/layout/hList1"/>
    <dgm:cxn modelId="{1FB63926-BB2C-4099-8E88-F09F0628D688}" type="presOf" srcId="{C2D42FCF-EB3A-4B4F-97C2-2445496D1FC1}" destId="{50D4B462-D8D2-4C85-A60F-B853834F8A67}" srcOrd="0" destOrd="0" presId="urn:microsoft.com/office/officeart/2005/8/layout/hList1"/>
    <dgm:cxn modelId="{6E10D25E-3A40-4A95-9910-01C8E4A18045}" type="presOf" srcId="{C3F45D11-F711-478A-B1FD-5AE26F8B2B73}" destId="{076533B0-0869-447A-B4DA-64B118C661C9}" srcOrd="0" destOrd="1" presId="urn:microsoft.com/office/officeart/2005/8/layout/hList1"/>
    <dgm:cxn modelId="{401B2565-EA87-4FE8-AA30-66A4F545039C}" type="presOf" srcId="{B1C2035A-1891-498A-BACD-1EB60B019A0C}" destId="{7BBCDB5F-0C6D-4649-A6B4-84ED51C6FC35}" srcOrd="0" destOrd="1" presId="urn:microsoft.com/office/officeart/2005/8/layout/hList1"/>
    <dgm:cxn modelId="{84D0C26D-2722-4780-A398-15E5223B97DD}" srcId="{CB2A3D0C-AA76-4F29-BA24-11B954A46E6C}" destId="{C2D42FCF-EB3A-4B4F-97C2-2445496D1FC1}" srcOrd="0" destOrd="0" parTransId="{E9E3B3D1-A37D-46E0-B8C5-0240B5DDAFF8}" sibTransId="{DC059934-BA08-42D0-9ED6-FAC7C5A1FAF1}"/>
    <dgm:cxn modelId="{B116206E-5B47-43AD-B665-32E9044B0B19}" type="presOf" srcId="{8ACB24EB-587A-4275-8FD8-2DC8C888B816}" destId="{076533B0-0869-447A-B4DA-64B118C661C9}" srcOrd="0" destOrd="2" presId="urn:microsoft.com/office/officeart/2005/8/layout/hList1"/>
    <dgm:cxn modelId="{4486D055-93B7-4634-83EF-B7710CAFFD6E}" type="presOf" srcId="{9C89616E-3450-4CEB-9FDA-7FECBBF6E6DA}" destId="{C58A541B-E375-43F8-8A0B-B09575DE3384}" srcOrd="0" destOrd="0" presId="urn:microsoft.com/office/officeart/2005/8/layout/hList1"/>
    <dgm:cxn modelId="{79F74177-FA73-4107-8D4C-A5518D5D251C}" type="presOf" srcId="{57114435-3F19-497A-B40B-30F77ED084B2}" destId="{076533B0-0869-447A-B4DA-64B118C661C9}" srcOrd="0" destOrd="0" presId="urn:microsoft.com/office/officeart/2005/8/layout/hList1"/>
    <dgm:cxn modelId="{3886C37E-7213-44A7-9FAE-930A1FA02464}" type="presOf" srcId="{7716F644-5336-4CCD-BEF9-2D10568AA661}" destId="{DC23F65B-87C6-4C0E-A460-6373EF0BC24B}" srcOrd="0" destOrd="0" presId="urn:microsoft.com/office/officeart/2005/8/layout/hList1"/>
    <dgm:cxn modelId="{58C0067F-06DB-45D5-B8C4-2E19CE3B92C6}" srcId="{CB2A3D0C-AA76-4F29-BA24-11B954A46E6C}" destId="{48297F93-28B4-44FB-8582-826906BC2521}" srcOrd="1" destOrd="0" parTransId="{A23E6C05-76B8-480F-949E-9E7D88E29648}" sibTransId="{68C18005-B252-475F-B707-1D5EC3C86EDD}"/>
    <dgm:cxn modelId="{3A10B681-B666-4475-A35A-948BCABF1D74}" srcId="{9C89616E-3450-4CEB-9FDA-7FECBBF6E6DA}" destId="{8ACB24EB-587A-4275-8FD8-2DC8C888B816}" srcOrd="2" destOrd="0" parTransId="{18A7E127-19F5-4F9B-8742-33ED50EAB8E3}" sibTransId="{AECCD2C5-B6F9-4587-9D3D-B2E7291103EC}"/>
    <dgm:cxn modelId="{9CFFF08D-2CA5-40E6-8E62-6C59F2CF6BD0}" srcId="{7716F644-5336-4CCD-BEF9-2D10568AA661}" destId="{B1C2035A-1891-498A-BACD-1EB60B019A0C}" srcOrd="1" destOrd="0" parTransId="{C4BACBC8-05D8-44AB-9015-E251BD87F646}" sibTransId="{B2B1C0BA-5346-4E88-B0B6-8206F5102EA0}"/>
    <dgm:cxn modelId="{1E51378E-FA44-46EB-BC9B-F338C0B946C8}" srcId="{7716F644-5336-4CCD-BEF9-2D10568AA661}" destId="{9CA93B6F-E4A3-4903-94D5-594364067DA1}" srcOrd="0" destOrd="0" parTransId="{5CDB96E4-4B5B-490E-B2BF-DEC36F5A8133}" sibTransId="{76F10E69-5C60-4EB6-901A-E56009AB8CDE}"/>
    <dgm:cxn modelId="{09A1E597-1909-43F3-A4A2-8027965BE63B}" srcId="{D46C7141-18D3-43AB-951B-A3DCCA5C1CFE}" destId="{7716F644-5336-4CCD-BEF9-2D10568AA661}" srcOrd="0" destOrd="0" parTransId="{816781CF-4643-4B2E-9992-1B5135DF6645}" sibTransId="{1293BB9C-3201-4A94-BC5F-F593E0ACCF5C}"/>
    <dgm:cxn modelId="{C3F5EC98-E8A4-416E-A8FE-C5DAF17D6537}" srcId="{9C89616E-3450-4CEB-9FDA-7FECBBF6E6DA}" destId="{C3F45D11-F711-478A-B1FD-5AE26F8B2B73}" srcOrd="1" destOrd="0" parTransId="{6209A58E-0CA8-4444-8730-4BD0920D4035}" sibTransId="{CA8F194D-48D9-4E6F-9A3A-3145179CE3D3}"/>
    <dgm:cxn modelId="{0907069A-FA0A-40B4-97F6-DCF2E8F465A3}" srcId="{9C89616E-3450-4CEB-9FDA-7FECBBF6E6DA}" destId="{57114435-3F19-497A-B40B-30F77ED084B2}" srcOrd="0" destOrd="0" parTransId="{4D9A62AD-E56D-4B2D-8346-946A73EFD406}" sibTransId="{5620CFA2-E5BD-4E0D-AC8D-EBDC02F62B0F}"/>
    <dgm:cxn modelId="{BC1F37A4-EB45-40C4-887A-737FBB20BE31}" srcId="{D46C7141-18D3-43AB-951B-A3DCCA5C1CFE}" destId="{CB2A3D0C-AA76-4F29-BA24-11B954A46E6C}" srcOrd="1" destOrd="0" parTransId="{99FD7605-5CC9-48F2-A1EC-B34FB22A1967}" sibTransId="{4DFCCEA5-DF4E-4580-8CBE-2E7043DF9A17}"/>
    <dgm:cxn modelId="{9A2A6BA8-F4C5-42E3-85FB-371DA9D280CC}" type="presOf" srcId="{9CA93B6F-E4A3-4903-94D5-594364067DA1}" destId="{7BBCDB5F-0C6D-4649-A6B4-84ED51C6FC35}" srcOrd="0" destOrd="0" presId="urn:microsoft.com/office/officeart/2005/8/layout/hList1"/>
    <dgm:cxn modelId="{F00FD2D6-7A88-40C7-B6AD-B63821B8F7B6}" type="presOf" srcId="{2262FDCB-E10E-41B4-8DE7-780DBABA51AC}" destId="{7BBCDB5F-0C6D-4649-A6B4-84ED51C6FC35}" srcOrd="0" destOrd="2" presId="urn:microsoft.com/office/officeart/2005/8/layout/hList1"/>
    <dgm:cxn modelId="{E3EF62DE-7971-4AFD-BDAE-EE04687958D9}" type="presOf" srcId="{CB2A3D0C-AA76-4F29-BA24-11B954A46E6C}" destId="{1F34EDA0-1D70-4107-AC20-4C1FD0F9D6C2}" srcOrd="0" destOrd="0" presId="urn:microsoft.com/office/officeart/2005/8/layout/hList1"/>
    <dgm:cxn modelId="{ED1384E6-18F0-4168-B6A3-A9DC4B1C77F2}" srcId="{7716F644-5336-4CCD-BEF9-2D10568AA661}" destId="{2262FDCB-E10E-41B4-8DE7-780DBABA51AC}" srcOrd="2" destOrd="0" parTransId="{8A1BF374-87B5-4706-B258-1166CB336A51}" sibTransId="{68A10D28-E2F9-4333-A7C4-18E117A2A009}"/>
    <dgm:cxn modelId="{61CEE913-4CA3-4B73-A707-91BAB9A30FB1}" type="presParOf" srcId="{87F1C2CF-6339-493C-97CD-E15209DBBD2D}" destId="{C1A52EC2-6C5F-4BA5-90D2-403C0624AE0C}" srcOrd="0" destOrd="0" presId="urn:microsoft.com/office/officeart/2005/8/layout/hList1"/>
    <dgm:cxn modelId="{368FCF2F-0870-4049-A57C-B4A4385441CA}" type="presParOf" srcId="{C1A52EC2-6C5F-4BA5-90D2-403C0624AE0C}" destId="{DC23F65B-87C6-4C0E-A460-6373EF0BC24B}" srcOrd="0" destOrd="0" presId="urn:microsoft.com/office/officeart/2005/8/layout/hList1"/>
    <dgm:cxn modelId="{5FBB2C52-D27B-4E20-9B7D-7EFB0CCF6A56}" type="presParOf" srcId="{C1A52EC2-6C5F-4BA5-90D2-403C0624AE0C}" destId="{7BBCDB5F-0C6D-4649-A6B4-84ED51C6FC35}" srcOrd="1" destOrd="0" presId="urn:microsoft.com/office/officeart/2005/8/layout/hList1"/>
    <dgm:cxn modelId="{A0C5946B-7DEB-4841-A7DA-8EB4765E5D39}" type="presParOf" srcId="{87F1C2CF-6339-493C-97CD-E15209DBBD2D}" destId="{329030D8-CACA-4CA1-A24A-4DE3A5AE7925}" srcOrd="1" destOrd="0" presId="urn:microsoft.com/office/officeart/2005/8/layout/hList1"/>
    <dgm:cxn modelId="{265CBDFC-3B3F-4B31-81B2-05D7891DBEC9}" type="presParOf" srcId="{87F1C2CF-6339-493C-97CD-E15209DBBD2D}" destId="{95194DF8-ECE7-4E95-ACF5-718C140675D8}" srcOrd="2" destOrd="0" presId="urn:microsoft.com/office/officeart/2005/8/layout/hList1"/>
    <dgm:cxn modelId="{F05E0DF0-B566-4DE0-A556-ECFEF037148A}" type="presParOf" srcId="{95194DF8-ECE7-4E95-ACF5-718C140675D8}" destId="{1F34EDA0-1D70-4107-AC20-4C1FD0F9D6C2}" srcOrd="0" destOrd="0" presId="urn:microsoft.com/office/officeart/2005/8/layout/hList1"/>
    <dgm:cxn modelId="{7F8269C5-B32C-4A4A-BA8E-D16C3EC48364}" type="presParOf" srcId="{95194DF8-ECE7-4E95-ACF5-718C140675D8}" destId="{50D4B462-D8D2-4C85-A60F-B853834F8A67}" srcOrd="1" destOrd="0" presId="urn:microsoft.com/office/officeart/2005/8/layout/hList1"/>
    <dgm:cxn modelId="{606FF5B0-98F1-43BF-B850-934CA4DFB2BA}" type="presParOf" srcId="{87F1C2CF-6339-493C-97CD-E15209DBBD2D}" destId="{4EEB682D-EF58-47F3-98EA-0737B0FC8699}" srcOrd="3" destOrd="0" presId="urn:microsoft.com/office/officeart/2005/8/layout/hList1"/>
    <dgm:cxn modelId="{8DB13C8D-B9D8-4474-AC3A-17216C427FA2}" type="presParOf" srcId="{87F1C2CF-6339-493C-97CD-E15209DBBD2D}" destId="{842CC544-867B-4590-967F-F5A7705809B1}" srcOrd="4" destOrd="0" presId="urn:microsoft.com/office/officeart/2005/8/layout/hList1"/>
    <dgm:cxn modelId="{4211C616-22E2-46D8-90B8-82E9B9412F99}" type="presParOf" srcId="{842CC544-867B-4590-967F-F5A7705809B1}" destId="{C58A541B-E375-43F8-8A0B-B09575DE3384}" srcOrd="0" destOrd="0" presId="urn:microsoft.com/office/officeart/2005/8/layout/hList1"/>
    <dgm:cxn modelId="{4F43AE73-4FEA-443F-8B68-956DB670FAB0}" type="presParOf" srcId="{842CC544-867B-4590-967F-F5A7705809B1}" destId="{076533B0-0869-447A-B4DA-64B118C661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4C369-C904-4E2C-BAF6-9183E6106105}">
      <dsp:nvSpPr>
        <dsp:cNvPr id="0" name=""/>
        <dsp:cNvSpPr/>
      </dsp:nvSpPr>
      <dsp:spPr>
        <a:xfrm>
          <a:off x="3642503" y="2376981"/>
          <a:ext cx="1641901" cy="1641901"/>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4"/>
              </a:solidFill>
            </a:rPr>
            <a:t>CSR </a:t>
          </a:r>
          <a:endParaRPr lang="en-GB" sz="3600" b="1" kern="1200" dirty="0">
            <a:solidFill>
              <a:schemeClr val="accent4"/>
            </a:solidFill>
          </a:endParaRPr>
        </a:p>
      </dsp:txBody>
      <dsp:txXfrm>
        <a:off x="3882954" y="2617432"/>
        <a:ext cx="1160999" cy="1160999"/>
      </dsp:txXfrm>
    </dsp:sp>
    <dsp:sp modelId="{520A1AD5-01F4-4AAF-BB83-B56674F7D630}">
      <dsp:nvSpPr>
        <dsp:cNvPr id="0" name=""/>
        <dsp:cNvSpPr/>
      </dsp:nvSpPr>
      <dsp:spPr>
        <a:xfrm rot="10800000">
          <a:off x="1726817" y="2963961"/>
          <a:ext cx="1810323" cy="467941"/>
        </a:xfrm>
        <a:prstGeom prst="lef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14D6CE-F7A2-489A-B765-5C06F8225023}">
      <dsp:nvSpPr>
        <dsp:cNvPr id="0" name=""/>
        <dsp:cNvSpPr/>
      </dsp:nvSpPr>
      <dsp:spPr>
        <a:xfrm>
          <a:off x="1152151" y="2738199"/>
          <a:ext cx="1149331" cy="919464"/>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accent4"/>
              </a:solidFill>
            </a:rPr>
            <a:t>Labour</a:t>
          </a:r>
          <a:r>
            <a:rPr lang="en-US" sz="1200" b="1" kern="1200" dirty="0">
              <a:solidFill>
                <a:schemeClr val="accent4"/>
              </a:solidFill>
            </a:rPr>
            <a:t> </a:t>
          </a:r>
        </a:p>
        <a:p>
          <a:pPr marL="0" lvl="0" indent="0" algn="ctr" defTabSz="533400">
            <a:lnSpc>
              <a:spcPct val="90000"/>
            </a:lnSpc>
            <a:spcBef>
              <a:spcPct val="0"/>
            </a:spcBef>
            <a:spcAft>
              <a:spcPct val="35000"/>
            </a:spcAft>
            <a:buNone/>
          </a:pPr>
          <a:r>
            <a:rPr lang="en-GB" sz="1200" b="1" kern="1200" dirty="0">
              <a:solidFill>
                <a:schemeClr val="accent4"/>
              </a:solidFill>
            </a:rPr>
            <a:t>practices</a:t>
          </a:r>
        </a:p>
      </dsp:txBody>
      <dsp:txXfrm>
        <a:off x="1179081" y="2765129"/>
        <a:ext cx="1095471" cy="865604"/>
      </dsp:txXfrm>
    </dsp:sp>
    <dsp:sp modelId="{A991C579-5C5D-4608-95FC-D936A398063D}">
      <dsp:nvSpPr>
        <dsp:cNvPr id="0" name=""/>
        <dsp:cNvSpPr/>
      </dsp:nvSpPr>
      <dsp:spPr>
        <a:xfrm rot="12600000">
          <a:off x="1972188" y="2048223"/>
          <a:ext cx="1810323" cy="467941"/>
        </a:xfrm>
        <a:prstGeom prst="leftArrow">
          <a:avLst>
            <a:gd name="adj1" fmla="val 60000"/>
            <a:gd name="adj2" fmla="val 50000"/>
          </a:avLst>
        </a:prstGeom>
        <a:solidFill>
          <a:schemeClr val="accent1">
            <a:shade val="90000"/>
            <a:hueOff val="2052"/>
            <a:satOff val="1096"/>
            <a:lumOff val="16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DAAE2A5-1317-4483-825A-2469990F2A4B}">
      <dsp:nvSpPr>
        <dsp:cNvPr id="0" name=""/>
        <dsp:cNvSpPr/>
      </dsp:nvSpPr>
      <dsp:spPr>
        <a:xfrm>
          <a:off x="1367108" y="1369881"/>
          <a:ext cx="1452697" cy="919464"/>
        </a:xfrm>
        <a:prstGeom prst="roundRect">
          <a:avLst>
            <a:gd name="adj" fmla="val 10000"/>
          </a:avLst>
        </a:prstGeom>
        <a:solidFill>
          <a:schemeClr val="accent1">
            <a:shade val="80000"/>
            <a:hueOff val="2043"/>
            <a:satOff val="2153"/>
            <a:lumOff val="23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Environmental impacts</a:t>
          </a:r>
          <a:endParaRPr lang="en-GB" sz="1200" b="1" kern="1200" dirty="0">
            <a:solidFill>
              <a:schemeClr val="accent4"/>
            </a:solidFill>
          </a:endParaRPr>
        </a:p>
      </dsp:txBody>
      <dsp:txXfrm>
        <a:off x="1394038" y="1396811"/>
        <a:ext cx="1398837" cy="865604"/>
      </dsp:txXfrm>
    </dsp:sp>
    <dsp:sp modelId="{0F07FED9-D444-4964-9CFF-EC9949892E3E}">
      <dsp:nvSpPr>
        <dsp:cNvPr id="0" name=""/>
        <dsp:cNvSpPr/>
      </dsp:nvSpPr>
      <dsp:spPr>
        <a:xfrm rot="14400000">
          <a:off x="2642555" y="1377857"/>
          <a:ext cx="1810323" cy="467941"/>
        </a:xfrm>
        <a:prstGeom prst="leftArrow">
          <a:avLst>
            <a:gd name="adj1" fmla="val 60000"/>
            <a:gd name="adj2" fmla="val 50000"/>
          </a:avLst>
        </a:prstGeom>
        <a:solidFill>
          <a:schemeClr val="accent1">
            <a:shade val="90000"/>
            <a:hueOff val="4103"/>
            <a:satOff val="2192"/>
            <a:lumOff val="335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5BDD3B-5A73-49CE-9106-80915A64B15A}">
      <dsp:nvSpPr>
        <dsp:cNvPr id="0" name=""/>
        <dsp:cNvSpPr/>
      </dsp:nvSpPr>
      <dsp:spPr>
        <a:xfrm>
          <a:off x="2520470" y="368202"/>
          <a:ext cx="1149331" cy="919464"/>
        </a:xfrm>
        <a:prstGeom prst="roundRect">
          <a:avLst>
            <a:gd name="adj" fmla="val 10000"/>
          </a:avLst>
        </a:prstGeom>
        <a:solidFill>
          <a:schemeClr val="accent1">
            <a:shade val="80000"/>
            <a:hueOff val="4086"/>
            <a:satOff val="4306"/>
            <a:lumOff val="4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Fair operating practices</a:t>
          </a:r>
          <a:endParaRPr lang="en-GB" sz="1200" b="1" kern="1200" dirty="0">
            <a:solidFill>
              <a:schemeClr val="accent4"/>
            </a:solidFill>
          </a:endParaRPr>
        </a:p>
      </dsp:txBody>
      <dsp:txXfrm>
        <a:off x="2547400" y="395132"/>
        <a:ext cx="1095471" cy="865604"/>
      </dsp:txXfrm>
    </dsp:sp>
    <dsp:sp modelId="{FF6C413E-8E3D-4125-BD03-01498038643C}">
      <dsp:nvSpPr>
        <dsp:cNvPr id="0" name=""/>
        <dsp:cNvSpPr/>
      </dsp:nvSpPr>
      <dsp:spPr>
        <a:xfrm rot="16200000">
          <a:off x="3558292" y="1132486"/>
          <a:ext cx="1810323" cy="467941"/>
        </a:xfrm>
        <a:prstGeom prst="leftArrow">
          <a:avLst>
            <a:gd name="adj1" fmla="val 60000"/>
            <a:gd name="adj2" fmla="val 50000"/>
          </a:avLst>
        </a:prstGeom>
        <a:solidFill>
          <a:schemeClr val="accent1">
            <a:shade val="90000"/>
            <a:hueOff val="6155"/>
            <a:satOff val="3288"/>
            <a:lumOff val="50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36A9CD-03E9-4182-B65C-256F01D99597}">
      <dsp:nvSpPr>
        <dsp:cNvPr id="0" name=""/>
        <dsp:cNvSpPr/>
      </dsp:nvSpPr>
      <dsp:spPr>
        <a:xfrm>
          <a:off x="3888788" y="1562"/>
          <a:ext cx="1149331" cy="919464"/>
        </a:xfrm>
        <a:prstGeom prst="roundRect">
          <a:avLst>
            <a:gd name="adj" fmla="val 10000"/>
          </a:avLst>
        </a:prstGeom>
        <a:solidFill>
          <a:schemeClr val="accent1">
            <a:shade val="80000"/>
            <a:hueOff val="6129"/>
            <a:satOff val="6459"/>
            <a:lumOff val="70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Human rights</a:t>
          </a:r>
          <a:endParaRPr lang="en-GB" sz="1200" b="1" kern="1200" dirty="0">
            <a:solidFill>
              <a:schemeClr val="accent4"/>
            </a:solidFill>
          </a:endParaRPr>
        </a:p>
      </dsp:txBody>
      <dsp:txXfrm>
        <a:off x="3915718" y="28492"/>
        <a:ext cx="1095471" cy="865604"/>
      </dsp:txXfrm>
    </dsp:sp>
    <dsp:sp modelId="{C6045758-BD0B-4981-A559-5AFD8E2485AC}">
      <dsp:nvSpPr>
        <dsp:cNvPr id="0" name=""/>
        <dsp:cNvSpPr/>
      </dsp:nvSpPr>
      <dsp:spPr>
        <a:xfrm rot="18000000">
          <a:off x="4474030" y="1377857"/>
          <a:ext cx="1810323" cy="467941"/>
        </a:xfrm>
        <a:prstGeom prst="leftArrow">
          <a:avLst>
            <a:gd name="adj1" fmla="val 60000"/>
            <a:gd name="adj2" fmla="val 50000"/>
          </a:avLst>
        </a:prstGeom>
        <a:solidFill>
          <a:schemeClr val="accent1">
            <a:shade val="90000"/>
            <a:hueOff val="8206"/>
            <a:satOff val="4385"/>
            <a:lumOff val="67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B9E7446-9A7A-4AE0-9BAF-19C3C328324A}">
      <dsp:nvSpPr>
        <dsp:cNvPr id="0" name=""/>
        <dsp:cNvSpPr/>
      </dsp:nvSpPr>
      <dsp:spPr>
        <a:xfrm>
          <a:off x="5257107" y="368202"/>
          <a:ext cx="1149331" cy="919464"/>
        </a:xfrm>
        <a:prstGeom prst="roundRect">
          <a:avLst>
            <a:gd name="adj" fmla="val 10000"/>
          </a:avLst>
        </a:prstGeom>
        <a:solidFill>
          <a:schemeClr val="accent1">
            <a:shade val="80000"/>
            <a:hueOff val="8173"/>
            <a:satOff val="8613"/>
            <a:lumOff val="9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Responsible Sourcing</a:t>
          </a:r>
          <a:endParaRPr lang="en-GB" sz="1200" b="1" kern="1200" dirty="0">
            <a:solidFill>
              <a:schemeClr val="accent4"/>
            </a:solidFill>
          </a:endParaRPr>
        </a:p>
      </dsp:txBody>
      <dsp:txXfrm>
        <a:off x="5284037" y="395132"/>
        <a:ext cx="1095471" cy="865604"/>
      </dsp:txXfrm>
    </dsp:sp>
    <dsp:sp modelId="{D5AFE32C-CF4A-4B0B-A7F1-C01A1E8D816F}">
      <dsp:nvSpPr>
        <dsp:cNvPr id="0" name=""/>
        <dsp:cNvSpPr/>
      </dsp:nvSpPr>
      <dsp:spPr>
        <a:xfrm rot="19800000">
          <a:off x="5144396" y="2048223"/>
          <a:ext cx="1810323" cy="467941"/>
        </a:xfrm>
        <a:prstGeom prst="leftArrow">
          <a:avLst>
            <a:gd name="adj1" fmla="val 60000"/>
            <a:gd name="adj2" fmla="val 50000"/>
          </a:avLst>
        </a:prstGeom>
        <a:solidFill>
          <a:schemeClr val="accent1">
            <a:shade val="90000"/>
            <a:hueOff val="10258"/>
            <a:satOff val="5481"/>
            <a:lumOff val="83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C83D57-D685-4F8C-B5D2-E27C2BC66B67}">
      <dsp:nvSpPr>
        <dsp:cNvPr id="0" name=""/>
        <dsp:cNvSpPr/>
      </dsp:nvSpPr>
      <dsp:spPr>
        <a:xfrm>
          <a:off x="6258785" y="1369881"/>
          <a:ext cx="1149331" cy="919464"/>
        </a:xfrm>
        <a:prstGeom prst="roundRect">
          <a:avLst>
            <a:gd name="adj" fmla="val 10000"/>
          </a:avLst>
        </a:prstGeom>
        <a:solidFill>
          <a:schemeClr val="accent1">
            <a:shade val="80000"/>
            <a:hueOff val="10216"/>
            <a:satOff val="10766"/>
            <a:lumOff val="116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Customer issues</a:t>
          </a:r>
          <a:endParaRPr lang="en-GB" sz="1200" b="1" kern="1200" dirty="0">
            <a:solidFill>
              <a:schemeClr val="accent4"/>
            </a:solidFill>
          </a:endParaRPr>
        </a:p>
      </dsp:txBody>
      <dsp:txXfrm>
        <a:off x="6285715" y="1396811"/>
        <a:ext cx="1095471" cy="865604"/>
      </dsp:txXfrm>
    </dsp:sp>
    <dsp:sp modelId="{93EE50FF-3512-4394-A33A-A5342E242A85}">
      <dsp:nvSpPr>
        <dsp:cNvPr id="0" name=""/>
        <dsp:cNvSpPr/>
      </dsp:nvSpPr>
      <dsp:spPr>
        <a:xfrm>
          <a:off x="5389767" y="2963961"/>
          <a:ext cx="1810323" cy="467941"/>
        </a:xfrm>
        <a:prstGeom prst="leftArrow">
          <a:avLst>
            <a:gd name="adj1" fmla="val 60000"/>
            <a:gd name="adj2" fmla="val 50000"/>
          </a:avLst>
        </a:prstGeom>
        <a:solidFill>
          <a:schemeClr val="accent1">
            <a:shade val="90000"/>
            <a:hueOff val="12309"/>
            <a:satOff val="6577"/>
            <a:lumOff val="1006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A2C7FD-5D7B-4E00-8631-CFD9B34939C6}">
      <dsp:nvSpPr>
        <dsp:cNvPr id="0" name=""/>
        <dsp:cNvSpPr/>
      </dsp:nvSpPr>
      <dsp:spPr>
        <a:xfrm>
          <a:off x="6408334" y="2738199"/>
          <a:ext cx="1583513" cy="919464"/>
        </a:xfrm>
        <a:prstGeom prst="roundRect">
          <a:avLst>
            <a:gd name="adj" fmla="val 10000"/>
          </a:avLst>
        </a:prstGeom>
        <a:solidFill>
          <a:schemeClr val="accent1">
            <a:shade val="80000"/>
            <a:hueOff val="12259"/>
            <a:satOff val="12919"/>
            <a:lumOff val="14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solidFill>
            </a:rPr>
            <a:t>Community engagement and development</a:t>
          </a:r>
          <a:endParaRPr lang="en-GB" sz="1200" b="1" kern="1200" dirty="0">
            <a:solidFill>
              <a:schemeClr val="accent4"/>
            </a:solidFill>
          </a:endParaRPr>
        </a:p>
      </dsp:txBody>
      <dsp:txXfrm>
        <a:off x="6435264" y="2765129"/>
        <a:ext cx="1529653" cy="86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95239"/>
          <a:ext cx="3845569"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Labour practices</a:t>
          </a:r>
        </a:p>
      </dsp:txBody>
      <dsp:txXfrm>
        <a:off x="40" y="95239"/>
        <a:ext cx="3845569" cy="374400"/>
      </dsp:txXfrm>
    </dsp:sp>
    <dsp:sp modelId="{AFFD036E-C253-47E9-9CB0-C75C83D41187}">
      <dsp:nvSpPr>
        <dsp:cNvPr id="0" name=""/>
        <dsp:cNvSpPr/>
      </dsp:nvSpPr>
      <dsp:spPr>
        <a:xfrm>
          <a:off x="0" y="473413"/>
          <a:ext cx="3845569" cy="3068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kern="1200" dirty="0"/>
            <a:t>Employees and workers represent key</a:t>
          </a:r>
        </a:p>
        <a:p>
          <a:pPr marL="114300" lvl="1" indent="-114300" algn="l" defTabSz="577850">
            <a:lnSpc>
              <a:spcPct val="90000"/>
            </a:lnSpc>
            <a:spcBef>
              <a:spcPct val="0"/>
            </a:spcBef>
            <a:spcAft>
              <a:spcPct val="15000"/>
            </a:spcAft>
            <a:buNone/>
          </a:pPr>
          <a:r>
            <a:rPr lang="en-GB" sz="1300" kern="1200" dirty="0"/>
            <a:t>stakeholders for any company. Labour</a:t>
          </a:r>
        </a:p>
        <a:p>
          <a:pPr marL="114300" lvl="1" indent="-114300" algn="l" defTabSz="577850">
            <a:lnSpc>
              <a:spcPct val="90000"/>
            </a:lnSpc>
            <a:spcBef>
              <a:spcPct val="0"/>
            </a:spcBef>
            <a:spcAft>
              <a:spcPct val="15000"/>
            </a:spcAft>
            <a:buNone/>
          </a:pPr>
          <a:r>
            <a:rPr lang="en-GB" sz="1300" kern="1200" dirty="0"/>
            <a:t>rights must be respected and the company</a:t>
          </a:r>
        </a:p>
        <a:p>
          <a:pPr marL="114300" lvl="1" indent="-114300" algn="l" defTabSz="577850">
            <a:lnSpc>
              <a:spcPct val="90000"/>
            </a:lnSpc>
            <a:spcBef>
              <a:spcPct val="0"/>
            </a:spcBef>
            <a:spcAft>
              <a:spcPct val="15000"/>
            </a:spcAft>
            <a:buNone/>
          </a:pPr>
          <a:r>
            <a:rPr lang="en-GB" sz="1300" kern="1200" dirty="0"/>
            <a:t>should have policies and procedures in</a:t>
          </a:r>
        </a:p>
        <a:p>
          <a:pPr marL="114300" lvl="1" indent="-114300" algn="l" defTabSz="577850">
            <a:lnSpc>
              <a:spcPct val="90000"/>
            </a:lnSpc>
            <a:spcBef>
              <a:spcPct val="0"/>
            </a:spcBef>
            <a:spcAft>
              <a:spcPct val="15000"/>
            </a:spcAft>
            <a:buNone/>
          </a:pPr>
          <a:r>
            <a:rPr lang="en-GB" sz="1300" kern="1200" dirty="0"/>
            <a:t>place to ensure so. Labour related topics</a:t>
          </a:r>
        </a:p>
        <a:p>
          <a:pPr marL="114300" lvl="1" indent="-114300" algn="l" defTabSz="577850">
            <a:lnSpc>
              <a:spcPct val="90000"/>
            </a:lnSpc>
            <a:spcBef>
              <a:spcPct val="0"/>
            </a:spcBef>
            <a:spcAft>
              <a:spcPct val="15000"/>
            </a:spcAft>
            <a:buNone/>
          </a:pPr>
          <a:r>
            <a:rPr lang="en-GB" sz="1300" kern="1200" dirty="0"/>
            <a:t>include, but are not limited to,: </a:t>
          </a:r>
        </a:p>
        <a:p>
          <a:pPr marL="228600" lvl="2" indent="-114300" algn="l" defTabSz="577850">
            <a:lnSpc>
              <a:spcPct val="90000"/>
            </a:lnSpc>
            <a:spcBef>
              <a:spcPct val="0"/>
            </a:spcBef>
            <a:spcAft>
              <a:spcPct val="15000"/>
            </a:spcAft>
            <a:buChar char="•"/>
          </a:pPr>
          <a:r>
            <a:rPr lang="en-GB" sz="1300" kern="1200" dirty="0"/>
            <a:t>Fair and adequate remuneration</a:t>
          </a:r>
        </a:p>
        <a:p>
          <a:pPr marL="228600" lvl="2" indent="-114300" algn="l" defTabSz="577850">
            <a:lnSpc>
              <a:spcPct val="90000"/>
            </a:lnSpc>
            <a:spcBef>
              <a:spcPct val="0"/>
            </a:spcBef>
            <a:spcAft>
              <a:spcPct val="15000"/>
            </a:spcAft>
            <a:buChar char="•"/>
          </a:pPr>
          <a:r>
            <a:rPr lang="en-GB" sz="1300" kern="1200" dirty="0"/>
            <a:t>Fair working hours according to local law and international standards</a:t>
          </a:r>
        </a:p>
        <a:p>
          <a:pPr marL="228600" lvl="2" indent="-114300" algn="l" defTabSz="577850">
            <a:lnSpc>
              <a:spcPct val="90000"/>
            </a:lnSpc>
            <a:spcBef>
              <a:spcPct val="0"/>
            </a:spcBef>
            <a:spcAft>
              <a:spcPct val="15000"/>
            </a:spcAft>
            <a:buChar char="•"/>
          </a:pPr>
          <a:r>
            <a:rPr lang="en-GB" sz="1300" kern="1200" dirty="0"/>
            <a:t>Freedom of association and collective bargaining</a:t>
          </a:r>
        </a:p>
        <a:p>
          <a:pPr marL="228600" lvl="2" indent="-114300" algn="l" defTabSz="577850">
            <a:lnSpc>
              <a:spcPct val="90000"/>
            </a:lnSpc>
            <a:spcBef>
              <a:spcPct val="0"/>
            </a:spcBef>
            <a:spcAft>
              <a:spcPct val="15000"/>
            </a:spcAft>
            <a:buChar char="•"/>
          </a:pPr>
          <a:r>
            <a:rPr lang="en-GB" sz="1300" kern="1200" dirty="0"/>
            <a:t>Zero tolerance towards child labour and forced labour</a:t>
          </a:r>
        </a:p>
        <a:p>
          <a:pPr marL="228600" lvl="2" indent="-114300" algn="l" defTabSz="577850">
            <a:lnSpc>
              <a:spcPct val="90000"/>
            </a:lnSpc>
            <a:spcBef>
              <a:spcPct val="0"/>
            </a:spcBef>
            <a:spcAft>
              <a:spcPct val="15000"/>
            </a:spcAft>
            <a:buChar char="•"/>
          </a:pPr>
          <a:r>
            <a:rPr lang="en-GB" sz="1300" kern="1200" dirty="0"/>
            <a:t>Health and  safety</a:t>
          </a:r>
        </a:p>
      </dsp:txBody>
      <dsp:txXfrm>
        <a:off x="0" y="473413"/>
        <a:ext cx="3845569" cy="3068909"/>
      </dsp:txXfrm>
    </dsp:sp>
    <dsp:sp modelId="{C1F215FF-3B9B-48E5-BB04-48FF52F3BE26}">
      <dsp:nvSpPr>
        <dsp:cNvPr id="0" name=""/>
        <dsp:cNvSpPr/>
      </dsp:nvSpPr>
      <dsp:spPr>
        <a:xfrm>
          <a:off x="4383989" y="95239"/>
          <a:ext cx="3845569"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Environment</a:t>
          </a:r>
        </a:p>
      </dsp:txBody>
      <dsp:txXfrm>
        <a:off x="4383989" y="95239"/>
        <a:ext cx="3845569" cy="374400"/>
      </dsp:txXfrm>
    </dsp:sp>
    <dsp:sp modelId="{78BEFB12-0110-4B62-B309-1E06C21E2ED1}">
      <dsp:nvSpPr>
        <dsp:cNvPr id="0" name=""/>
        <dsp:cNvSpPr/>
      </dsp:nvSpPr>
      <dsp:spPr>
        <a:xfrm>
          <a:off x="4383989" y="469639"/>
          <a:ext cx="3845569" cy="3068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kern="1200" dirty="0"/>
            <a:t>A company’s operation can affect the</a:t>
          </a:r>
        </a:p>
        <a:p>
          <a:pPr marL="114300" lvl="1" indent="-114300" algn="l" defTabSz="577850">
            <a:lnSpc>
              <a:spcPct val="90000"/>
            </a:lnSpc>
            <a:spcBef>
              <a:spcPct val="0"/>
            </a:spcBef>
            <a:spcAft>
              <a:spcPct val="15000"/>
            </a:spcAft>
            <a:buNone/>
          </a:pPr>
          <a:r>
            <a:rPr lang="en-GB" sz="1300" kern="1200" dirty="0"/>
            <a:t>environment in many ways, from air, soil</a:t>
          </a:r>
        </a:p>
        <a:p>
          <a:pPr marL="114300" lvl="1" indent="-114300" algn="l" defTabSz="577850">
            <a:lnSpc>
              <a:spcPct val="90000"/>
            </a:lnSpc>
            <a:spcBef>
              <a:spcPct val="0"/>
            </a:spcBef>
            <a:spcAft>
              <a:spcPct val="15000"/>
            </a:spcAft>
            <a:buNone/>
          </a:pPr>
          <a:r>
            <a:rPr lang="en-GB" sz="1300" kern="1200" dirty="0"/>
            <a:t>and water pollution to waste disposal and</a:t>
          </a:r>
        </a:p>
        <a:p>
          <a:pPr marL="114300" lvl="1" indent="-114300" algn="l" defTabSz="577850">
            <a:lnSpc>
              <a:spcPct val="90000"/>
            </a:lnSpc>
            <a:spcBef>
              <a:spcPct val="0"/>
            </a:spcBef>
            <a:spcAft>
              <a:spcPct val="15000"/>
            </a:spcAft>
            <a:buNone/>
          </a:pPr>
          <a:r>
            <a:rPr lang="en-GB" sz="1300" kern="1200" dirty="0"/>
            <a:t>use of natural resources. A company is</a:t>
          </a:r>
        </a:p>
        <a:p>
          <a:pPr marL="114300" lvl="1" indent="-114300" algn="l" defTabSz="577850">
            <a:lnSpc>
              <a:spcPct val="90000"/>
            </a:lnSpc>
            <a:spcBef>
              <a:spcPct val="0"/>
            </a:spcBef>
            <a:spcAft>
              <a:spcPct val="15000"/>
            </a:spcAft>
            <a:buNone/>
          </a:pPr>
          <a:r>
            <a:rPr lang="en-GB" sz="1300" kern="1200" dirty="0"/>
            <a:t>expected to identify such impacts and risks,</a:t>
          </a:r>
        </a:p>
        <a:p>
          <a:pPr marL="114300" lvl="1" indent="-114300" algn="l" defTabSz="577850">
            <a:lnSpc>
              <a:spcPct val="90000"/>
            </a:lnSpc>
            <a:spcBef>
              <a:spcPct val="0"/>
            </a:spcBef>
            <a:spcAft>
              <a:spcPct val="15000"/>
            </a:spcAft>
            <a:buNone/>
          </a:pPr>
          <a:r>
            <a:rPr lang="en-GB" sz="1300" kern="1200" dirty="0"/>
            <a:t>adopt policies, procedures and define how</a:t>
          </a:r>
        </a:p>
        <a:p>
          <a:pPr marL="114300" lvl="1" indent="-114300" algn="l" defTabSz="577850">
            <a:lnSpc>
              <a:spcPct val="90000"/>
            </a:lnSpc>
            <a:spcBef>
              <a:spcPct val="0"/>
            </a:spcBef>
            <a:spcAft>
              <a:spcPct val="15000"/>
            </a:spcAft>
            <a:buNone/>
          </a:pPr>
          <a:r>
            <a:rPr lang="en-GB" sz="1300" kern="1200" dirty="0"/>
            <a:t>to best tackle each impact. For example,</a:t>
          </a:r>
        </a:p>
        <a:p>
          <a:pPr marL="114300" lvl="1" indent="-114300" algn="l" defTabSz="577850">
            <a:lnSpc>
              <a:spcPct val="90000"/>
            </a:lnSpc>
            <a:spcBef>
              <a:spcPct val="0"/>
            </a:spcBef>
            <a:spcAft>
              <a:spcPct val="15000"/>
            </a:spcAft>
            <a:buNone/>
          </a:pPr>
          <a:r>
            <a:rPr lang="en-GB" sz="1300" kern="1200" dirty="0"/>
            <a:t>companies are making efforts to use</a:t>
          </a:r>
        </a:p>
        <a:p>
          <a:pPr marL="114300" lvl="1" indent="-114300" algn="l" defTabSz="577850">
            <a:lnSpc>
              <a:spcPct val="90000"/>
            </a:lnSpc>
            <a:spcBef>
              <a:spcPct val="0"/>
            </a:spcBef>
            <a:spcAft>
              <a:spcPct val="15000"/>
            </a:spcAft>
            <a:buNone/>
          </a:pPr>
          <a:r>
            <a:rPr lang="en-GB" sz="1300" kern="1200" dirty="0"/>
            <a:t>renewable energy sources or implement</a:t>
          </a:r>
        </a:p>
        <a:p>
          <a:pPr marL="114300" lvl="1" indent="-114300" algn="l" defTabSz="577850">
            <a:lnSpc>
              <a:spcPct val="90000"/>
            </a:lnSpc>
            <a:spcBef>
              <a:spcPct val="0"/>
            </a:spcBef>
            <a:spcAft>
              <a:spcPct val="15000"/>
            </a:spcAft>
            <a:buNone/>
          </a:pPr>
          <a:r>
            <a:rPr lang="en-GB" sz="1300" kern="1200" dirty="0"/>
            <a:t>programmes of waste recycling. </a:t>
          </a:r>
        </a:p>
      </dsp:txBody>
      <dsp:txXfrm>
        <a:off x="4383989" y="469639"/>
        <a:ext cx="3845569" cy="3068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1233"/>
          <a:ext cx="3845569"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Human Rights</a:t>
          </a:r>
        </a:p>
      </dsp:txBody>
      <dsp:txXfrm>
        <a:off x="40" y="1233"/>
        <a:ext cx="3845569" cy="403200"/>
      </dsp:txXfrm>
    </dsp:sp>
    <dsp:sp modelId="{AFFD036E-C253-47E9-9CB0-C75C83D41187}">
      <dsp:nvSpPr>
        <dsp:cNvPr id="0" name=""/>
        <dsp:cNvSpPr/>
      </dsp:nvSpPr>
      <dsp:spPr>
        <a:xfrm>
          <a:off x="0" y="405667"/>
          <a:ext cx="3845569" cy="3228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kern="1200" dirty="0"/>
            <a:t>According to the scope of activities,</a:t>
          </a:r>
        </a:p>
        <a:p>
          <a:pPr marL="114300" lvl="1" indent="-114300" algn="l" defTabSz="622300">
            <a:lnSpc>
              <a:spcPct val="90000"/>
            </a:lnSpc>
            <a:spcBef>
              <a:spcPct val="0"/>
            </a:spcBef>
            <a:spcAft>
              <a:spcPct val="15000"/>
            </a:spcAft>
            <a:buNone/>
          </a:pPr>
          <a:r>
            <a:rPr lang="en-GB" sz="1400" kern="1200" dirty="0"/>
            <a:t>companies will potentially have an</a:t>
          </a:r>
        </a:p>
        <a:p>
          <a:pPr marL="114300" lvl="1" indent="-114300" algn="l" defTabSz="622300">
            <a:lnSpc>
              <a:spcPct val="90000"/>
            </a:lnSpc>
            <a:spcBef>
              <a:spcPct val="0"/>
            </a:spcBef>
            <a:spcAft>
              <a:spcPct val="15000"/>
            </a:spcAft>
            <a:buNone/>
          </a:pPr>
          <a:r>
            <a:rPr lang="en-GB" sz="1400" kern="1200" dirty="0"/>
            <a:t>impact on human rights of its own</a:t>
          </a:r>
        </a:p>
        <a:p>
          <a:pPr marL="114300" lvl="1" indent="-114300" algn="l" defTabSz="622300">
            <a:lnSpc>
              <a:spcPct val="90000"/>
            </a:lnSpc>
            <a:spcBef>
              <a:spcPct val="0"/>
            </a:spcBef>
            <a:spcAft>
              <a:spcPct val="15000"/>
            </a:spcAft>
            <a:buNone/>
          </a:pPr>
          <a:r>
            <a:rPr lang="en-GB" sz="1400" kern="1200" dirty="0"/>
            <a:t>employees, neighbouring communities,</a:t>
          </a:r>
        </a:p>
        <a:p>
          <a:pPr marL="114300" lvl="1" indent="-114300" algn="l" defTabSz="622300">
            <a:lnSpc>
              <a:spcPct val="90000"/>
            </a:lnSpc>
            <a:spcBef>
              <a:spcPct val="0"/>
            </a:spcBef>
            <a:spcAft>
              <a:spcPct val="15000"/>
            </a:spcAft>
            <a:buNone/>
          </a:pPr>
          <a:r>
            <a:rPr lang="en-GB" sz="1400" kern="1200" dirty="0"/>
            <a:t>stakeholders along the supply chain. </a:t>
          </a:r>
        </a:p>
        <a:p>
          <a:pPr marL="114300" lvl="1" indent="-114300" algn="l" defTabSz="622300">
            <a:lnSpc>
              <a:spcPct val="90000"/>
            </a:lnSpc>
            <a:spcBef>
              <a:spcPct val="0"/>
            </a:spcBef>
            <a:spcAft>
              <a:spcPct val="15000"/>
            </a:spcAft>
            <a:buNone/>
          </a:pPr>
          <a:r>
            <a:rPr lang="en-GB" sz="1400" kern="1200" dirty="0"/>
            <a:t>Key questions: </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Who are the rights holders among my stakeholders? </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What human rights will the company have a potential negative impact upon? Is it direct or indirect impact?</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What are the company’s human rights policy and procedures, including remedy?</a:t>
          </a:r>
        </a:p>
      </dsp:txBody>
      <dsp:txXfrm>
        <a:off x="0" y="405667"/>
        <a:ext cx="3845569" cy="3228120"/>
      </dsp:txXfrm>
    </dsp:sp>
    <dsp:sp modelId="{C1F215FF-3B9B-48E5-BB04-48FF52F3BE26}">
      <dsp:nvSpPr>
        <dsp:cNvPr id="0" name=""/>
        <dsp:cNvSpPr/>
      </dsp:nvSpPr>
      <dsp:spPr>
        <a:xfrm>
          <a:off x="4383989" y="1233"/>
          <a:ext cx="3845569"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Fair Operating Practices</a:t>
          </a:r>
        </a:p>
      </dsp:txBody>
      <dsp:txXfrm>
        <a:off x="4383989" y="1233"/>
        <a:ext cx="3845569" cy="403200"/>
      </dsp:txXfrm>
    </dsp:sp>
    <dsp:sp modelId="{78BEFB12-0110-4B62-B309-1E06C21E2ED1}">
      <dsp:nvSpPr>
        <dsp:cNvPr id="0" name=""/>
        <dsp:cNvSpPr/>
      </dsp:nvSpPr>
      <dsp:spPr>
        <a:xfrm>
          <a:off x="4383989" y="404433"/>
          <a:ext cx="3845569" cy="3228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kern="1200" dirty="0"/>
            <a:t>Companies are not only expected to</a:t>
          </a:r>
        </a:p>
        <a:p>
          <a:pPr marL="114300" lvl="1" indent="-114300" algn="l" defTabSz="622300">
            <a:lnSpc>
              <a:spcPct val="90000"/>
            </a:lnSpc>
            <a:spcBef>
              <a:spcPct val="0"/>
            </a:spcBef>
            <a:spcAft>
              <a:spcPct val="15000"/>
            </a:spcAft>
            <a:buNone/>
          </a:pPr>
          <a:r>
            <a:rPr lang="en-GB" sz="1400" kern="1200" dirty="0"/>
            <a:t>comply with national, regional and</a:t>
          </a:r>
        </a:p>
        <a:p>
          <a:pPr marL="114300" lvl="1" indent="-114300" algn="l" defTabSz="622300">
            <a:lnSpc>
              <a:spcPct val="90000"/>
            </a:lnSpc>
            <a:spcBef>
              <a:spcPct val="0"/>
            </a:spcBef>
            <a:spcAft>
              <a:spcPct val="15000"/>
            </a:spcAft>
            <a:buNone/>
          </a:pPr>
          <a:r>
            <a:rPr lang="en-GB" sz="1400" kern="1200" dirty="0"/>
            <a:t>international regulations, but are also</a:t>
          </a:r>
        </a:p>
        <a:p>
          <a:pPr marL="114300" lvl="1" indent="-114300" algn="l" defTabSz="622300">
            <a:lnSpc>
              <a:spcPct val="90000"/>
            </a:lnSpc>
            <a:spcBef>
              <a:spcPct val="0"/>
            </a:spcBef>
            <a:spcAft>
              <a:spcPct val="15000"/>
            </a:spcAft>
            <a:buNone/>
          </a:pPr>
          <a:r>
            <a:rPr lang="en-GB" sz="1400" kern="1200" dirty="0"/>
            <a:t>expected to operate ethically in respect</a:t>
          </a:r>
        </a:p>
        <a:p>
          <a:pPr marL="114300" lvl="1" indent="-114300" algn="l" defTabSz="622300">
            <a:lnSpc>
              <a:spcPct val="90000"/>
            </a:lnSpc>
            <a:spcBef>
              <a:spcPct val="0"/>
            </a:spcBef>
            <a:spcAft>
              <a:spcPct val="15000"/>
            </a:spcAft>
            <a:buNone/>
          </a:pPr>
          <a:r>
            <a:rPr lang="en-GB" sz="1400" kern="1200" dirty="0"/>
            <a:t>of accepted norms of behaviour. This</a:t>
          </a:r>
        </a:p>
        <a:p>
          <a:pPr marL="114300" lvl="1" indent="-114300" algn="l" defTabSz="622300">
            <a:lnSpc>
              <a:spcPct val="90000"/>
            </a:lnSpc>
            <a:spcBef>
              <a:spcPct val="0"/>
            </a:spcBef>
            <a:spcAft>
              <a:spcPct val="15000"/>
            </a:spcAft>
            <a:buNone/>
          </a:pPr>
          <a:r>
            <a:rPr lang="en-GB" sz="1400" kern="1200" dirty="0"/>
            <a:t>includes, but is not limited to: </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Anti-corruption and anti-bribery</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Fair and responsible tax behaviour (i.e. payment of taxes)</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Respect for property rights</a:t>
          </a: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Fair payment practices</a:t>
          </a:r>
        </a:p>
      </dsp:txBody>
      <dsp:txXfrm>
        <a:off x="4383989" y="404433"/>
        <a:ext cx="3845569" cy="3228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130924"/>
          <a:ext cx="3845569"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Responsible Sourcing</a:t>
          </a:r>
        </a:p>
      </dsp:txBody>
      <dsp:txXfrm>
        <a:off x="40" y="130924"/>
        <a:ext cx="3845569" cy="374400"/>
      </dsp:txXfrm>
    </dsp:sp>
    <dsp:sp modelId="{AFFD036E-C253-47E9-9CB0-C75C83D41187}">
      <dsp:nvSpPr>
        <dsp:cNvPr id="0" name=""/>
        <dsp:cNvSpPr/>
      </dsp:nvSpPr>
      <dsp:spPr>
        <a:xfrm>
          <a:off x="0" y="509010"/>
          <a:ext cx="3845569"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kern="1200" dirty="0"/>
            <a:t>Environmental and social impacts can be</a:t>
          </a:r>
        </a:p>
        <a:p>
          <a:pPr marL="114300" lvl="1" indent="-114300" algn="l" defTabSz="577850">
            <a:lnSpc>
              <a:spcPct val="90000"/>
            </a:lnSpc>
            <a:spcBef>
              <a:spcPct val="0"/>
            </a:spcBef>
            <a:spcAft>
              <a:spcPct val="15000"/>
            </a:spcAft>
            <a:buNone/>
          </a:pPr>
          <a:r>
            <a:rPr lang="en-GB" sz="1300" kern="1200" dirty="0"/>
            <a:t>identified throughout a company’s supply</a:t>
          </a:r>
        </a:p>
        <a:p>
          <a:pPr marL="114300" lvl="1" indent="-114300" algn="l" defTabSz="577850">
            <a:lnSpc>
              <a:spcPct val="90000"/>
            </a:lnSpc>
            <a:spcBef>
              <a:spcPct val="0"/>
            </a:spcBef>
            <a:spcAft>
              <a:spcPct val="15000"/>
            </a:spcAft>
            <a:buNone/>
          </a:pPr>
          <a:r>
            <a:rPr lang="en-GB" sz="1300" kern="1200" dirty="0"/>
            <a:t>chain. For this reason a company should be</a:t>
          </a:r>
        </a:p>
        <a:p>
          <a:pPr marL="114300" lvl="1" indent="-114300" algn="l" defTabSz="577850">
            <a:lnSpc>
              <a:spcPct val="90000"/>
            </a:lnSpc>
            <a:spcBef>
              <a:spcPct val="0"/>
            </a:spcBef>
            <a:spcAft>
              <a:spcPct val="15000"/>
            </a:spcAft>
            <a:buNone/>
          </a:pPr>
          <a:r>
            <a:rPr lang="en-GB" sz="1300" kern="1200" dirty="0"/>
            <a:t>able to map its suppliers and identify key</a:t>
          </a:r>
        </a:p>
        <a:p>
          <a:pPr marL="114300" lvl="1" indent="-114300" algn="l" defTabSz="577850">
            <a:lnSpc>
              <a:spcPct val="90000"/>
            </a:lnSpc>
            <a:spcBef>
              <a:spcPct val="0"/>
            </a:spcBef>
            <a:spcAft>
              <a:spcPct val="15000"/>
            </a:spcAft>
            <a:buNone/>
          </a:pPr>
          <a:r>
            <a:rPr lang="en-GB" sz="1300" kern="1200" dirty="0"/>
            <a:t>risks and impacts. Some examples: </a:t>
          </a:r>
        </a:p>
        <a:p>
          <a:pPr marL="228600" lvl="2" indent="-114300" algn="l" defTabSz="577850">
            <a:lnSpc>
              <a:spcPct val="90000"/>
            </a:lnSpc>
            <a:spcBef>
              <a:spcPct val="0"/>
            </a:spcBef>
            <a:spcAft>
              <a:spcPct val="15000"/>
            </a:spcAft>
            <a:buFont typeface="Arial" panose="020B0604020202020204" pitchFamily="34" charset="0"/>
            <a:buChar char="•"/>
          </a:pPr>
          <a:r>
            <a:rPr lang="en-GB" sz="1300" kern="1200" dirty="0"/>
            <a:t>Respect for human rights</a:t>
          </a:r>
        </a:p>
        <a:p>
          <a:pPr marL="228600" lvl="2" indent="-114300" algn="l" defTabSz="577850">
            <a:lnSpc>
              <a:spcPct val="90000"/>
            </a:lnSpc>
            <a:spcBef>
              <a:spcPct val="0"/>
            </a:spcBef>
            <a:spcAft>
              <a:spcPct val="15000"/>
            </a:spcAft>
            <a:buFont typeface="Arial" panose="020B0604020202020204" pitchFamily="34" charset="0"/>
            <a:buChar char="•"/>
          </a:pPr>
          <a:r>
            <a:rPr lang="en-GB" sz="1300" kern="1200" dirty="0"/>
            <a:t>Environmental impacts based on suppliers’ activities (e.g. impacts in extraction, processing and transport of raw materials)</a:t>
          </a:r>
        </a:p>
        <a:p>
          <a:pPr marL="228600" lvl="2" indent="-114300" algn="l" defTabSz="577850">
            <a:lnSpc>
              <a:spcPct val="90000"/>
            </a:lnSpc>
            <a:spcBef>
              <a:spcPct val="0"/>
            </a:spcBef>
            <a:spcAft>
              <a:spcPct val="15000"/>
            </a:spcAft>
            <a:buFont typeface="Arial" panose="020B0604020202020204" pitchFamily="34" charset="0"/>
            <a:buChar char="•"/>
          </a:pPr>
          <a:r>
            <a:rPr lang="en-GB" sz="1300" kern="1200" dirty="0"/>
            <a:t>Suppliers’ employees have access to fair wages and other recognised labour rights</a:t>
          </a:r>
        </a:p>
        <a:p>
          <a:pPr marL="228600" lvl="2" indent="-114300" algn="l" defTabSz="577850">
            <a:lnSpc>
              <a:spcPct val="90000"/>
            </a:lnSpc>
            <a:spcBef>
              <a:spcPct val="0"/>
            </a:spcBef>
            <a:spcAft>
              <a:spcPct val="15000"/>
            </a:spcAft>
            <a:buFont typeface="Arial" panose="020B0604020202020204" pitchFamily="34" charset="0"/>
            <a:buChar char="•"/>
          </a:pPr>
          <a:r>
            <a:rPr lang="en-GB" sz="1300" kern="1200" dirty="0"/>
            <a:t>Corruption and bribery along the value chain </a:t>
          </a:r>
        </a:p>
      </dsp:txBody>
      <dsp:txXfrm>
        <a:off x="0" y="509010"/>
        <a:ext cx="3845569" cy="2997539"/>
      </dsp:txXfrm>
    </dsp:sp>
    <dsp:sp modelId="{C1F215FF-3B9B-48E5-BB04-48FF52F3BE26}">
      <dsp:nvSpPr>
        <dsp:cNvPr id="0" name=""/>
        <dsp:cNvSpPr/>
      </dsp:nvSpPr>
      <dsp:spPr>
        <a:xfrm>
          <a:off x="4383989" y="130924"/>
          <a:ext cx="3845569"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Consumer issues</a:t>
          </a:r>
        </a:p>
      </dsp:txBody>
      <dsp:txXfrm>
        <a:off x="4383989" y="130924"/>
        <a:ext cx="3845569" cy="374400"/>
      </dsp:txXfrm>
    </dsp:sp>
    <dsp:sp modelId="{78BEFB12-0110-4B62-B309-1E06C21E2ED1}">
      <dsp:nvSpPr>
        <dsp:cNvPr id="0" name=""/>
        <dsp:cNvSpPr/>
      </dsp:nvSpPr>
      <dsp:spPr>
        <a:xfrm>
          <a:off x="4383989" y="505324"/>
          <a:ext cx="3845569" cy="2997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US" sz="1300" kern="1200" dirty="0"/>
            <a:t>A company should </a:t>
          </a:r>
          <a:r>
            <a:rPr lang="en-US" sz="1300" kern="1200" dirty="0" err="1"/>
            <a:t>recognise</a:t>
          </a:r>
          <a:r>
            <a:rPr lang="en-US" sz="1300" kern="1200" dirty="0"/>
            <a:t> environmental</a:t>
          </a:r>
          <a:endParaRPr lang="en-GB" sz="1300" kern="1200" dirty="0"/>
        </a:p>
        <a:p>
          <a:pPr marL="114300" lvl="1" indent="-114300" algn="l" defTabSz="577850">
            <a:lnSpc>
              <a:spcPct val="90000"/>
            </a:lnSpc>
            <a:spcBef>
              <a:spcPct val="0"/>
            </a:spcBef>
            <a:spcAft>
              <a:spcPct val="15000"/>
            </a:spcAft>
            <a:buNone/>
          </a:pPr>
          <a:r>
            <a:rPr lang="en-US" sz="1300" kern="1200" dirty="0"/>
            <a:t>and social impacts related to the use of its</a:t>
          </a:r>
          <a:endParaRPr lang="en-GB" sz="1300" kern="1200" dirty="0"/>
        </a:p>
        <a:p>
          <a:pPr marL="114300" lvl="1" indent="-114300" algn="l" defTabSz="577850">
            <a:lnSpc>
              <a:spcPct val="90000"/>
            </a:lnSpc>
            <a:spcBef>
              <a:spcPct val="0"/>
            </a:spcBef>
            <a:spcAft>
              <a:spcPct val="15000"/>
            </a:spcAft>
            <a:buNone/>
          </a:pPr>
          <a:r>
            <a:rPr lang="en-US" sz="1300" kern="1200" dirty="0"/>
            <a:t>products/services. Some impacts include</a:t>
          </a:r>
          <a:endParaRPr lang="en-GB" sz="1300" kern="1200" dirty="0"/>
        </a:p>
        <a:p>
          <a:pPr marL="114300" lvl="1" indent="-114300" algn="l" defTabSz="577850">
            <a:lnSpc>
              <a:spcPct val="90000"/>
            </a:lnSpc>
            <a:spcBef>
              <a:spcPct val="0"/>
            </a:spcBef>
            <a:spcAft>
              <a:spcPct val="15000"/>
            </a:spcAft>
            <a:buNone/>
          </a:pPr>
          <a:r>
            <a:rPr lang="en-US" sz="1300" kern="1200" dirty="0"/>
            <a:t>but are not limited to: </a:t>
          </a:r>
          <a:endParaRPr lang="en-GB"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Health and safety risks for consumers</a:t>
          </a:r>
          <a:endParaRPr lang="en-GB"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Transparent and fair product/service presentation and information</a:t>
          </a:r>
          <a:endParaRPr lang="en-GB"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Environmental impact of product disposal</a:t>
          </a:r>
          <a:endParaRPr lang="en-GB" sz="1300" kern="1200" dirty="0"/>
        </a:p>
        <a:p>
          <a:pPr marL="114300" lvl="1" indent="-114300" algn="l" defTabSz="577850">
            <a:lnSpc>
              <a:spcPct val="90000"/>
            </a:lnSpc>
            <a:spcBef>
              <a:spcPct val="0"/>
            </a:spcBef>
            <a:spcAft>
              <a:spcPct val="15000"/>
            </a:spcAft>
            <a:buNone/>
          </a:pPr>
          <a:endParaRPr lang="en-GB" sz="1300" kern="1200" dirty="0"/>
        </a:p>
        <a:p>
          <a:pPr marL="114300" lvl="1" indent="-114300" algn="l" defTabSz="577850">
            <a:lnSpc>
              <a:spcPct val="90000"/>
            </a:lnSpc>
            <a:spcBef>
              <a:spcPct val="0"/>
            </a:spcBef>
            <a:spcAft>
              <a:spcPct val="15000"/>
            </a:spcAft>
            <a:buNone/>
          </a:pPr>
          <a:r>
            <a:rPr lang="en-GB" sz="1300" kern="1200" dirty="0"/>
            <a:t> </a:t>
          </a:r>
        </a:p>
      </dsp:txBody>
      <dsp:txXfrm>
        <a:off x="4383989" y="505324"/>
        <a:ext cx="3845569" cy="2997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0" y="209134"/>
          <a:ext cx="6840760"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Community engagement and development</a:t>
          </a:r>
          <a:endParaRPr lang="en-GB" sz="1100" kern="1200" dirty="0"/>
        </a:p>
      </dsp:txBody>
      <dsp:txXfrm>
        <a:off x="0" y="209134"/>
        <a:ext cx="6840760" cy="316800"/>
      </dsp:txXfrm>
    </dsp:sp>
    <dsp:sp modelId="{AFFD036E-C253-47E9-9CB0-C75C83D41187}">
      <dsp:nvSpPr>
        <dsp:cNvPr id="0" name=""/>
        <dsp:cNvSpPr/>
      </dsp:nvSpPr>
      <dsp:spPr>
        <a:xfrm>
          <a:off x="0" y="529499"/>
          <a:ext cx="6840760"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None/>
          </a:pPr>
          <a:r>
            <a:rPr lang="en-GB" sz="1100" kern="1200" dirty="0">
              <a:solidFill>
                <a:schemeClr val="tx1"/>
              </a:solidFill>
            </a:rPr>
            <a:t>A company’s activity can directly or indirectly have a positive impact nearby communities or communities along the supply chain. Some examples </a:t>
          </a:r>
          <a:r>
            <a:rPr lang="en-GB" sz="1100" kern="1200">
              <a:solidFill>
                <a:schemeClr val="tx1"/>
              </a:solidFill>
            </a:rPr>
            <a:t>applicable to </a:t>
          </a:r>
          <a:r>
            <a:rPr lang="en-GB" sz="1100" kern="1200" dirty="0">
              <a:solidFill>
                <a:schemeClr val="tx1"/>
              </a:solidFill>
            </a:rPr>
            <a:t>the mineral sector: </a:t>
          </a:r>
          <a:endParaRPr lang="en-GB" sz="1100" kern="1200" dirty="0"/>
        </a:p>
        <a:p>
          <a:pPr marL="57150" lvl="1" indent="-57150" algn="l" defTabSz="488950">
            <a:lnSpc>
              <a:spcPct val="90000"/>
            </a:lnSpc>
            <a:spcBef>
              <a:spcPct val="0"/>
            </a:spcBef>
            <a:spcAft>
              <a:spcPct val="15000"/>
            </a:spcAft>
            <a:buNone/>
          </a:pPr>
          <a:endParaRPr lang="en-GB" sz="1100" kern="1200" dirty="0"/>
        </a:p>
        <a:p>
          <a:pPr marL="114300" lvl="2" indent="-57150" algn="l" defTabSz="488950">
            <a:lnSpc>
              <a:spcPct val="90000"/>
            </a:lnSpc>
            <a:spcBef>
              <a:spcPct val="0"/>
            </a:spcBef>
            <a:spcAft>
              <a:spcPct val="15000"/>
            </a:spcAft>
            <a:buFont typeface="Arial" panose="020B0604020202020204" pitchFamily="34" charset="0"/>
            <a:buChar char="•"/>
          </a:pPr>
          <a:r>
            <a:rPr lang="en-GB" sz="1100" kern="1200" dirty="0">
              <a:solidFill>
                <a:schemeClr val="tx1"/>
              </a:solidFill>
            </a:rPr>
            <a:t>Job creation and skills development</a:t>
          </a:r>
        </a:p>
        <a:p>
          <a:pPr marL="114300" lvl="2" indent="-57150" algn="l" defTabSz="488950">
            <a:lnSpc>
              <a:spcPct val="90000"/>
            </a:lnSpc>
            <a:spcBef>
              <a:spcPct val="0"/>
            </a:spcBef>
            <a:spcAft>
              <a:spcPct val="15000"/>
            </a:spcAft>
            <a:buFont typeface="Arial" panose="020B0604020202020204" pitchFamily="34" charset="0"/>
            <a:buChar char="•"/>
          </a:pPr>
          <a:r>
            <a:rPr lang="en-GB" sz="1100" kern="1200" dirty="0">
              <a:solidFill>
                <a:schemeClr val="tx1"/>
              </a:solidFill>
            </a:rPr>
            <a:t>Local procurement to support local business and reduce carbon footprint</a:t>
          </a:r>
        </a:p>
        <a:p>
          <a:pPr marL="114300" lvl="2" indent="-57150" algn="l" defTabSz="488950">
            <a:lnSpc>
              <a:spcPct val="90000"/>
            </a:lnSpc>
            <a:spcBef>
              <a:spcPct val="0"/>
            </a:spcBef>
            <a:spcAft>
              <a:spcPct val="15000"/>
            </a:spcAft>
            <a:buFont typeface="Arial" panose="020B0604020202020204" pitchFamily="34" charset="0"/>
            <a:buChar char="•"/>
          </a:pPr>
          <a:r>
            <a:rPr lang="en-GB" sz="1100" kern="1200" dirty="0">
              <a:solidFill>
                <a:schemeClr val="tx1"/>
              </a:solidFill>
            </a:rPr>
            <a:t>Investment in community (philanthropy and beyond) </a:t>
          </a:r>
        </a:p>
        <a:p>
          <a:pPr marL="114300" lvl="2" indent="-57150" algn="l" defTabSz="488950">
            <a:lnSpc>
              <a:spcPct val="90000"/>
            </a:lnSpc>
            <a:spcBef>
              <a:spcPct val="0"/>
            </a:spcBef>
            <a:spcAft>
              <a:spcPct val="15000"/>
            </a:spcAft>
            <a:buFont typeface="Arial" panose="020B0604020202020204" pitchFamily="34" charset="0"/>
            <a:buChar char="•"/>
          </a:pPr>
          <a:r>
            <a:rPr lang="en-GB" sz="1100" kern="1200" dirty="0">
              <a:solidFill>
                <a:schemeClr val="tx1"/>
              </a:solidFill>
            </a:rPr>
            <a:t>Cooperation with suppliers and local organisations</a:t>
          </a:r>
        </a:p>
        <a:p>
          <a:pPr marL="114300" lvl="2" indent="-57150" algn="l" defTabSz="488950">
            <a:lnSpc>
              <a:spcPct val="90000"/>
            </a:lnSpc>
            <a:spcBef>
              <a:spcPct val="0"/>
            </a:spcBef>
            <a:spcAft>
              <a:spcPct val="15000"/>
            </a:spcAft>
            <a:buFont typeface="Arial" panose="020B0604020202020204" pitchFamily="34" charset="0"/>
            <a:buChar char="•"/>
          </a:pPr>
          <a:r>
            <a:rPr lang="en-GB" sz="1100" kern="1200" dirty="0">
              <a:solidFill>
                <a:schemeClr val="tx1"/>
              </a:solidFill>
            </a:rPr>
            <a:t>Encouraging suppliers to engage communities in the countries they operate</a:t>
          </a:r>
        </a:p>
        <a:p>
          <a:pPr marL="114300" lvl="2" indent="-57150" algn="l" defTabSz="488950">
            <a:lnSpc>
              <a:spcPct val="90000"/>
            </a:lnSpc>
            <a:spcBef>
              <a:spcPct val="0"/>
            </a:spcBef>
            <a:spcAft>
              <a:spcPct val="15000"/>
            </a:spcAft>
            <a:buFont typeface="Arial" panose="020B0604020202020204" pitchFamily="34" charset="0"/>
            <a:buChar char="•"/>
          </a:pPr>
          <a:endParaRPr lang="en-GB" sz="1100" kern="1200" dirty="0">
            <a:solidFill>
              <a:schemeClr val="tx1"/>
            </a:solidFill>
          </a:endParaRPr>
        </a:p>
        <a:p>
          <a:pPr marL="57150" lvl="1" indent="-57150" algn="l" defTabSz="488950">
            <a:lnSpc>
              <a:spcPct val="90000"/>
            </a:lnSpc>
            <a:spcBef>
              <a:spcPct val="0"/>
            </a:spcBef>
            <a:spcAft>
              <a:spcPct val="15000"/>
            </a:spcAft>
            <a:buFont typeface="Arial" panose="020B0604020202020204" pitchFamily="34" charset="0"/>
            <a:buNone/>
          </a:pPr>
          <a:r>
            <a:rPr lang="en-GB" sz="1100" i="0" kern="1200" dirty="0"/>
            <a:t>It is very common for companies to identify activities of community engagement as the full scope of CSR, but as you have learned it is much broader. Nevertheless, there is a lot you can do as an SME to support communities linked to your company’s scope of activities. To ensure sustainability actions are taken, take into account the following: </a:t>
          </a:r>
          <a:endParaRPr lang="en-GB" sz="1100" kern="1200" dirty="0">
            <a:solidFill>
              <a:schemeClr val="tx1"/>
            </a:solidFill>
          </a:endParaRPr>
        </a:p>
        <a:p>
          <a:pPr marL="57150" lvl="1" indent="-57150" algn="l" defTabSz="488950">
            <a:lnSpc>
              <a:spcPct val="90000"/>
            </a:lnSpc>
            <a:spcBef>
              <a:spcPct val="0"/>
            </a:spcBef>
            <a:spcAft>
              <a:spcPct val="15000"/>
            </a:spcAft>
            <a:buFont typeface="Arial" panose="020B0604020202020204" pitchFamily="34" charset="0"/>
            <a:buNone/>
          </a:pPr>
          <a:endParaRPr lang="en-GB" sz="1100" kern="1200" dirty="0">
            <a:solidFill>
              <a:schemeClr val="tx1"/>
            </a:solidFill>
          </a:endParaRPr>
        </a:p>
        <a:p>
          <a:pPr marL="114300" lvl="2" indent="-57150" algn="l" defTabSz="488950">
            <a:lnSpc>
              <a:spcPct val="90000"/>
            </a:lnSpc>
            <a:spcBef>
              <a:spcPct val="0"/>
            </a:spcBef>
            <a:spcAft>
              <a:spcPct val="15000"/>
            </a:spcAft>
            <a:buFont typeface="Arial" panose="020B0604020202020204" pitchFamily="34" charset="0"/>
            <a:buChar char="•"/>
          </a:pPr>
          <a:r>
            <a:rPr lang="en-GB" sz="1100" i="0" kern="1200" dirty="0"/>
            <a:t> Focus on communities and stakeholders impacted/linked to your company’s operation.</a:t>
          </a:r>
        </a:p>
        <a:p>
          <a:pPr marL="114300" lvl="2" indent="-57150" algn="l" defTabSz="488950">
            <a:lnSpc>
              <a:spcPct val="90000"/>
            </a:lnSpc>
            <a:spcBef>
              <a:spcPct val="0"/>
            </a:spcBef>
            <a:spcAft>
              <a:spcPct val="15000"/>
            </a:spcAft>
            <a:buFont typeface="Arial" panose="020B0604020202020204" pitchFamily="34" charset="0"/>
            <a:buChar char="•"/>
          </a:pPr>
          <a:r>
            <a:rPr lang="en-GB" sz="1100" i="0" kern="1200" dirty="0"/>
            <a:t> Partner with local and/or expert organisations to better allocate financial support.</a:t>
          </a:r>
        </a:p>
      </dsp:txBody>
      <dsp:txXfrm>
        <a:off x="0" y="529499"/>
        <a:ext cx="6840760" cy="2898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F65B-87C6-4C0E-A460-6373EF0BC24B}">
      <dsp:nvSpPr>
        <dsp:cNvPr id="0" name=""/>
        <dsp:cNvSpPr/>
      </dsp:nvSpPr>
      <dsp:spPr>
        <a:xfrm>
          <a:off x="2152" y="55288"/>
          <a:ext cx="2098714" cy="6578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Allocation of responsibility </a:t>
          </a:r>
        </a:p>
      </dsp:txBody>
      <dsp:txXfrm>
        <a:off x="2152" y="55288"/>
        <a:ext cx="2098714" cy="657811"/>
      </dsp:txXfrm>
    </dsp:sp>
    <dsp:sp modelId="{7BBCDB5F-0C6D-4649-A6B4-84ED51C6FC35}">
      <dsp:nvSpPr>
        <dsp:cNvPr id="0" name=""/>
        <dsp:cNvSpPr/>
      </dsp:nvSpPr>
      <dsp:spPr>
        <a:xfrm>
          <a:off x="2152" y="713099"/>
          <a:ext cx="2098714" cy="31358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Who is a decision maker in your company? </a:t>
          </a:r>
        </a:p>
        <a:p>
          <a:pPr marL="114300" lvl="1" indent="-114300" algn="l" defTabSz="577850">
            <a:lnSpc>
              <a:spcPct val="90000"/>
            </a:lnSpc>
            <a:spcBef>
              <a:spcPct val="0"/>
            </a:spcBef>
            <a:spcAft>
              <a:spcPct val="15000"/>
            </a:spcAft>
            <a:buChar char="•"/>
          </a:pPr>
          <a:r>
            <a:rPr lang="en-GB" sz="1300" kern="1200" dirty="0"/>
            <a:t>Have executives/top managers signed off on CSR impact assessment and related actions?</a:t>
          </a:r>
        </a:p>
        <a:p>
          <a:pPr marL="114300" lvl="1" indent="-114300" algn="l" defTabSz="577850">
            <a:lnSpc>
              <a:spcPct val="90000"/>
            </a:lnSpc>
            <a:spcBef>
              <a:spcPct val="0"/>
            </a:spcBef>
            <a:spcAft>
              <a:spcPct val="15000"/>
            </a:spcAft>
            <a:buChar char="•"/>
          </a:pPr>
          <a:r>
            <a:rPr lang="en-GB" sz="1300" kern="1200" dirty="0"/>
            <a:t>Who is responsible for implementing CSR related activities (policies, procedures, reporting)</a:t>
          </a:r>
        </a:p>
      </dsp:txBody>
      <dsp:txXfrm>
        <a:off x="2152" y="713099"/>
        <a:ext cx="2098714" cy="3135819"/>
      </dsp:txXfrm>
    </dsp:sp>
    <dsp:sp modelId="{1F34EDA0-1D70-4107-AC20-4C1FD0F9D6C2}">
      <dsp:nvSpPr>
        <dsp:cNvPr id="0" name=""/>
        <dsp:cNvSpPr/>
      </dsp:nvSpPr>
      <dsp:spPr>
        <a:xfrm>
          <a:off x="2394686" y="55288"/>
          <a:ext cx="2098714" cy="6578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Social and environmental impact assessment </a:t>
          </a:r>
        </a:p>
      </dsp:txBody>
      <dsp:txXfrm>
        <a:off x="2394686" y="55288"/>
        <a:ext cx="2098714" cy="657811"/>
      </dsp:txXfrm>
    </dsp:sp>
    <dsp:sp modelId="{50D4B462-D8D2-4C85-A60F-B853834F8A67}">
      <dsp:nvSpPr>
        <dsp:cNvPr id="0" name=""/>
        <dsp:cNvSpPr/>
      </dsp:nvSpPr>
      <dsp:spPr>
        <a:xfrm>
          <a:off x="2394686" y="713099"/>
          <a:ext cx="2098714" cy="31358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What are the actual/potential social and environmental impacts across your value chain?</a:t>
          </a:r>
        </a:p>
        <a:p>
          <a:pPr marL="114300" lvl="1" indent="-114300" algn="l" defTabSz="577850">
            <a:lnSpc>
              <a:spcPct val="90000"/>
            </a:lnSpc>
            <a:spcBef>
              <a:spcPct val="0"/>
            </a:spcBef>
            <a:spcAft>
              <a:spcPct val="15000"/>
            </a:spcAft>
            <a:buChar char="•"/>
          </a:pPr>
          <a:r>
            <a:rPr lang="en-GB" sz="1300" kern="1200" dirty="0"/>
            <a:t>Are CSR policies and procedures integrated in your business model?</a:t>
          </a:r>
        </a:p>
      </dsp:txBody>
      <dsp:txXfrm>
        <a:off x="2394686" y="713099"/>
        <a:ext cx="2098714" cy="3135819"/>
      </dsp:txXfrm>
    </dsp:sp>
    <dsp:sp modelId="{C58A541B-E375-43F8-8A0B-B09575DE3384}">
      <dsp:nvSpPr>
        <dsp:cNvPr id="0" name=""/>
        <dsp:cNvSpPr/>
      </dsp:nvSpPr>
      <dsp:spPr>
        <a:xfrm>
          <a:off x="4787221" y="55288"/>
          <a:ext cx="2098714" cy="6578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Companies’ policies, procedures and reporting</a:t>
          </a:r>
        </a:p>
      </dsp:txBody>
      <dsp:txXfrm>
        <a:off x="4787221" y="55288"/>
        <a:ext cx="2098714" cy="657811"/>
      </dsp:txXfrm>
    </dsp:sp>
    <dsp:sp modelId="{076533B0-0869-447A-B4DA-64B118C661C9}">
      <dsp:nvSpPr>
        <dsp:cNvPr id="0" name=""/>
        <dsp:cNvSpPr/>
      </dsp:nvSpPr>
      <dsp:spPr>
        <a:xfrm>
          <a:off x="4787221" y="713099"/>
          <a:ext cx="2098714" cy="31358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Are workers and suppliers aware of your policies and procedures?</a:t>
          </a:r>
        </a:p>
        <a:p>
          <a:pPr marL="114300" lvl="1" indent="-114300" algn="l" defTabSz="577850">
            <a:lnSpc>
              <a:spcPct val="90000"/>
            </a:lnSpc>
            <a:spcBef>
              <a:spcPct val="0"/>
            </a:spcBef>
            <a:spcAft>
              <a:spcPct val="15000"/>
            </a:spcAft>
            <a:buChar char="•"/>
          </a:pPr>
          <a:r>
            <a:rPr lang="en-GB" sz="1300" kern="1200" dirty="0"/>
            <a:t>Are you being collecting data on your social and environmental impacts? </a:t>
          </a:r>
        </a:p>
        <a:p>
          <a:pPr marL="114300" lvl="1" indent="-114300" algn="l" defTabSz="577850">
            <a:lnSpc>
              <a:spcPct val="90000"/>
            </a:lnSpc>
            <a:spcBef>
              <a:spcPct val="0"/>
            </a:spcBef>
            <a:spcAft>
              <a:spcPct val="15000"/>
            </a:spcAft>
            <a:buChar char="•"/>
          </a:pPr>
          <a:r>
            <a:rPr lang="en-GB" sz="1300" kern="1200" dirty="0"/>
            <a:t>Are you sharing regular and relevant updates with your stakeholders on your social and environmental impacts?</a:t>
          </a:r>
        </a:p>
      </dsp:txBody>
      <dsp:txXfrm>
        <a:off x="4787221" y="713099"/>
        <a:ext cx="2098714" cy="313581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13648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70752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426311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48221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58682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178198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295973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235581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260117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23836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420233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20626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73767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416187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37803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267380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3872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46185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86361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18909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59059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dgcompass.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mneguidelines.oecd.org/due-diligence-guidance-for-responsible-business-conduct.htm" TargetMode="External"/><Relationship Id="rId3" Type="http://schemas.openxmlformats.org/officeDocument/2006/relationships/hyperlink" Target="https://www.iso.org/iso-26000-social-responsibility.html" TargetMode="External"/><Relationship Id="rId7" Type="http://schemas.openxmlformats.org/officeDocument/2006/relationships/hyperlink" Target="http://mneguidelines.oecd.org/guidel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globalcompact.org/docs/news_events/8.1/bac_fin.pdf" TargetMode="External"/><Relationship Id="rId5" Type="http://schemas.openxmlformats.org/officeDocument/2006/relationships/hyperlink" Target="https://www.ohchr.org/Documents/Publications/GuidingPrinciplesBusinessHR_EN.pdf" TargetMode="External"/><Relationship Id="rId4" Type="http://schemas.openxmlformats.org/officeDocument/2006/relationships/hyperlink" Target="https://www.ilo.org/global/standards/introduction-to-international-labour-standards/conventions-and-recommendations/lang--en/index.htm" TargetMode="External"/><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060848"/>
            <a:ext cx="4536504" cy="2088232"/>
          </a:xfrm>
        </p:spPr>
        <p:txBody>
          <a:bodyPr/>
          <a:lstStyle/>
          <a:p>
            <a:r>
              <a:rPr lang="en-US" sz="3200" dirty="0"/>
              <a:t>Corporate social responsibility and the Sustainable Development Goals</a:t>
            </a:r>
            <a:endParaRPr lang="en-GB" sz="3200" dirty="0"/>
          </a:p>
        </p:txBody>
      </p:sp>
      <p:sp>
        <p:nvSpPr>
          <p:cNvPr id="3" name="Content Placeholder 2"/>
          <p:cNvSpPr>
            <a:spLocks noGrp="1"/>
          </p:cNvSpPr>
          <p:nvPr>
            <p:ph idx="1"/>
          </p:nvPr>
        </p:nvSpPr>
        <p:spPr/>
        <p:txBody>
          <a:bodyPr/>
          <a:lstStyle/>
          <a:p>
            <a:r>
              <a:rPr lang="en-US" sz="2000" dirty="0"/>
              <a:t>Beyond regulation and risk assessment, understanding the responsibility of companies in society</a:t>
            </a:r>
            <a:r>
              <a:rPr lang="en-US" dirty="0"/>
              <a:t> </a:t>
            </a:r>
            <a:endParaRPr lang="en-GB" dirty="0"/>
          </a:p>
        </p:txBody>
      </p:sp>
      <p:sp>
        <p:nvSpPr>
          <p:cNvPr id="4" name="Slide Number Placeholder 3">
            <a:extLst>
              <a:ext uri="{FF2B5EF4-FFF2-40B4-BE49-F238E27FC236}">
                <a16:creationId xmlns:a16="http://schemas.microsoft.com/office/drawing/2014/main" id="{ACEDD0AE-48E7-4373-AC5E-5C2771F9E3FB}"/>
              </a:ext>
            </a:extLst>
          </p:cNvPr>
          <p:cNvSpPr>
            <a:spLocks noGrp="1"/>
          </p:cNvSpPr>
          <p:nvPr>
            <p:ph type="sldNum" sz="quarter" idx="12"/>
          </p:nvPr>
        </p:nvSpPr>
        <p:spPr/>
        <p:txBody>
          <a:bodyPr/>
          <a:lstStyle/>
          <a:p>
            <a:pPr>
              <a:defRPr/>
            </a:pPr>
            <a:fld id="{2BB59E6E-B967-488E-B209-8B7FA0D7AF99}" type="slidenum">
              <a:rPr lang="en-GB" smtClean="0"/>
              <a:pPr>
                <a:defRPr/>
              </a:pPr>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B33A-16CF-40F3-BD54-B71AA681EC2E}"/>
              </a:ext>
            </a:extLst>
          </p:cNvPr>
          <p:cNvSpPr>
            <a:spLocks noGrp="1"/>
          </p:cNvSpPr>
          <p:nvPr>
            <p:ph type="title"/>
          </p:nvPr>
        </p:nvSpPr>
        <p:spPr/>
        <p:txBody>
          <a:bodyPr/>
          <a:lstStyle/>
          <a:p>
            <a:r>
              <a:rPr lang="en-GB" dirty="0"/>
              <a:t>Towards integrating CSR into your company</a:t>
            </a:r>
          </a:p>
        </p:txBody>
      </p:sp>
      <p:sp>
        <p:nvSpPr>
          <p:cNvPr id="3" name="Content Placeholder 2">
            <a:extLst>
              <a:ext uri="{FF2B5EF4-FFF2-40B4-BE49-F238E27FC236}">
                <a16:creationId xmlns:a16="http://schemas.microsoft.com/office/drawing/2014/main" id="{A3F487A2-7A2D-4835-8E79-895F1ED2471F}"/>
              </a:ext>
            </a:extLst>
          </p:cNvPr>
          <p:cNvSpPr>
            <a:spLocks noGrp="1"/>
          </p:cNvSpPr>
          <p:nvPr>
            <p:ph idx="1"/>
          </p:nvPr>
        </p:nvSpPr>
        <p:spPr>
          <a:xfrm>
            <a:off x="468313" y="3068960"/>
            <a:ext cx="8229600" cy="3633788"/>
          </a:xfrm>
        </p:spPr>
        <p:txBody>
          <a:bodyPr/>
          <a:lstStyle/>
          <a:p>
            <a:r>
              <a:rPr lang="en-GB" dirty="0"/>
              <a:t>Governance, value chain and business model</a:t>
            </a:r>
          </a:p>
          <a:p>
            <a:r>
              <a:rPr lang="en-GB" dirty="0"/>
              <a:t>Stakeholder engagement</a:t>
            </a:r>
          </a:p>
        </p:txBody>
      </p:sp>
      <p:sp>
        <p:nvSpPr>
          <p:cNvPr id="4" name="Slide Number Placeholder 3">
            <a:extLst>
              <a:ext uri="{FF2B5EF4-FFF2-40B4-BE49-F238E27FC236}">
                <a16:creationId xmlns:a16="http://schemas.microsoft.com/office/drawing/2014/main" id="{29787BCB-6605-4EA2-AD1D-EA927F8E8947}"/>
              </a:ext>
            </a:extLst>
          </p:cNvPr>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spTree>
    <p:extLst>
      <p:ext uri="{BB962C8B-B14F-4D97-AF65-F5344CB8AC3E}">
        <p14:creationId xmlns:p14="http://schemas.microsoft.com/office/powerpoint/2010/main" val="388080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9A03-50CC-4E15-B322-E8A2E788900B}"/>
              </a:ext>
            </a:extLst>
          </p:cNvPr>
          <p:cNvSpPr>
            <a:spLocks noGrp="1"/>
          </p:cNvSpPr>
          <p:nvPr>
            <p:ph type="title"/>
          </p:nvPr>
        </p:nvSpPr>
        <p:spPr/>
        <p:txBody>
          <a:bodyPr/>
          <a:lstStyle/>
          <a:p>
            <a:r>
              <a:rPr lang="en-GB" dirty="0"/>
              <a:t>Governance, value chain and business model</a:t>
            </a:r>
          </a:p>
        </p:txBody>
      </p:sp>
      <p:graphicFrame>
        <p:nvGraphicFramePr>
          <p:cNvPr id="21" name="Diagram 20">
            <a:extLst>
              <a:ext uri="{FF2B5EF4-FFF2-40B4-BE49-F238E27FC236}">
                <a16:creationId xmlns:a16="http://schemas.microsoft.com/office/drawing/2014/main" id="{E53F42B2-DBB5-4780-95B6-C43A9779A891}"/>
              </a:ext>
            </a:extLst>
          </p:cNvPr>
          <p:cNvGraphicFramePr/>
          <p:nvPr>
            <p:extLst>
              <p:ext uri="{D42A27DB-BD31-4B8C-83A1-F6EECF244321}">
                <p14:modId xmlns:p14="http://schemas.microsoft.com/office/powerpoint/2010/main" val="701888904"/>
              </p:ext>
            </p:extLst>
          </p:nvPr>
        </p:nvGraphicFramePr>
        <p:xfrm>
          <a:off x="1139069" y="2636912"/>
          <a:ext cx="6888088" cy="390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4C1E868-DE9B-4C45-9976-7B8A3792877F}"/>
              </a:ext>
            </a:extLst>
          </p:cNvPr>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Tree>
    <p:extLst>
      <p:ext uri="{BB962C8B-B14F-4D97-AF65-F5344CB8AC3E}">
        <p14:creationId xmlns:p14="http://schemas.microsoft.com/office/powerpoint/2010/main" val="292845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2CF1-0FA2-47EF-9601-2421DD1348A7}"/>
              </a:ext>
            </a:extLst>
          </p:cNvPr>
          <p:cNvSpPr>
            <a:spLocks noGrp="1"/>
          </p:cNvSpPr>
          <p:nvPr>
            <p:ph type="title"/>
          </p:nvPr>
        </p:nvSpPr>
        <p:spPr/>
        <p:txBody>
          <a:bodyPr/>
          <a:lstStyle/>
          <a:p>
            <a:r>
              <a:rPr lang="en-US" dirty="0"/>
              <a:t>Stakeholder engagement</a:t>
            </a:r>
            <a:endParaRPr lang="en-GB" dirty="0"/>
          </a:p>
        </p:txBody>
      </p:sp>
      <p:sp>
        <p:nvSpPr>
          <p:cNvPr id="3" name="Content Placeholder 2">
            <a:extLst>
              <a:ext uri="{FF2B5EF4-FFF2-40B4-BE49-F238E27FC236}">
                <a16:creationId xmlns:a16="http://schemas.microsoft.com/office/drawing/2014/main" id="{6B1B5977-D2EC-491E-A27B-B634CA479BC1}"/>
              </a:ext>
            </a:extLst>
          </p:cNvPr>
          <p:cNvSpPr>
            <a:spLocks noGrp="1"/>
          </p:cNvSpPr>
          <p:nvPr>
            <p:ph idx="1"/>
          </p:nvPr>
        </p:nvSpPr>
        <p:spPr/>
        <p:txBody>
          <a:bodyPr/>
          <a:lstStyle/>
          <a:p>
            <a:pPr marL="0" indent="0">
              <a:buNone/>
            </a:pPr>
            <a:r>
              <a:rPr lang="en-GB" dirty="0"/>
              <a:t>Stakeholder engagement can support a company in: </a:t>
            </a:r>
          </a:p>
          <a:p>
            <a:r>
              <a:rPr lang="en-GB" dirty="0"/>
              <a:t>Identifying current and potential negative impacts and risks.</a:t>
            </a:r>
          </a:p>
          <a:p>
            <a:r>
              <a:rPr lang="en-GB" dirty="0"/>
              <a:t>Increasing a company’s license to operate is a specific region/area.</a:t>
            </a:r>
          </a:p>
          <a:p>
            <a:r>
              <a:rPr lang="en-GB" dirty="0"/>
              <a:t>Informing decision making processes (e.g. expanding a site in a new region affecting local communities).</a:t>
            </a:r>
          </a:p>
        </p:txBody>
      </p:sp>
      <p:sp>
        <p:nvSpPr>
          <p:cNvPr id="4" name="Slide Number Placeholder 3">
            <a:extLst>
              <a:ext uri="{FF2B5EF4-FFF2-40B4-BE49-F238E27FC236}">
                <a16:creationId xmlns:a16="http://schemas.microsoft.com/office/drawing/2014/main" id="{B742077F-1CA7-4F53-9C86-92EE320F332D}"/>
              </a:ext>
            </a:extLst>
          </p:cNvPr>
          <p:cNvSpPr>
            <a:spLocks noGrp="1"/>
          </p:cNvSpPr>
          <p:nvPr>
            <p:ph type="sldNum" sz="quarter" idx="12"/>
          </p:nvPr>
        </p:nvSpPr>
        <p:spPr/>
        <p:txBody>
          <a:bodyPr/>
          <a:lstStyle/>
          <a:p>
            <a:pPr>
              <a:defRPr/>
            </a:pPr>
            <a:fld id="{46861DAA-5BBC-4812-876F-0D7C7B9EA75C}" type="slidenum">
              <a:rPr lang="en-GB" smtClean="0"/>
              <a:pPr>
                <a:defRPr/>
              </a:pPr>
              <a:t>12</a:t>
            </a:fld>
            <a:endParaRPr lang="en-GB"/>
          </a:p>
        </p:txBody>
      </p:sp>
    </p:spTree>
    <p:extLst>
      <p:ext uri="{BB962C8B-B14F-4D97-AF65-F5344CB8AC3E}">
        <p14:creationId xmlns:p14="http://schemas.microsoft.com/office/powerpoint/2010/main" val="221062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67D2-4F7A-431E-BE01-A01B8927237D}"/>
              </a:ext>
            </a:extLst>
          </p:cNvPr>
          <p:cNvSpPr>
            <a:spLocks noGrp="1"/>
          </p:cNvSpPr>
          <p:nvPr>
            <p:ph type="title"/>
          </p:nvPr>
        </p:nvSpPr>
        <p:spPr/>
        <p:txBody>
          <a:bodyPr/>
          <a:lstStyle/>
          <a:p>
            <a:r>
              <a:rPr lang="en-GB" sz="3200" dirty="0"/>
              <a:t>The Sustainable Development Goals (SDGs)</a:t>
            </a:r>
          </a:p>
        </p:txBody>
      </p:sp>
      <p:sp>
        <p:nvSpPr>
          <p:cNvPr id="3" name="Content Placeholder 2">
            <a:extLst>
              <a:ext uri="{FF2B5EF4-FFF2-40B4-BE49-F238E27FC236}">
                <a16:creationId xmlns:a16="http://schemas.microsoft.com/office/drawing/2014/main" id="{55286A40-8DC8-4817-A030-560C512670F6}"/>
              </a:ext>
            </a:extLst>
          </p:cNvPr>
          <p:cNvSpPr>
            <a:spLocks noGrp="1"/>
          </p:cNvSpPr>
          <p:nvPr>
            <p:ph idx="1"/>
          </p:nvPr>
        </p:nvSpPr>
        <p:spPr>
          <a:xfrm>
            <a:off x="467544" y="3933056"/>
            <a:ext cx="4032448" cy="1872208"/>
          </a:xfrm>
        </p:spPr>
        <p:txBody>
          <a:bodyPr/>
          <a:lstStyle/>
          <a:p>
            <a:r>
              <a:rPr lang="en-GB" sz="2400" dirty="0"/>
              <a:t>Corporate responsibility towards the SDGs and understanding business contribution</a:t>
            </a:r>
          </a:p>
        </p:txBody>
      </p:sp>
      <p:sp>
        <p:nvSpPr>
          <p:cNvPr id="4" name="Slide Number Placeholder 3">
            <a:extLst>
              <a:ext uri="{FF2B5EF4-FFF2-40B4-BE49-F238E27FC236}">
                <a16:creationId xmlns:a16="http://schemas.microsoft.com/office/drawing/2014/main" id="{CB01E000-74CE-4967-94BB-AB165BD91469}"/>
              </a:ext>
            </a:extLst>
          </p:cNvPr>
          <p:cNvSpPr>
            <a:spLocks noGrp="1"/>
          </p:cNvSpPr>
          <p:nvPr>
            <p:ph type="sldNum" sz="quarter" idx="12"/>
          </p:nvPr>
        </p:nvSpPr>
        <p:spPr/>
        <p:txBody>
          <a:bodyPr/>
          <a:lstStyle/>
          <a:p>
            <a:pPr>
              <a:defRPr/>
            </a:pPr>
            <a:fld id="{2BB59E6E-B967-488E-B209-8B7FA0D7AF99}" type="slidenum">
              <a:rPr lang="en-GB" smtClean="0"/>
              <a:pPr>
                <a:defRPr/>
              </a:pPr>
              <a:t>13</a:t>
            </a:fld>
            <a:endParaRPr lang="en-GB" dirty="0"/>
          </a:p>
        </p:txBody>
      </p:sp>
    </p:spTree>
    <p:extLst>
      <p:ext uri="{BB962C8B-B14F-4D97-AF65-F5344CB8AC3E}">
        <p14:creationId xmlns:p14="http://schemas.microsoft.com/office/powerpoint/2010/main" val="246042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563D-F47A-4FE0-9839-8584D92AF800}"/>
              </a:ext>
            </a:extLst>
          </p:cNvPr>
          <p:cNvSpPr>
            <a:spLocks noGrp="1"/>
          </p:cNvSpPr>
          <p:nvPr>
            <p:ph type="title"/>
          </p:nvPr>
        </p:nvSpPr>
        <p:spPr>
          <a:xfrm>
            <a:off x="457200" y="1484784"/>
            <a:ext cx="8559296" cy="936625"/>
          </a:xfrm>
        </p:spPr>
        <p:txBody>
          <a:bodyPr/>
          <a:lstStyle/>
          <a:p>
            <a:pPr algn="ctr"/>
            <a:r>
              <a:rPr lang="en-US" dirty="0"/>
              <a:t>The </a:t>
            </a:r>
            <a:r>
              <a:rPr lang="en-GB" dirty="0"/>
              <a:t>Sustainable Development Goals (SDGs) </a:t>
            </a:r>
          </a:p>
        </p:txBody>
      </p:sp>
      <p:sp>
        <p:nvSpPr>
          <p:cNvPr id="3" name="Content Placeholder 2">
            <a:extLst>
              <a:ext uri="{FF2B5EF4-FFF2-40B4-BE49-F238E27FC236}">
                <a16:creationId xmlns:a16="http://schemas.microsoft.com/office/drawing/2014/main" id="{17A9FE0D-22FF-42B0-A978-86B1CCA7AC93}"/>
              </a:ext>
            </a:extLst>
          </p:cNvPr>
          <p:cNvSpPr>
            <a:spLocks noGrp="1"/>
          </p:cNvSpPr>
          <p:nvPr>
            <p:ph idx="1"/>
          </p:nvPr>
        </p:nvSpPr>
        <p:spPr>
          <a:xfrm>
            <a:off x="457200" y="2780928"/>
            <a:ext cx="4114800" cy="3633788"/>
          </a:xfrm>
        </p:spPr>
        <p:txBody>
          <a:bodyPr/>
          <a:lstStyle/>
          <a:p>
            <a:pPr marL="0" indent="0">
              <a:buNone/>
            </a:pPr>
            <a:r>
              <a:rPr lang="en-GB" sz="1800" dirty="0"/>
              <a:t>The 17 SDGs were set by the United Nations General Assembly in 2015. </a:t>
            </a:r>
            <a:r>
              <a:rPr lang="en-US" sz="1800" dirty="0"/>
              <a:t>They address the global challenges we face, including those related to poverty, inequality, climate, environmental degradation, prosperity, and peace and justice. The Goals interconnect and in order to leave no one behind, it is important that we achieve each Goal and target by 2030. </a:t>
            </a:r>
            <a:endParaRPr lang="en-GB" sz="1800" dirty="0"/>
          </a:p>
        </p:txBody>
      </p:sp>
      <p:pic>
        <p:nvPicPr>
          <p:cNvPr id="1026" name="Picture 2" descr="Image result for sdgs">
            <a:extLst>
              <a:ext uri="{FF2B5EF4-FFF2-40B4-BE49-F238E27FC236}">
                <a16:creationId xmlns:a16="http://schemas.microsoft.com/office/drawing/2014/main" id="{88A58FD0-8F0F-4260-A488-99E7C7D14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531" y="2876036"/>
            <a:ext cx="4300480" cy="3443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07C38DE-CAAF-4299-A572-27284DFFEAA2}"/>
              </a:ext>
            </a:extLst>
          </p:cNvPr>
          <p:cNvSpPr>
            <a:spLocks noGrp="1"/>
          </p:cNvSpPr>
          <p:nvPr>
            <p:ph type="sldNum" sz="quarter" idx="12"/>
          </p:nvPr>
        </p:nvSpPr>
        <p:spPr/>
        <p:txBody>
          <a:bodyPr/>
          <a:lstStyle/>
          <a:p>
            <a:pPr>
              <a:defRPr/>
            </a:pPr>
            <a:fld id="{46861DAA-5BBC-4812-876F-0D7C7B9EA75C}" type="slidenum">
              <a:rPr lang="en-GB" smtClean="0"/>
              <a:pPr>
                <a:defRPr/>
              </a:pPr>
              <a:t>14</a:t>
            </a:fld>
            <a:endParaRPr lang="en-GB"/>
          </a:p>
        </p:txBody>
      </p:sp>
    </p:spTree>
    <p:extLst>
      <p:ext uri="{BB962C8B-B14F-4D97-AF65-F5344CB8AC3E}">
        <p14:creationId xmlns:p14="http://schemas.microsoft.com/office/powerpoint/2010/main" val="363391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r>
              <a:rPr lang="en-GB" dirty="0"/>
              <a:t>The SDGs and business</a:t>
            </a:r>
          </a:p>
        </p:txBody>
      </p:sp>
      <p:sp>
        <p:nvSpPr>
          <p:cNvPr id="3" name="Content Placeholder 2">
            <a:extLst>
              <a:ext uri="{FF2B5EF4-FFF2-40B4-BE49-F238E27FC236}">
                <a16:creationId xmlns:a16="http://schemas.microsoft.com/office/drawing/2014/main" id="{D2274882-D77E-45C3-8335-5CB2793A52D9}"/>
              </a:ext>
            </a:extLst>
          </p:cNvPr>
          <p:cNvSpPr>
            <a:spLocks noGrp="1"/>
          </p:cNvSpPr>
          <p:nvPr>
            <p:ph idx="1"/>
          </p:nvPr>
        </p:nvSpPr>
        <p:spPr/>
        <p:txBody>
          <a:bodyPr/>
          <a:lstStyle/>
          <a:p>
            <a:r>
              <a:rPr lang="en-GB" dirty="0"/>
              <a:t>The SDGs address society and institutions at large, including businesses.</a:t>
            </a:r>
          </a:p>
          <a:p>
            <a:r>
              <a:rPr lang="en-GB" dirty="0"/>
              <a:t>Business’s activities potentially impact a number of goals throughout their value chains.</a:t>
            </a:r>
          </a:p>
          <a:p>
            <a:r>
              <a:rPr lang="en-GB" dirty="0"/>
              <a:t>Companies should assess impact and potential contributions equally.</a:t>
            </a:r>
          </a:p>
        </p:txBody>
      </p:sp>
      <p:sp>
        <p:nvSpPr>
          <p:cNvPr id="4" name="Slide Number Placeholder 3">
            <a:extLst>
              <a:ext uri="{FF2B5EF4-FFF2-40B4-BE49-F238E27FC236}">
                <a16:creationId xmlns:a16="http://schemas.microsoft.com/office/drawing/2014/main" id="{DCF04E27-7F0E-4572-86F6-E6170413DABF}"/>
              </a:ext>
            </a:extLst>
          </p:cNvPr>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spTree>
    <p:extLst>
      <p:ext uri="{BB962C8B-B14F-4D97-AF65-F5344CB8AC3E}">
        <p14:creationId xmlns:p14="http://schemas.microsoft.com/office/powerpoint/2010/main" val="16224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r>
              <a:rPr lang="en-GB" dirty="0"/>
              <a:t>Business impact and contribution</a:t>
            </a:r>
          </a:p>
        </p:txBody>
      </p:sp>
      <p:graphicFrame>
        <p:nvGraphicFramePr>
          <p:cNvPr id="4" name="Content Placeholder 3">
            <a:extLst>
              <a:ext uri="{FF2B5EF4-FFF2-40B4-BE49-F238E27FC236}">
                <a16:creationId xmlns:a16="http://schemas.microsoft.com/office/drawing/2014/main" id="{17EF7202-CCBB-4AF9-B2CE-CAA07F6A36CB}"/>
              </a:ext>
            </a:extLst>
          </p:cNvPr>
          <p:cNvGraphicFramePr>
            <a:graphicFrameLocks noGrp="1"/>
          </p:cNvGraphicFramePr>
          <p:nvPr>
            <p:ph idx="1"/>
            <p:extLst>
              <p:ext uri="{D42A27DB-BD31-4B8C-83A1-F6EECF244321}">
                <p14:modId xmlns:p14="http://schemas.microsoft.com/office/powerpoint/2010/main" val="2180744758"/>
              </p:ext>
            </p:extLst>
          </p:nvPr>
        </p:nvGraphicFramePr>
        <p:xfrm>
          <a:off x="457200" y="2565400"/>
          <a:ext cx="8229600" cy="3632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53846712"/>
                    </a:ext>
                  </a:extLst>
                </a:gridCol>
                <a:gridCol w="4114800">
                  <a:extLst>
                    <a:ext uri="{9D8B030D-6E8A-4147-A177-3AD203B41FA5}">
                      <a16:colId xmlns:a16="http://schemas.microsoft.com/office/drawing/2014/main" val="3659765579"/>
                    </a:ext>
                  </a:extLst>
                </a:gridCol>
              </a:tblGrid>
              <a:tr h="370840">
                <a:tc>
                  <a:txBody>
                    <a:bodyPr/>
                    <a:lstStyle/>
                    <a:p>
                      <a:pPr algn="ctr"/>
                      <a:r>
                        <a:rPr lang="en-GB" dirty="0"/>
                        <a:t>Impact</a:t>
                      </a:r>
                    </a:p>
                  </a:txBody>
                  <a:tcPr/>
                </a:tc>
                <a:tc>
                  <a:txBody>
                    <a:bodyPr/>
                    <a:lstStyle/>
                    <a:p>
                      <a:pPr algn="ctr"/>
                      <a:r>
                        <a:rPr lang="en-GB" dirty="0"/>
                        <a:t>Contribution</a:t>
                      </a:r>
                    </a:p>
                  </a:txBody>
                  <a:tcPr/>
                </a:tc>
                <a:extLst>
                  <a:ext uri="{0D108BD9-81ED-4DB2-BD59-A6C34878D82A}">
                    <a16:rowId xmlns:a16="http://schemas.microsoft.com/office/drawing/2014/main" val="1047578355"/>
                  </a:ext>
                </a:extLst>
              </a:tr>
              <a:tr h="370840">
                <a:tc>
                  <a:txBody>
                    <a:bodyPr/>
                    <a:lstStyle/>
                    <a:p>
                      <a:r>
                        <a:rPr lang="en-GB" sz="1600" dirty="0"/>
                        <a:t>Impacts are linked to a company’s activities and can be both negative and positive. </a:t>
                      </a:r>
                    </a:p>
                    <a:p>
                      <a:endParaRPr lang="en-GB" sz="1600" dirty="0"/>
                    </a:p>
                    <a:p>
                      <a:r>
                        <a:rPr lang="en-GB" sz="1600" b="1" dirty="0"/>
                        <a:t>Negative impacts</a:t>
                      </a:r>
                      <a:r>
                        <a:rPr lang="en-GB" sz="1600" dirty="0"/>
                        <a:t>, refer to risks the company is generating towards the environment and people (e.g. health and safety, pollution, etc.)</a:t>
                      </a:r>
                    </a:p>
                    <a:p>
                      <a:endParaRPr lang="en-GB" sz="1600" dirty="0"/>
                    </a:p>
                    <a:p>
                      <a:r>
                        <a:rPr lang="en-GB" sz="1600" b="1" dirty="0"/>
                        <a:t>Positive impacts </a:t>
                      </a:r>
                      <a:r>
                        <a:rPr lang="en-GB" sz="1600" dirty="0"/>
                        <a:t>refer to beneficial outcomes coming from a company’s activities (</a:t>
                      </a:r>
                      <a:r>
                        <a:rPr lang="en-GB" sz="1600" i="1" dirty="0"/>
                        <a:t>e.g. job creation, gender equality policies, etc.</a:t>
                      </a:r>
                      <a:r>
                        <a:rPr lang="en-GB" sz="1600" dirty="0"/>
                        <a:t>)</a:t>
                      </a:r>
                    </a:p>
                  </a:txBody>
                  <a:tcPr/>
                </a:tc>
                <a:tc>
                  <a:txBody>
                    <a:bodyPr/>
                    <a:lstStyle/>
                    <a:p>
                      <a:r>
                        <a:rPr lang="en-GB" sz="1600" dirty="0"/>
                        <a:t>Contribution refers to what companies can do in addition to contribute to the sustainable development goals. </a:t>
                      </a:r>
                      <a:r>
                        <a:rPr lang="en-GB" sz="1600" i="1" dirty="0"/>
                        <a:t>(e.g. investing in local communities, education programs, developing </a:t>
                      </a:r>
                      <a:r>
                        <a:rPr lang="en-GB" sz="1600" i="1"/>
                        <a:t>innovative products etc</a:t>
                      </a:r>
                      <a:r>
                        <a:rPr lang="en-GB" sz="1600" i="1" dirty="0"/>
                        <a:t>.)</a:t>
                      </a:r>
                      <a:endParaRPr lang="en-GB" i="1" dirty="0"/>
                    </a:p>
                  </a:txBody>
                  <a:tcPr/>
                </a:tc>
                <a:extLst>
                  <a:ext uri="{0D108BD9-81ED-4DB2-BD59-A6C34878D82A}">
                    <a16:rowId xmlns:a16="http://schemas.microsoft.com/office/drawing/2014/main" val="2316465302"/>
                  </a:ext>
                </a:extLst>
              </a:tr>
            </a:tbl>
          </a:graphicData>
        </a:graphic>
      </p:graphicFrame>
      <p:sp>
        <p:nvSpPr>
          <p:cNvPr id="3" name="Slide Number Placeholder 2">
            <a:extLst>
              <a:ext uri="{FF2B5EF4-FFF2-40B4-BE49-F238E27FC236}">
                <a16:creationId xmlns:a16="http://schemas.microsoft.com/office/drawing/2014/main" id="{90B36E56-1017-4506-A94A-BF7F3624A8C8}"/>
              </a:ext>
            </a:extLst>
          </p:cNvPr>
          <p:cNvSpPr>
            <a:spLocks noGrp="1"/>
          </p:cNvSpPr>
          <p:nvPr>
            <p:ph type="sldNum" sz="quarter" idx="12"/>
          </p:nvPr>
        </p:nvSpPr>
        <p:spPr/>
        <p:txBody>
          <a:bodyPr/>
          <a:lstStyle/>
          <a:p>
            <a:pPr>
              <a:defRPr/>
            </a:pPr>
            <a:fld id="{46861DAA-5BBC-4812-876F-0D7C7B9EA75C}" type="slidenum">
              <a:rPr lang="en-GB" smtClean="0"/>
              <a:pPr>
                <a:defRPr/>
              </a:pPr>
              <a:t>16</a:t>
            </a:fld>
            <a:endParaRPr lang="en-GB"/>
          </a:p>
        </p:txBody>
      </p:sp>
    </p:spTree>
    <p:extLst>
      <p:ext uri="{BB962C8B-B14F-4D97-AF65-F5344CB8AC3E}">
        <p14:creationId xmlns:p14="http://schemas.microsoft.com/office/powerpoint/2010/main" val="250152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BBF-B9B1-4DD4-803F-8C463E87CE79}"/>
              </a:ext>
            </a:extLst>
          </p:cNvPr>
          <p:cNvSpPr>
            <a:spLocks noGrp="1"/>
          </p:cNvSpPr>
          <p:nvPr>
            <p:ph type="title"/>
          </p:nvPr>
        </p:nvSpPr>
        <p:spPr/>
        <p:txBody>
          <a:bodyPr/>
          <a:lstStyle/>
          <a:p>
            <a:r>
              <a:rPr lang="en-GB" dirty="0"/>
              <a:t>Value chain approach (example)</a:t>
            </a:r>
          </a:p>
        </p:txBody>
      </p:sp>
      <p:pic>
        <p:nvPicPr>
          <p:cNvPr id="4" name="Content Placeholder 3">
            <a:extLst>
              <a:ext uri="{FF2B5EF4-FFF2-40B4-BE49-F238E27FC236}">
                <a16:creationId xmlns:a16="http://schemas.microsoft.com/office/drawing/2014/main" id="{6140D769-464D-4A46-9326-975791008D3D}"/>
              </a:ext>
            </a:extLst>
          </p:cNvPr>
          <p:cNvPicPr>
            <a:picLocks noGrp="1" noChangeAspect="1"/>
          </p:cNvPicPr>
          <p:nvPr>
            <p:ph idx="1"/>
          </p:nvPr>
        </p:nvPicPr>
        <p:blipFill rotWithShape="1">
          <a:blip r:embed="rId3"/>
          <a:srcRect t="22944"/>
          <a:stretch/>
        </p:blipFill>
        <p:spPr>
          <a:xfrm>
            <a:off x="1403648" y="2609453"/>
            <a:ext cx="6192688" cy="3511304"/>
          </a:xfrm>
          <a:prstGeom prst="rect">
            <a:avLst/>
          </a:prstGeom>
        </p:spPr>
      </p:pic>
      <p:sp>
        <p:nvSpPr>
          <p:cNvPr id="5" name="TextBox 4">
            <a:extLst>
              <a:ext uri="{FF2B5EF4-FFF2-40B4-BE49-F238E27FC236}">
                <a16:creationId xmlns:a16="http://schemas.microsoft.com/office/drawing/2014/main" id="{A64E67FE-8A3F-41E9-92E4-9F08A7CB6A9B}"/>
              </a:ext>
            </a:extLst>
          </p:cNvPr>
          <p:cNvSpPr txBox="1"/>
          <p:nvPr/>
        </p:nvSpPr>
        <p:spPr>
          <a:xfrm>
            <a:off x="395536" y="6237314"/>
            <a:ext cx="4400564" cy="261610"/>
          </a:xfrm>
          <a:prstGeom prst="rect">
            <a:avLst/>
          </a:prstGeom>
          <a:noFill/>
        </p:spPr>
        <p:txBody>
          <a:bodyPr wrap="none" rtlCol="0">
            <a:spAutoFit/>
          </a:bodyPr>
          <a:lstStyle/>
          <a:p>
            <a:r>
              <a:rPr lang="en-GB" sz="1100" b="0" dirty="0">
                <a:solidFill>
                  <a:srgbClr val="0F5494"/>
                </a:solidFill>
                <a:hlinkClick r:id="rId4"/>
              </a:rPr>
              <a:t>SDG Compass – The guide for business action on the SDGs</a:t>
            </a:r>
            <a:endParaRPr lang="en-GB" sz="1100" b="0" dirty="0">
              <a:solidFill>
                <a:srgbClr val="0F5494"/>
              </a:solidFill>
            </a:endParaRPr>
          </a:p>
        </p:txBody>
      </p:sp>
      <p:sp>
        <p:nvSpPr>
          <p:cNvPr id="3" name="Slide Number Placeholder 2">
            <a:extLst>
              <a:ext uri="{FF2B5EF4-FFF2-40B4-BE49-F238E27FC236}">
                <a16:creationId xmlns:a16="http://schemas.microsoft.com/office/drawing/2014/main" id="{21AEC787-8423-4027-84DB-3DC056082887}"/>
              </a:ext>
            </a:extLst>
          </p:cNvPr>
          <p:cNvSpPr>
            <a:spLocks noGrp="1"/>
          </p:cNvSpPr>
          <p:nvPr>
            <p:ph type="sldNum" sz="quarter" idx="12"/>
          </p:nvPr>
        </p:nvSpPr>
        <p:spPr/>
        <p:txBody>
          <a:bodyPr/>
          <a:lstStyle/>
          <a:p>
            <a:pPr>
              <a:defRPr/>
            </a:pPr>
            <a:fld id="{46861DAA-5BBC-4812-876F-0D7C7B9EA75C}" type="slidenum">
              <a:rPr lang="en-GB" smtClean="0"/>
              <a:pPr>
                <a:defRPr/>
              </a:pPr>
              <a:t>17</a:t>
            </a:fld>
            <a:endParaRPr lang="en-GB"/>
          </a:p>
        </p:txBody>
      </p:sp>
    </p:spTree>
    <p:extLst>
      <p:ext uri="{BB962C8B-B14F-4D97-AF65-F5344CB8AC3E}">
        <p14:creationId xmlns:p14="http://schemas.microsoft.com/office/powerpoint/2010/main" val="20962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2839-520D-4E4C-B50D-71436EE17A47}"/>
              </a:ext>
            </a:extLst>
          </p:cNvPr>
          <p:cNvSpPr>
            <a:spLocks noGrp="1"/>
          </p:cNvSpPr>
          <p:nvPr>
            <p:ph type="title"/>
          </p:nvPr>
        </p:nvSpPr>
        <p:spPr/>
        <p:txBody>
          <a:bodyPr/>
          <a:lstStyle/>
          <a:p>
            <a:r>
              <a:rPr lang="en-GB" dirty="0"/>
              <a:t>The SDGs for a company in Europe: questions that can be asked</a:t>
            </a:r>
          </a:p>
        </p:txBody>
      </p:sp>
      <p:sp>
        <p:nvSpPr>
          <p:cNvPr id="3" name="Content Placeholder 2">
            <a:extLst>
              <a:ext uri="{FF2B5EF4-FFF2-40B4-BE49-F238E27FC236}">
                <a16:creationId xmlns:a16="http://schemas.microsoft.com/office/drawing/2014/main" id="{30EBF01F-7B1A-4577-B666-9A8586A5AF0D}"/>
              </a:ext>
            </a:extLst>
          </p:cNvPr>
          <p:cNvSpPr>
            <a:spLocks noGrp="1"/>
          </p:cNvSpPr>
          <p:nvPr>
            <p:ph idx="1"/>
          </p:nvPr>
        </p:nvSpPr>
        <p:spPr/>
        <p:txBody>
          <a:bodyPr/>
          <a:lstStyle/>
          <a:p>
            <a:r>
              <a:rPr lang="en-GB" dirty="0"/>
              <a:t>How can I identify direct links with the 17 goals? (e.g. My company has recently introduced renewable energy sourcing, the impact/contribution to SDG 7 can be: Affordable and Clean Energy)</a:t>
            </a:r>
          </a:p>
          <a:p>
            <a:r>
              <a:rPr lang="en-GB" dirty="0"/>
              <a:t>Who are the vulnerable groups along my value chain to which one or more SDGs could related?</a:t>
            </a:r>
          </a:p>
          <a:p>
            <a:r>
              <a:rPr lang="en-GB" dirty="0"/>
              <a:t>What are the social and environmental impacts that I have identified? How do they link to the 17 SDGs? </a:t>
            </a:r>
          </a:p>
        </p:txBody>
      </p:sp>
      <p:sp>
        <p:nvSpPr>
          <p:cNvPr id="4" name="Slide Number Placeholder 3">
            <a:extLst>
              <a:ext uri="{FF2B5EF4-FFF2-40B4-BE49-F238E27FC236}">
                <a16:creationId xmlns:a16="http://schemas.microsoft.com/office/drawing/2014/main" id="{E9B251A7-CA70-4229-B586-8F7ED87BCBB3}"/>
              </a:ext>
            </a:extLst>
          </p:cNvPr>
          <p:cNvSpPr>
            <a:spLocks noGrp="1"/>
          </p:cNvSpPr>
          <p:nvPr>
            <p:ph type="sldNum" sz="quarter" idx="12"/>
          </p:nvPr>
        </p:nvSpPr>
        <p:spPr/>
        <p:txBody>
          <a:bodyPr/>
          <a:lstStyle/>
          <a:p>
            <a:pPr>
              <a:defRPr/>
            </a:pPr>
            <a:fld id="{46861DAA-5BBC-4812-876F-0D7C7B9EA75C}" type="slidenum">
              <a:rPr lang="en-GB" smtClean="0"/>
              <a:pPr>
                <a:defRPr/>
              </a:pPr>
              <a:t>18</a:t>
            </a:fld>
            <a:endParaRPr lang="en-GB"/>
          </a:p>
        </p:txBody>
      </p:sp>
    </p:spTree>
    <p:extLst>
      <p:ext uri="{BB962C8B-B14F-4D97-AF65-F5344CB8AC3E}">
        <p14:creationId xmlns:p14="http://schemas.microsoft.com/office/powerpoint/2010/main" val="369720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C56B3E13-44F2-4D0E-9FF6-876DD51248C6}"/>
              </a:ext>
            </a:extLst>
          </p:cNvPr>
          <p:cNvSpPr>
            <a:spLocks noGrp="1"/>
          </p:cNvSpPr>
          <p:nvPr>
            <p:ph idx="1"/>
          </p:nvPr>
        </p:nvSpPr>
        <p:spPr>
          <a:xfrm>
            <a:off x="468313" y="2492153"/>
            <a:ext cx="8229600" cy="3633788"/>
          </a:xfrm>
        </p:spPr>
        <p:txBody>
          <a:bodyPr/>
          <a:lstStyle/>
          <a:p>
            <a:pPr marL="0" indent="0">
              <a:buNone/>
            </a:pPr>
            <a:r>
              <a:rPr lang="en-GB" sz="1800" dirty="0"/>
              <a:t>A tin smelter company based in Spain sources most of its raw material from Myanmar. In recent months a worldwide known human rights NGO has published a report highlighting poor labour rights conditions related to mining activities in that country.</a:t>
            </a:r>
          </a:p>
          <a:p>
            <a:pPr marL="0" indent="0">
              <a:buNone/>
            </a:pPr>
            <a:endParaRPr lang="en-GB" sz="1800" dirty="0"/>
          </a:p>
          <a:p>
            <a:pPr marL="0" indent="0">
              <a:buNone/>
            </a:pPr>
            <a:endParaRPr lang="en-GB" sz="1800" dirty="0"/>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1805517458"/>
              </p:ext>
            </p:extLst>
          </p:nvPr>
        </p:nvGraphicFramePr>
        <p:xfrm>
          <a:off x="539552" y="3789040"/>
          <a:ext cx="8136135" cy="2926080"/>
        </p:xfrm>
        <a:graphic>
          <a:graphicData uri="http://schemas.openxmlformats.org/drawingml/2006/table">
            <a:tbl>
              <a:tblPr firstRow="1" bandRow="1">
                <a:tableStyleId>{5C22544A-7EE6-4342-B048-85BDC9FD1C3A}</a:tableStyleId>
              </a:tblPr>
              <a:tblGrid>
                <a:gridCol w="1923087">
                  <a:extLst>
                    <a:ext uri="{9D8B030D-6E8A-4147-A177-3AD203B41FA5}">
                      <a16:colId xmlns:a16="http://schemas.microsoft.com/office/drawing/2014/main" val="2211509574"/>
                    </a:ext>
                  </a:extLst>
                </a:gridCol>
                <a:gridCol w="3501003">
                  <a:extLst>
                    <a:ext uri="{9D8B030D-6E8A-4147-A177-3AD203B41FA5}">
                      <a16:colId xmlns:a16="http://schemas.microsoft.com/office/drawing/2014/main" val="4207919820"/>
                    </a:ext>
                  </a:extLst>
                </a:gridCol>
                <a:gridCol w="2712045">
                  <a:extLst>
                    <a:ext uri="{9D8B030D-6E8A-4147-A177-3AD203B41FA5}">
                      <a16:colId xmlns:a16="http://schemas.microsoft.com/office/drawing/2014/main" val="3766515572"/>
                    </a:ext>
                  </a:extLst>
                </a:gridCol>
              </a:tblGrid>
              <a:tr h="370840">
                <a:tc>
                  <a:txBody>
                    <a:bodyPr/>
                    <a:lstStyle/>
                    <a:p>
                      <a:r>
                        <a:rPr lang="en-GB" sz="1200" dirty="0"/>
                        <a:t>Understanding the impact</a:t>
                      </a:r>
                    </a:p>
                  </a:txBody>
                  <a:tcPr/>
                </a:tc>
                <a:tc>
                  <a:txBody>
                    <a:bodyPr/>
                    <a:lstStyle/>
                    <a:p>
                      <a:r>
                        <a:rPr lang="en-GB" sz="1200" dirty="0">
                          <a:solidFill>
                            <a:schemeClr val="bg1"/>
                          </a:solidFill>
                        </a:rPr>
                        <a:t>Actions and questions to be raised</a:t>
                      </a:r>
                    </a:p>
                  </a:txBody>
                  <a:tcPr/>
                </a:tc>
                <a:tc>
                  <a:txBody>
                    <a:bodyPr/>
                    <a:lstStyle/>
                    <a:p>
                      <a:r>
                        <a:rPr lang="en-GB" sz="1200" dirty="0"/>
                        <a:t>Impact and contribution with SDGs</a:t>
                      </a:r>
                    </a:p>
                  </a:txBody>
                  <a:tcPr/>
                </a:tc>
                <a:extLst>
                  <a:ext uri="{0D108BD9-81ED-4DB2-BD59-A6C34878D82A}">
                    <a16:rowId xmlns:a16="http://schemas.microsoft.com/office/drawing/2014/main" val="3138597434"/>
                  </a:ext>
                </a:extLst>
              </a:tr>
              <a:tr h="370840">
                <a:tc>
                  <a:txBody>
                    <a:bodyPr/>
                    <a:lstStyle/>
                    <a:p>
                      <a:r>
                        <a:rPr lang="en-GB" sz="1200" dirty="0"/>
                        <a:t>You identify that the tin you source comes from the region identified in the NGO report. </a:t>
                      </a:r>
                    </a:p>
                  </a:txBody>
                  <a:tcPr/>
                </a:tc>
                <a:tc>
                  <a:txBody>
                    <a:bodyPr/>
                    <a:lstStyle/>
                    <a:p>
                      <a:pPr marL="285750" indent="-285750">
                        <a:buFont typeface="Arial" panose="020B0604020202020204" pitchFamily="34" charset="0"/>
                        <a:buChar char="•"/>
                      </a:pPr>
                      <a:r>
                        <a:rPr lang="en-GB" sz="1200" dirty="0"/>
                        <a:t>Are you paying a fair price to your suppliers for their products?</a:t>
                      </a:r>
                    </a:p>
                    <a:p>
                      <a:pPr marL="285750" indent="-285750">
                        <a:buFont typeface="Arial" panose="020B0604020202020204" pitchFamily="34" charset="0"/>
                        <a:buChar char="•"/>
                      </a:pPr>
                      <a:r>
                        <a:rPr lang="en-GB" sz="1200" dirty="0"/>
                        <a:t>Ask your suppliers about their remuneration policies: are they giving workers at least the minimum wage (ideally the living wage)?</a:t>
                      </a:r>
                    </a:p>
                    <a:p>
                      <a:pPr marL="285750" indent="-285750">
                        <a:buFont typeface="Arial" panose="020B0604020202020204" pitchFamily="34" charset="0"/>
                        <a:buChar char="•"/>
                      </a:pPr>
                      <a:r>
                        <a:rPr lang="en-GB" sz="1200" dirty="0"/>
                        <a:t>Are your suppliers paying fair taxes?</a:t>
                      </a:r>
                    </a:p>
                    <a:p>
                      <a:pPr marL="285750" indent="-285750">
                        <a:buFont typeface="Arial" panose="020B0604020202020204" pitchFamily="34" charset="0"/>
                        <a:buChar char="•"/>
                      </a:pPr>
                      <a:r>
                        <a:rPr lang="en-GB" sz="1200" dirty="0"/>
                        <a:t>Are you engaging with stakeholders in the country (NGOs, suppliers, local programmes) to address the challenges identified by the NGO report?</a:t>
                      </a:r>
                    </a:p>
                  </a:txBody>
                  <a:tcPr/>
                </a:tc>
                <a:tc>
                  <a:txBody>
                    <a:bodyPr/>
                    <a:lstStyle/>
                    <a:p>
                      <a:pPr marL="285750" indent="-285750">
                        <a:buFont typeface="Arial" panose="020B0604020202020204" pitchFamily="34" charset="0"/>
                        <a:buChar char="•"/>
                      </a:pPr>
                      <a:r>
                        <a:rPr lang="en-GB" sz="1200" b="1" dirty="0"/>
                        <a:t>SDG 1: </a:t>
                      </a:r>
                      <a:r>
                        <a:rPr lang="en-US" sz="1200" dirty="0"/>
                        <a:t>End poverty in all its forms everywhere.</a:t>
                      </a:r>
                    </a:p>
                    <a:p>
                      <a:pPr marL="285750" indent="-285750">
                        <a:buFont typeface="Arial" panose="020B0604020202020204" pitchFamily="34" charset="0"/>
                        <a:buChar char="•"/>
                      </a:pPr>
                      <a:r>
                        <a:rPr lang="en-US" sz="1200" b="1" dirty="0"/>
                        <a:t>SD8: </a:t>
                      </a:r>
                      <a:r>
                        <a:rPr lang="en-US" sz="1200" dirty="0"/>
                        <a:t>Promote sustained, inclusive and sustainable economic growth, full and productive employment and decent work for all.</a:t>
                      </a:r>
                    </a:p>
                    <a:p>
                      <a:pPr marL="285750" indent="-285750">
                        <a:buFont typeface="Arial" panose="020B0604020202020204" pitchFamily="34" charset="0"/>
                        <a:buChar char="•"/>
                      </a:pPr>
                      <a:r>
                        <a:rPr lang="en-US" sz="1200" b="1" dirty="0"/>
                        <a:t>SDG 17: </a:t>
                      </a:r>
                      <a:r>
                        <a:rPr lang="en-US" sz="1200" dirty="0"/>
                        <a:t>Strengthen the means of implementation and revitalize the global partnership for sustainable development.</a:t>
                      </a:r>
                    </a:p>
                    <a:p>
                      <a:pPr marL="285750" indent="-285750">
                        <a:buFont typeface="Arial" panose="020B0604020202020204" pitchFamily="34" charset="0"/>
                        <a:buChar char="•"/>
                      </a:pPr>
                      <a:endParaRPr lang="en-GB" sz="1200" dirty="0"/>
                    </a:p>
                  </a:txBody>
                  <a:tcPr/>
                </a:tc>
                <a:extLst>
                  <a:ext uri="{0D108BD9-81ED-4DB2-BD59-A6C34878D82A}">
                    <a16:rowId xmlns:a16="http://schemas.microsoft.com/office/drawing/2014/main" val="3670184403"/>
                  </a:ext>
                </a:extLst>
              </a:tr>
            </a:tbl>
          </a:graphicData>
        </a:graphic>
      </p:graphicFrame>
      <p:sp>
        <p:nvSpPr>
          <p:cNvPr id="5" name="Slide Number Placeholder 4">
            <a:extLst>
              <a:ext uri="{FF2B5EF4-FFF2-40B4-BE49-F238E27FC236}">
                <a16:creationId xmlns:a16="http://schemas.microsoft.com/office/drawing/2014/main" id="{25F06BE8-ED40-49A5-9583-61EB4C0BB932}"/>
              </a:ext>
            </a:extLst>
          </p:cNvPr>
          <p:cNvSpPr>
            <a:spLocks noGrp="1"/>
          </p:cNvSpPr>
          <p:nvPr>
            <p:ph type="sldNum" sz="quarter" idx="12"/>
          </p:nvPr>
        </p:nvSpPr>
        <p:spPr/>
        <p:txBody>
          <a:bodyPr/>
          <a:lstStyle/>
          <a:p>
            <a:pPr>
              <a:defRPr/>
            </a:pPr>
            <a:fld id="{46861DAA-5BBC-4812-876F-0D7C7B9EA75C}" type="slidenum">
              <a:rPr lang="en-GB" smtClean="0"/>
              <a:pPr>
                <a:defRPr/>
              </a:pPr>
              <a:t>19</a:t>
            </a:fld>
            <a:endParaRPr lang="en-GB"/>
          </a:p>
        </p:txBody>
      </p:sp>
    </p:spTree>
    <p:extLst>
      <p:ext uri="{BB962C8B-B14F-4D97-AF65-F5344CB8AC3E}">
        <p14:creationId xmlns:p14="http://schemas.microsoft.com/office/powerpoint/2010/main" val="338325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pPr marL="457200" indent="-457200">
              <a:buFont typeface="+mj-lt"/>
              <a:buAutoNum type="arabicPeriod"/>
            </a:pPr>
            <a:r>
              <a:rPr lang="en-US" sz="1600" dirty="0"/>
              <a:t>Corporate Social Responsibility</a:t>
            </a:r>
          </a:p>
          <a:p>
            <a:pPr lvl="1"/>
            <a:r>
              <a:rPr lang="en-US" sz="1600" dirty="0"/>
              <a:t>What it is</a:t>
            </a:r>
          </a:p>
          <a:p>
            <a:pPr lvl="1"/>
            <a:r>
              <a:rPr lang="en-US" sz="1600" dirty="0"/>
              <a:t>How it applies to my company</a:t>
            </a:r>
          </a:p>
          <a:p>
            <a:pPr lvl="1"/>
            <a:r>
              <a:rPr lang="en-US" sz="1600" dirty="0"/>
              <a:t>How it links to the EU regulation and my sourcing practices</a:t>
            </a:r>
          </a:p>
          <a:p>
            <a:pPr marL="457200" indent="-457200">
              <a:buFont typeface="+mj-lt"/>
              <a:buAutoNum type="arabicPeriod"/>
            </a:pPr>
            <a:r>
              <a:rPr lang="en-US" sz="1600" dirty="0"/>
              <a:t>The Sustainable Development Goals</a:t>
            </a:r>
          </a:p>
          <a:p>
            <a:pPr lvl="1"/>
            <a:r>
              <a:rPr lang="en-US" sz="1600" dirty="0"/>
              <a:t>Capturing the broader impact of my activities</a:t>
            </a:r>
          </a:p>
          <a:p>
            <a:pPr lvl="1"/>
            <a:r>
              <a:rPr lang="en-US" sz="1600" dirty="0"/>
              <a:t>How I can contribute as a SME in Europe</a:t>
            </a:r>
          </a:p>
          <a:p>
            <a:pPr marL="0" lvl="1" indent="0">
              <a:buNone/>
            </a:pPr>
            <a:endParaRPr lang="en-US" sz="1600" b="0" dirty="0">
              <a:ea typeface="+mn-ea"/>
              <a:cs typeface="+mn-cs"/>
            </a:endParaRPr>
          </a:p>
        </p:txBody>
      </p:sp>
      <p:sp>
        <p:nvSpPr>
          <p:cNvPr id="4" name="Slide Number Placeholder 3">
            <a:extLst>
              <a:ext uri="{FF2B5EF4-FFF2-40B4-BE49-F238E27FC236}">
                <a16:creationId xmlns:a16="http://schemas.microsoft.com/office/drawing/2014/main" id="{1916A3DB-B275-4FA4-9140-552369FB9156}"/>
              </a:ext>
            </a:extLst>
          </p:cNvPr>
          <p:cNvSpPr>
            <a:spLocks noGrp="1"/>
          </p:cNvSpPr>
          <p:nvPr>
            <p:ph type="sldNum" sz="quarter" idx="12"/>
          </p:nvPr>
        </p:nvSpPr>
        <p:spPr/>
        <p:txBody>
          <a:bodyPr/>
          <a:lstStyle/>
          <a:p>
            <a:pPr>
              <a:defRPr/>
            </a:pPr>
            <a:fld id="{46861DAA-5BBC-4812-876F-0D7C7B9EA75C}" type="slidenum">
              <a:rPr lang="en-GB" smtClean="0"/>
              <a:pPr>
                <a:defRPr/>
              </a:pPr>
              <a:t>2</a:t>
            </a:fld>
            <a:endParaRPr lang="en-GB"/>
          </a:p>
        </p:txBody>
      </p:sp>
    </p:spTree>
    <p:extLst>
      <p:ext uri="{BB962C8B-B14F-4D97-AF65-F5344CB8AC3E}">
        <p14:creationId xmlns:p14="http://schemas.microsoft.com/office/powerpoint/2010/main" val="323723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r>
              <a:rPr lang="en-GB" dirty="0"/>
              <a:t>Example 2</a:t>
            </a:r>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171595245"/>
              </p:ext>
            </p:extLst>
          </p:nvPr>
        </p:nvGraphicFramePr>
        <p:xfrm>
          <a:off x="539552" y="3789040"/>
          <a:ext cx="8136135" cy="28346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211509574"/>
                    </a:ext>
                  </a:extLst>
                </a:gridCol>
                <a:gridCol w="2592288">
                  <a:extLst>
                    <a:ext uri="{9D8B030D-6E8A-4147-A177-3AD203B41FA5}">
                      <a16:colId xmlns:a16="http://schemas.microsoft.com/office/drawing/2014/main" val="4207919820"/>
                    </a:ext>
                  </a:extLst>
                </a:gridCol>
                <a:gridCol w="3167583">
                  <a:extLst>
                    <a:ext uri="{9D8B030D-6E8A-4147-A177-3AD203B41FA5}">
                      <a16:colId xmlns:a16="http://schemas.microsoft.com/office/drawing/2014/main" val="3766515572"/>
                    </a:ext>
                  </a:extLst>
                </a:gridCol>
              </a:tblGrid>
              <a:tr h="370840">
                <a:tc>
                  <a:txBody>
                    <a:bodyPr/>
                    <a:lstStyle/>
                    <a:p>
                      <a:r>
                        <a:rPr lang="en-GB" sz="1200" dirty="0"/>
                        <a:t>Understanding the impact</a:t>
                      </a:r>
                    </a:p>
                  </a:txBody>
                  <a:tcPr/>
                </a:tc>
                <a:tc>
                  <a:txBody>
                    <a:bodyPr/>
                    <a:lstStyle/>
                    <a:p>
                      <a:r>
                        <a:rPr lang="en-GB" sz="1200" dirty="0">
                          <a:solidFill>
                            <a:schemeClr val="bg1"/>
                          </a:solidFill>
                        </a:rPr>
                        <a:t>Actions and questions to be raised</a:t>
                      </a:r>
                    </a:p>
                  </a:txBody>
                  <a:tcPr/>
                </a:tc>
                <a:tc>
                  <a:txBody>
                    <a:bodyPr/>
                    <a:lstStyle/>
                    <a:p>
                      <a:r>
                        <a:rPr lang="en-GB" sz="1200" dirty="0"/>
                        <a:t>Impact and contribution with SDGs</a:t>
                      </a:r>
                    </a:p>
                  </a:txBody>
                  <a:tcPr/>
                </a:tc>
                <a:extLst>
                  <a:ext uri="{0D108BD9-81ED-4DB2-BD59-A6C34878D82A}">
                    <a16:rowId xmlns:a16="http://schemas.microsoft.com/office/drawing/2014/main" val="3138597434"/>
                  </a:ext>
                </a:extLst>
              </a:tr>
              <a:tr h="370840">
                <a:tc>
                  <a:txBody>
                    <a:bodyPr/>
                    <a:lstStyle/>
                    <a:p>
                      <a:r>
                        <a:rPr lang="en-GB" sz="1200" dirty="0"/>
                        <a:t>Deciding to source from ASM can generate positive impacts in the related ASM communities. At the same time, it requires solid processes from the company to ensure risks related to such activity are mitigated. </a:t>
                      </a:r>
                    </a:p>
                    <a:p>
                      <a:endParaRPr lang="en-GB" sz="600" dirty="0"/>
                    </a:p>
                    <a:p>
                      <a:r>
                        <a:rPr lang="en-GB" sz="1200" b="1" u="sng" dirty="0"/>
                        <a:t>For further information, please refer to the training module on ASM.</a:t>
                      </a:r>
                    </a:p>
                  </a:txBody>
                  <a:tcPr/>
                </a:tc>
                <a:tc>
                  <a:txBody>
                    <a:bodyPr/>
                    <a:lstStyle/>
                    <a:p>
                      <a:pPr marL="285750" indent="-285750">
                        <a:buFont typeface="Arial" panose="020B0604020202020204" pitchFamily="34" charset="0"/>
                        <a:buChar char="•"/>
                      </a:pPr>
                      <a:r>
                        <a:rPr lang="en-GB" sz="1200" dirty="0"/>
                        <a:t>What do I know about the ASM communities and regions? </a:t>
                      </a:r>
                    </a:p>
                    <a:p>
                      <a:pPr marL="285750" indent="-285750">
                        <a:buFont typeface="Arial" panose="020B0604020202020204" pitchFamily="34" charset="0"/>
                        <a:buChar char="•"/>
                      </a:pPr>
                      <a:r>
                        <a:rPr lang="en-GB" sz="1200" dirty="0"/>
                        <a:t>What is the international programme aiming at and how am I contributing? </a:t>
                      </a:r>
                    </a:p>
                    <a:p>
                      <a:pPr marL="285750" indent="-285750">
                        <a:buFont typeface="Arial" panose="020B0604020202020204" pitchFamily="34" charset="0"/>
                        <a:buChar char="•"/>
                      </a:pPr>
                      <a:r>
                        <a:rPr lang="en-GB" sz="1200" dirty="0"/>
                        <a:t>What are the risks to people and the environment linked to sourcing from ASM? </a:t>
                      </a:r>
                    </a:p>
                    <a:p>
                      <a:pPr marL="285750" indent="-285750">
                        <a:buFont typeface="Arial" panose="020B0604020202020204" pitchFamily="34" charset="0"/>
                        <a:buChar char="•"/>
                      </a:pPr>
                      <a:r>
                        <a:rPr lang="en-GB" sz="1200" dirty="0"/>
                        <a:t>What steps am I taking to mitigating such risks?</a:t>
                      </a:r>
                    </a:p>
                  </a:txBody>
                  <a:tcPr/>
                </a:tc>
                <a:tc>
                  <a:txBody>
                    <a:bodyPr/>
                    <a:lstStyle/>
                    <a:p>
                      <a:pPr marL="285750" indent="-285750">
                        <a:buFont typeface="Arial" panose="020B0604020202020204" pitchFamily="34" charset="0"/>
                        <a:buChar char="•"/>
                      </a:pPr>
                      <a:r>
                        <a:rPr lang="en-GB" sz="1200" b="1" dirty="0"/>
                        <a:t>SDG 1: </a:t>
                      </a:r>
                      <a:r>
                        <a:rPr lang="en-US" sz="1200" dirty="0"/>
                        <a:t>End poverty in all its forms everywhere.</a:t>
                      </a:r>
                    </a:p>
                    <a:p>
                      <a:pPr marL="285750" indent="-285750">
                        <a:buFont typeface="Arial" panose="020B0604020202020204" pitchFamily="34" charset="0"/>
                        <a:buChar char="•"/>
                      </a:pPr>
                      <a:r>
                        <a:rPr lang="en-US" sz="1200" b="1" dirty="0"/>
                        <a:t>SD8: </a:t>
                      </a:r>
                      <a:r>
                        <a:rPr lang="en-US" sz="1200" dirty="0"/>
                        <a:t>Promote sustained, inclusive and sustainable economic growth, full and productive employment and decent work for all.</a:t>
                      </a:r>
                    </a:p>
                    <a:p>
                      <a:pPr marL="285750" indent="-285750">
                        <a:buFont typeface="Arial" panose="020B0604020202020204" pitchFamily="34" charset="0"/>
                        <a:buChar char="•"/>
                      </a:pPr>
                      <a:r>
                        <a:rPr lang="en-US" sz="1200" b="1" dirty="0"/>
                        <a:t>SDG 10: </a:t>
                      </a:r>
                      <a:r>
                        <a:rPr lang="en-US" sz="1200" b="0" dirty="0"/>
                        <a:t>Reducing inequalities.</a:t>
                      </a:r>
                    </a:p>
                    <a:p>
                      <a:pPr marL="285750" indent="-285750">
                        <a:buFont typeface="Arial" panose="020B0604020202020204" pitchFamily="34" charset="0"/>
                        <a:buChar char="•"/>
                      </a:pPr>
                      <a:r>
                        <a:rPr lang="en-US" sz="1200" b="1" dirty="0"/>
                        <a:t>SDG 12: </a:t>
                      </a:r>
                      <a:r>
                        <a:rPr lang="en-US" sz="1200" dirty="0"/>
                        <a:t>Responsible consumption and production.</a:t>
                      </a:r>
                    </a:p>
                    <a:p>
                      <a:pPr marL="285750" indent="-285750">
                        <a:buFont typeface="Arial" panose="020B0604020202020204" pitchFamily="34" charset="0"/>
                        <a:buChar char="•"/>
                      </a:pPr>
                      <a:endParaRPr lang="en-GB" sz="1200" dirty="0"/>
                    </a:p>
                  </a:txBody>
                  <a:tcPr/>
                </a:tc>
                <a:extLst>
                  <a:ext uri="{0D108BD9-81ED-4DB2-BD59-A6C34878D82A}">
                    <a16:rowId xmlns:a16="http://schemas.microsoft.com/office/drawing/2014/main" val="3670184403"/>
                  </a:ext>
                </a:extLst>
              </a:tr>
            </a:tbl>
          </a:graphicData>
        </a:graphic>
      </p:graphicFrame>
      <p:sp>
        <p:nvSpPr>
          <p:cNvPr id="6" name="Content Placeholder 5">
            <a:extLst>
              <a:ext uri="{FF2B5EF4-FFF2-40B4-BE49-F238E27FC236}">
                <a16:creationId xmlns:a16="http://schemas.microsoft.com/office/drawing/2014/main" id="{100EDC93-62C2-425A-96EB-AEEA1FEEFE05}"/>
              </a:ext>
            </a:extLst>
          </p:cNvPr>
          <p:cNvSpPr>
            <a:spLocks noGrp="1"/>
          </p:cNvSpPr>
          <p:nvPr>
            <p:ph idx="1"/>
          </p:nvPr>
        </p:nvSpPr>
        <p:spPr>
          <a:xfrm>
            <a:off x="457200" y="2564904"/>
            <a:ext cx="8229600" cy="1152128"/>
          </a:xfrm>
        </p:spPr>
        <p:txBody>
          <a:bodyPr/>
          <a:lstStyle/>
          <a:p>
            <a:pPr marL="0" indent="0">
              <a:buNone/>
            </a:pPr>
            <a:r>
              <a:rPr lang="en-GB" sz="1200" dirty="0"/>
              <a:t>A gold refiner in Poland has decided to start sourcing ASM gold from a recognised international programme on responsible ASM gold from Ghana, Burkina Faso and Uganda. The refiner has engaged with the NGO managing the programme and has identified a business model to separately process and market gold coming from the ASM Sources. Finally, the refiner receives regular updates on the activities with the miners in the field and has prepared informative materials to share with its customers.</a:t>
            </a:r>
          </a:p>
        </p:txBody>
      </p:sp>
      <p:sp>
        <p:nvSpPr>
          <p:cNvPr id="3" name="Slide Number Placeholder 2">
            <a:extLst>
              <a:ext uri="{FF2B5EF4-FFF2-40B4-BE49-F238E27FC236}">
                <a16:creationId xmlns:a16="http://schemas.microsoft.com/office/drawing/2014/main" id="{5B85FACA-B036-416B-8BAC-9B9AC028725A}"/>
              </a:ext>
            </a:extLst>
          </p:cNvPr>
          <p:cNvSpPr>
            <a:spLocks noGrp="1"/>
          </p:cNvSpPr>
          <p:nvPr>
            <p:ph type="sldNum" sz="quarter" idx="12"/>
          </p:nvPr>
        </p:nvSpPr>
        <p:spPr/>
        <p:txBody>
          <a:bodyPr/>
          <a:lstStyle/>
          <a:p>
            <a:pPr>
              <a:defRPr/>
            </a:pPr>
            <a:fld id="{46861DAA-5BBC-4812-876F-0D7C7B9EA75C}" type="slidenum">
              <a:rPr lang="en-GB" smtClean="0"/>
              <a:pPr>
                <a:defRPr/>
              </a:pPr>
              <a:t>20</a:t>
            </a:fld>
            <a:endParaRPr lang="en-GB"/>
          </a:p>
        </p:txBody>
      </p:sp>
    </p:spTree>
    <p:extLst>
      <p:ext uri="{BB962C8B-B14F-4D97-AF65-F5344CB8AC3E}">
        <p14:creationId xmlns:p14="http://schemas.microsoft.com/office/powerpoint/2010/main" val="26821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4C08E-2C43-41DD-9746-6EE81B08F10A}"/>
              </a:ext>
            </a:extLst>
          </p:cNvPr>
          <p:cNvSpPr>
            <a:spLocks noGrp="1"/>
          </p:cNvSpPr>
          <p:nvPr>
            <p:ph type="sldNum" sz="quarter" idx="12"/>
          </p:nvPr>
        </p:nvSpPr>
        <p:spPr/>
        <p:txBody>
          <a:bodyPr/>
          <a:lstStyle/>
          <a:p>
            <a:pPr>
              <a:defRPr/>
            </a:pPr>
            <a:fld id="{46861DAA-5BBC-4812-876F-0D7C7B9EA75C}" type="slidenum">
              <a:rPr lang="en-GB" smtClean="0"/>
              <a:pPr>
                <a:defRPr/>
              </a:pPr>
              <a:t>21</a:t>
            </a:fld>
            <a:endParaRPr lang="en-GB"/>
          </a:p>
        </p:txBody>
      </p:sp>
      <p:sp>
        <p:nvSpPr>
          <p:cNvPr id="6" name="Title 3">
            <a:extLst>
              <a:ext uri="{FF2B5EF4-FFF2-40B4-BE49-F238E27FC236}">
                <a16:creationId xmlns:a16="http://schemas.microsoft.com/office/drawing/2014/main" id="{356BAC78-085A-43A7-B7B4-A7D87752BEFB}"/>
              </a:ext>
            </a:extLst>
          </p:cNvPr>
          <p:cNvSpPr>
            <a:spLocks noGrp="1"/>
          </p:cNvSpPr>
          <p:nvPr>
            <p:ph type="title"/>
          </p:nvPr>
        </p:nvSpPr>
        <p:spPr>
          <a:xfrm>
            <a:off x="1979712" y="3140968"/>
            <a:ext cx="5184576" cy="1584176"/>
          </a:xfrm>
        </p:spPr>
        <p:txBody>
          <a:bodyPr/>
          <a:lstStyle/>
          <a:p>
            <a:pPr algn="ctr"/>
            <a:r>
              <a:rPr lang="en-US" dirty="0"/>
              <a:t>Thank you</a:t>
            </a:r>
            <a:br>
              <a:rPr lang="en-US" dirty="0"/>
            </a:br>
            <a:br>
              <a:rPr lang="en-US" dirty="0"/>
            </a:br>
            <a:r>
              <a:rPr lang="en-US" sz="2000" dirty="0"/>
              <a:t>For further information visit the Due Diligence Ready! portal</a:t>
            </a:r>
            <a:endParaRPr lang="en-US" dirty="0">
              <a:solidFill>
                <a:srgbClr val="FF0000"/>
              </a:solidFill>
            </a:endParaRPr>
          </a:p>
        </p:txBody>
      </p:sp>
    </p:spTree>
    <p:extLst>
      <p:ext uri="{BB962C8B-B14F-4D97-AF65-F5344CB8AC3E}">
        <p14:creationId xmlns:p14="http://schemas.microsoft.com/office/powerpoint/2010/main" val="315510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BC84-176E-46E3-A427-C3AACC9F21DA}"/>
              </a:ext>
            </a:extLst>
          </p:cNvPr>
          <p:cNvSpPr>
            <a:spLocks noGrp="1"/>
          </p:cNvSpPr>
          <p:nvPr>
            <p:ph type="title"/>
          </p:nvPr>
        </p:nvSpPr>
        <p:spPr/>
        <p:txBody>
          <a:bodyPr/>
          <a:lstStyle/>
          <a:p>
            <a:r>
              <a:rPr lang="en-US" dirty="0"/>
              <a:t>Corporate Social Responsibility (CSR)</a:t>
            </a:r>
            <a:endParaRPr lang="en-GB" dirty="0"/>
          </a:p>
        </p:txBody>
      </p:sp>
      <p:sp>
        <p:nvSpPr>
          <p:cNvPr id="3" name="Content Placeholder 2">
            <a:extLst>
              <a:ext uri="{FF2B5EF4-FFF2-40B4-BE49-F238E27FC236}">
                <a16:creationId xmlns:a16="http://schemas.microsoft.com/office/drawing/2014/main" id="{2AC130F6-DA26-44F4-9E8F-0A3084DC152D}"/>
              </a:ext>
            </a:extLst>
          </p:cNvPr>
          <p:cNvSpPr>
            <a:spLocks noGrp="1"/>
          </p:cNvSpPr>
          <p:nvPr>
            <p:ph idx="1"/>
          </p:nvPr>
        </p:nvSpPr>
        <p:spPr>
          <a:xfrm>
            <a:off x="457200" y="2869949"/>
            <a:ext cx="8229600" cy="936625"/>
          </a:xfrm>
        </p:spPr>
        <p:txBody>
          <a:bodyPr/>
          <a:lstStyle/>
          <a:p>
            <a:pPr marL="0" indent="0" algn="ctr">
              <a:buNone/>
            </a:pPr>
            <a:r>
              <a:rPr lang="en-GB" i="1" dirty="0"/>
              <a:t>The responsibility of enterprises for their impact on society</a:t>
            </a:r>
          </a:p>
          <a:p>
            <a:pPr marL="0" indent="0">
              <a:buNone/>
            </a:pPr>
            <a:endParaRPr lang="en-GB" dirty="0"/>
          </a:p>
          <a:p>
            <a:pPr marL="0" indent="0">
              <a:buNone/>
            </a:pPr>
            <a:endParaRPr lang="en-GB" dirty="0"/>
          </a:p>
        </p:txBody>
      </p:sp>
      <p:sp>
        <p:nvSpPr>
          <p:cNvPr id="5" name="Rectangle: Rounded Corners 4">
            <a:extLst>
              <a:ext uri="{FF2B5EF4-FFF2-40B4-BE49-F238E27FC236}">
                <a16:creationId xmlns:a16="http://schemas.microsoft.com/office/drawing/2014/main" id="{6CB3EA06-52CF-4859-BD64-835DCD0B374F}"/>
              </a:ext>
            </a:extLst>
          </p:cNvPr>
          <p:cNvSpPr/>
          <p:nvPr/>
        </p:nvSpPr>
        <p:spPr>
          <a:xfrm>
            <a:off x="521572" y="4293096"/>
            <a:ext cx="2304256" cy="144016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auto">
              <a:spcBef>
                <a:spcPts val="0"/>
              </a:spcBef>
              <a:spcAft>
                <a:spcPts val="0"/>
              </a:spcAft>
            </a:pPr>
            <a:r>
              <a:rPr lang="en-GB" sz="1800" b="0" dirty="0"/>
              <a:t>1. </a:t>
            </a:r>
          </a:p>
          <a:p>
            <a:pPr algn="ctr" defTabSz="457200" fontAlgn="auto">
              <a:spcBef>
                <a:spcPts val="0"/>
              </a:spcBef>
              <a:spcAft>
                <a:spcPts val="0"/>
              </a:spcAft>
            </a:pPr>
            <a:r>
              <a:rPr lang="en-GB" sz="1800" b="0" dirty="0"/>
              <a:t>Following the </a:t>
            </a:r>
            <a:r>
              <a:rPr lang="en-GB" sz="1800" dirty="0"/>
              <a:t>law</a:t>
            </a:r>
          </a:p>
        </p:txBody>
      </p:sp>
      <p:sp>
        <p:nvSpPr>
          <p:cNvPr id="6" name="Rectangle: Rounded Corners 5">
            <a:extLst>
              <a:ext uri="{FF2B5EF4-FFF2-40B4-BE49-F238E27FC236}">
                <a16:creationId xmlns:a16="http://schemas.microsoft.com/office/drawing/2014/main" id="{0E8C1944-0045-4908-AE3E-D6EDB00C5ED1}"/>
              </a:ext>
            </a:extLst>
          </p:cNvPr>
          <p:cNvSpPr/>
          <p:nvPr/>
        </p:nvSpPr>
        <p:spPr>
          <a:xfrm>
            <a:off x="3635896" y="4293096"/>
            <a:ext cx="4986532" cy="144016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auto">
              <a:spcBef>
                <a:spcPts val="0"/>
              </a:spcBef>
              <a:spcAft>
                <a:spcPts val="0"/>
              </a:spcAft>
            </a:pPr>
            <a:r>
              <a:rPr lang="en-GB" sz="1800" b="0" dirty="0"/>
              <a:t>2. </a:t>
            </a:r>
          </a:p>
          <a:p>
            <a:pPr algn="ctr" defTabSz="457200" fontAlgn="auto">
              <a:spcBef>
                <a:spcPts val="0"/>
              </a:spcBef>
              <a:spcAft>
                <a:spcPts val="0"/>
              </a:spcAft>
            </a:pPr>
            <a:r>
              <a:rPr lang="en-GB" sz="1800" b="0" dirty="0"/>
              <a:t>Integrating </a:t>
            </a:r>
            <a:r>
              <a:rPr lang="en-GB" sz="1800" dirty="0"/>
              <a:t>social, environmental, ethical, consumer, and human rights </a:t>
            </a:r>
            <a:r>
              <a:rPr lang="en-GB" sz="1800" b="0" dirty="0"/>
              <a:t>concerns into their business </a:t>
            </a:r>
            <a:r>
              <a:rPr lang="en-GB" sz="1800" dirty="0"/>
              <a:t>strategy and operations</a:t>
            </a:r>
          </a:p>
        </p:txBody>
      </p:sp>
      <p:sp>
        <p:nvSpPr>
          <p:cNvPr id="7" name="TextBox 6">
            <a:extLst>
              <a:ext uri="{FF2B5EF4-FFF2-40B4-BE49-F238E27FC236}">
                <a16:creationId xmlns:a16="http://schemas.microsoft.com/office/drawing/2014/main" id="{63EFD0B6-C552-47DE-A4DB-887610C25F5F}"/>
              </a:ext>
            </a:extLst>
          </p:cNvPr>
          <p:cNvSpPr txBox="1"/>
          <p:nvPr/>
        </p:nvSpPr>
        <p:spPr>
          <a:xfrm>
            <a:off x="283582" y="6093296"/>
            <a:ext cx="2951449" cy="261610"/>
          </a:xfrm>
          <a:prstGeom prst="rect">
            <a:avLst/>
          </a:prstGeom>
          <a:noFill/>
        </p:spPr>
        <p:txBody>
          <a:bodyPr wrap="none" rtlCol="0">
            <a:spAutoFit/>
          </a:bodyPr>
          <a:lstStyle/>
          <a:p>
            <a:r>
              <a:rPr lang="en-US" sz="1100" b="0" dirty="0">
                <a:solidFill>
                  <a:srgbClr val="0F5494"/>
                </a:solidFill>
              </a:rPr>
              <a:t>Definition European Commission, 2011</a:t>
            </a:r>
            <a:endParaRPr lang="en-GB" sz="1100" b="0" dirty="0" err="1">
              <a:solidFill>
                <a:srgbClr val="0F5494"/>
              </a:solidFill>
            </a:endParaRPr>
          </a:p>
        </p:txBody>
      </p:sp>
      <p:sp>
        <p:nvSpPr>
          <p:cNvPr id="4" name="Slide Number Placeholder 3">
            <a:extLst>
              <a:ext uri="{FF2B5EF4-FFF2-40B4-BE49-F238E27FC236}">
                <a16:creationId xmlns:a16="http://schemas.microsoft.com/office/drawing/2014/main" id="{9CC02FBD-9188-4E0E-A6A4-9B71D50A560C}"/>
              </a:ext>
            </a:extLst>
          </p:cNvPr>
          <p:cNvSpPr>
            <a:spLocks noGrp="1"/>
          </p:cNvSpPr>
          <p:nvPr>
            <p:ph type="sldNum" sz="quarter" idx="12"/>
          </p:nvPr>
        </p:nvSpPr>
        <p:spPr/>
        <p:txBody>
          <a:bodyPr/>
          <a:lstStyle/>
          <a:p>
            <a:pPr>
              <a:defRPr/>
            </a:pPr>
            <a:fld id="{46861DAA-5BBC-4812-876F-0D7C7B9EA75C}" type="slidenum">
              <a:rPr lang="en-GB" smtClean="0"/>
              <a:pPr>
                <a:defRPr/>
              </a:pPr>
              <a:t>3</a:t>
            </a:fld>
            <a:endParaRPr lang="en-GB"/>
          </a:p>
        </p:txBody>
      </p:sp>
    </p:spTree>
    <p:extLst>
      <p:ext uri="{BB962C8B-B14F-4D97-AF65-F5344CB8AC3E}">
        <p14:creationId xmlns:p14="http://schemas.microsoft.com/office/powerpoint/2010/main" val="283778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DA9B-2AB6-4CEB-BC28-F92467614BFC}"/>
              </a:ext>
            </a:extLst>
          </p:cNvPr>
          <p:cNvSpPr>
            <a:spLocks noGrp="1"/>
          </p:cNvSpPr>
          <p:nvPr>
            <p:ph type="title"/>
          </p:nvPr>
        </p:nvSpPr>
        <p:spPr/>
        <p:txBody>
          <a:bodyPr/>
          <a:lstStyle/>
          <a:p>
            <a:r>
              <a:rPr lang="en-US" dirty="0"/>
              <a:t>Defining responsibilities</a:t>
            </a:r>
            <a:endParaRPr lang="en-GB" dirty="0"/>
          </a:p>
        </p:txBody>
      </p:sp>
      <p:graphicFrame>
        <p:nvGraphicFramePr>
          <p:cNvPr id="4" name="Content Placeholder 3">
            <a:extLst>
              <a:ext uri="{FF2B5EF4-FFF2-40B4-BE49-F238E27FC236}">
                <a16:creationId xmlns:a16="http://schemas.microsoft.com/office/drawing/2014/main" id="{F89136BB-028E-4EA7-AB4B-29D3501C4013}"/>
              </a:ext>
            </a:extLst>
          </p:cNvPr>
          <p:cNvGraphicFramePr>
            <a:graphicFrameLocks noGrp="1"/>
          </p:cNvGraphicFramePr>
          <p:nvPr>
            <p:ph idx="1"/>
            <p:extLst>
              <p:ext uri="{D42A27DB-BD31-4B8C-83A1-F6EECF244321}">
                <p14:modId xmlns:p14="http://schemas.microsoft.com/office/powerpoint/2010/main" val="3027046217"/>
              </p:ext>
            </p:extLst>
          </p:nvPr>
        </p:nvGraphicFramePr>
        <p:xfrm>
          <a:off x="0" y="2492896"/>
          <a:ext cx="9144000" cy="402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404804D-1803-4C3A-9C77-D80C61F9FB09}"/>
              </a:ext>
            </a:extLst>
          </p:cNvPr>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Tree>
    <p:extLst>
      <p:ext uri="{BB962C8B-B14F-4D97-AF65-F5344CB8AC3E}">
        <p14:creationId xmlns:p14="http://schemas.microsoft.com/office/powerpoint/2010/main" val="309392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74199141"/>
              </p:ext>
            </p:extLst>
          </p:nvPr>
        </p:nvGraphicFramePr>
        <p:xfrm>
          <a:off x="457200" y="2060848"/>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5333EAF-E63B-417F-9947-A76ACBE2338E}"/>
              </a:ext>
            </a:extLst>
          </p:cNvPr>
          <p:cNvSpPr>
            <a:spLocks noGrp="1"/>
          </p:cNvSpPr>
          <p:nvPr>
            <p:ph type="sldNum" sz="quarter" idx="12"/>
          </p:nvPr>
        </p:nvSpPr>
        <p:spPr/>
        <p:txBody>
          <a:bodyPr/>
          <a:lstStyle/>
          <a:p>
            <a:pPr>
              <a:defRPr/>
            </a:pPr>
            <a:fld id="{46861DAA-5BBC-4812-876F-0D7C7B9EA75C}" type="slidenum">
              <a:rPr lang="en-GB" smtClean="0"/>
              <a:pPr>
                <a:defRPr/>
              </a:pPr>
              <a:t>5</a:t>
            </a:fld>
            <a:endParaRPr lang="en-GB"/>
          </a:p>
        </p:txBody>
      </p:sp>
    </p:spTree>
    <p:extLst>
      <p:ext uri="{BB962C8B-B14F-4D97-AF65-F5344CB8AC3E}">
        <p14:creationId xmlns:p14="http://schemas.microsoft.com/office/powerpoint/2010/main" val="10496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826056247"/>
              </p:ext>
            </p:extLst>
          </p:nvPr>
        </p:nvGraphicFramePr>
        <p:xfrm>
          <a:off x="457200" y="198884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9E929E-5B7B-4B0A-A1E1-8D75F047092B}"/>
              </a:ext>
            </a:extLst>
          </p:cNvPr>
          <p:cNvSpPr>
            <a:spLocks noGrp="1"/>
          </p:cNvSpPr>
          <p:nvPr>
            <p:ph type="sldNum" sz="quarter" idx="12"/>
          </p:nvPr>
        </p:nvSpPr>
        <p:spPr/>
        <p:txBody>
          <a:bodyPr/>
          <a:lstStyle/>
          <a:p>
            <a:pPr>
              <a:defRPr/>
            </a:pPr>
            <a:fld id="{46861DAA-5BBC-4812-876F-0D7C7B9EA75C}" type="slidenum">
              <a:rPr lang="en-GB" smtClean="0"/>
              <a:pPr>
                <a:defRPr/>
              </a:pPr>
              <a:t>6</a:t>
            </a:fld>
            <a:endParaRPr lang="en-GB"/>
          </a:p>
        </p:txBody>
      </p:sp>
    </p:spTree>
    <p:extLst>
      <p:ext uri="{BB962C8B-B14F-4D97-AF65-F5344CB8AC3E}">
        <p14:creationId xmlns:p14="http://schemas.microsoft.com/office/powerpoint/2010/main" val="210750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383750735"/>
              </p:ext>
            </p:extLst>
          </p:nvPr>
        </p:nvGraphicFramePr>
        <p:xfrm>
          <a:off x="457200" y="198884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D001E20-E024-41DB-B54A-771BBBEB449A}"/>
              </a:ext>
            </a:extLst>
          </p:cNvPr>
          <p:cNvSpPr>
            <a:spLocks noGrp="1"/>
          </p:cNvSpPr>
          <p:nvPr>
            <p:ph type="sldNum" sz="quarter" idx="12"/>
          </p:nvPr>
        </p:nvSpPr>
        <p:spPr/>
        <p:txBody>
          <a:bodyPr/>
          <a:lstStyle/>
          <a:p>
            <a:pPr>
              <a:defRPr/>
            </a:pPr>
            <a:fld id="{46861DAA-5BBC-4812-876F-0D7C7B9EA75C}" type="slidenum">
              <a:rPr lang="en-GB" smtClean="0"/>
              <a:pPr>
                <a:defRPr/>
              </a:pPr>
              <a:t>7</a:t>
            </a:fld>
            <a:endParaRPr lang="en-GB"/>
          </a:p>
        </p:txBody>
      </p:sp>
    </p:spTree>
    <p:extLst>
      <p:ext uri="{BB962C8B-B14F-4D97-AF65-F5344CB8AC3E}">
        <p14:creationId xmlns:p14="http://schemas.microsoft.com/office/powerpoint/2010/main" val="120231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4150804302"/>
              </p:ext>
            </p:extLst>
          </p:nvPr>
        </p:nvGraphicFramePr>
        <p:xfrm>
          <a:off x="1547664" y="1988840"/>
          <a:ext cx="684076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77E4D9-882B-4B52-B10B-628323E44486}"/>
              </a:ext>
            </a:extLst>
          </p:cNvPr>
          <p:cNvSpPr>
            <a:spLocks noGrp="1"/>
          </p:cNvSpPr>
          <p:nvPr>
            <p:ph type="sldNum" sz="quarter" idx="12"/>
          </p:nvPr>
        </p:nvSpPr>
        <p:spPr/>
        <p:txBody>
          <a:bodyPr/>
          <a:lstStyle/>
          <a:p>
            <a:pPr>
              <a:defRPr/>
            </a:pPr>
            <a:fld id="{46861DAA-5BBC-4812-876F-0D7C7B9EA75C}" type="slidenum">
              <a:rPr lang="en-GB" smtClean="0"/>
              <a:pPr>
                <a:defRPr/>
              </a:pPr>
              <a:t>8</a:t>
            </a:fld>
            <a:endParaRPr lang="en-GB"/>
          </a:p>
        </p:txBody>
      </p:sp>
    </p:spTree>
    <p:extLst>
      <p:ext uri="{BB962C8B-B14F-4D97-AF65-F5344CB8AC3E}">
        <p14:creationId xmlns:p14="http://schemas.microsoft.com/office/powerpoint/2010/main" val="154483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E171-0406-40BB-A35A-365EFF239B95}"/>
              </a:ext>
            </a:extLst>
          </p:cNvPr>
          <p:cNvSpPr>
            <a:spLocks noGrp="1"/>
          </p:cNvSpPr>
          <p:nvPr>
            <p:ph type="title"/>
          </p:nvPr>
        </p:nvSpPr>
        <p:spPr/>
        <p:txBody>
          <a:bodyPr/>
          <a:lstStyle/>
          <a:p>
            <a:r>
              <a:rPr lang="en-GB" dirty="0"/>
              <a:t>Useful Guidance</a:t>
            </a:r>
          </a:p>
        </p:txBody>
      </p:sp>
      <p:sp>
        <p:nvSpPr>
          <p:cNvPr id="3" name="Content Placeholder 2">
            <a:extLst>
              <a:ext uri="{FF2B5EF4-FFF2-40B4-BE49-F238E27FC236}">
                <a16:creationId xmlns:a16="http://schemas.microsoft.com/office/drawing/2014/main" id="{E2008818-91BE-4EFF-8BFD-3601F68AEB78}"/>
              </a:ext>
            </a:extLst>
          </p:cNvPr>
          <p:cNvSpPr>
            <a:spLocks noGrp="1"/>
          </p:cNvSpPr>
          <p:nvPr>
            <p:ph idx="1"/>
          </p:nvPr>
        </p:nvSpPr>
        <p:spPr>
          <a:xfrm>
            <a:off x="457200" y="2420888"/>
            <a:ext cx="8363272" cy="3633788"/>
          </a:xfrm>
        </p:spPr>
        <p:txBody>
          <a:bodyPr/>
          <a:lstStyle/>
          <a:p>
            <a:pPr marL="285750" indent="-285750"/>
            <a:r>
              <a:rPr lang="en-GB" sz="2000" dirty="0">
                <a:hlinkClick r:id="rId3"/>
              </a:rPr>
              <a:t>ISO 26000 International Standard</a:t>
            </a:r>
            <a:endParaRPr lang="en-GB" sz="2000" dirty="0"/>
          </a:p>
          <a:p>
            <a:pPr marL="285750" indent="-285750"/>
            <a:r>
              <a:rPr lang="en-GB" sz="2000" dirty="0"/>
              <a:t>Local labour law</a:t>
            </a:r>
          </a:p>
          <a:p>
            <a:pPr marL="285750" indent="-285750"/>
            <a:r>
              <a:rPr lang="en-GB" sz="2000" dirty="0">
                <a:hlinkClick r:id="rId4"/>
              </a:rPr>
              <a:t>ILO Conventions</a:t>
            </a:r>
            <a:endParaRPr lang="en-GB" sz="2000" dirty="0"/>
          </a:p>
          <a:p>
            <a:pPr marL="285750" indent="-285750"/>
            <a:r>
              <a:rPr lang="en-GB" sz="2000" dirty="0"/>
              <a:t>Applicable collective bargaining agreements</a:t>
            </a:r>
          </a:p>
          <a:p>
            <a:pPr marL="285750" indent="-285750"/>
            <a:r>
              <a:rPr lang="en-GB" sz="2000" dirty="0">
                <a:hlinkClick r:id="rId5"/>
              </a:rPr>
              <a:t>UN Guiding Principles on Business and Human Rights</a:t>
            </a:r>
            <a:endParaRPr lang="en-GB" sz="2000" dirty="0"/>
          </a:p>
          <a:p>
            <a:pPr marL="285750" indent="-285750"/>
            <a:r>
              <a:rPr lang="en-GB" sz="2000" dirty="0"/>
              <a:t>Health and safety national regulations and guidance</a:t>
            </a:r>
          </a:p>
          <a:p>
            <a:pPr marL="285750" indent="-285750"/>
            <a:r>
              <a:rPr lang="en-GB" sz="2000" dirty="0"/>
              <a:t>The UN Global Compact, Transparency International and the International Business Leaders forum </a:t>
            </a:r>
            <a:r>
              <a:rPr lang="en-GB" sz="2000" dirty="0">
                <a:hlinkClick r:id="rId6"/>
              </a:rPr>
              <a:t>guidance on corruption </a:t>
            </a:r>
            <a:endParaRPr lang="en-GB" sz="2000" dirty="0"/>
          </a:p>
          <a:p>
            <a:pPr marL="285750" indent="-285750"/>
            <a:r>
              <a:rPr lang="en-GB" sz="2000" dirty="0">
                <a:hlinkClick r:id="rId7"/>
              </a:rPr>
              <a:t>OECD Guidelines for Multinational Enterprises</a:t>
            </a:r>
            <a:endParaRPr lang="en-GB" sz="2000" dirty="0"/>
          </a:p>
          <a:p>
            <a:pPr marL="285750" indent="-285750"/>
            <a:r>
              <a:rPr lang="en-GB" sz="2000" dirty="0">
                <a:hlinkClick r:id="rId8"/>
              </a:rPr>
              <a:t>OECD Due Diligence Guidance for Responsible Business Conduct</a:t>
            </a:r>
            <a:endParaRPr lang="en-GB" sz="2000" dirty="0"/>
          </a:p>
          <a:p>
            <a:pPr marL="0" indent="0">
              <a:buNone/>
            </a:pPr>
            <a:endParaRPr lang="en-GB" sz="2000" dirty="0"/>
          </a:p>
        </p:txBody>
      </p:sp>
      <p:sp>
        <p:nvSpPr>
          <p:cNvPr id="4" name="Slide Number Placeholder 3">
            <a:extLst>
              <a:ext uri="{FF2B5EF4-FFF2-40B4-BE49-F238E27FC236}">
                <a16:creationId xmlns:a16="http://schemas.microsoft.com/office/drawing/2014/main" id="{F62C00FC-EA0E-47DD-BFC5-B5888FCE73D4}"/>
              </a:ext>
            </a:extLst>
          </p:cNvPr>
          <p:cNvSpPr>
            <a:spLocks noGrp="1"/>
          </p:cNvSpPr>
          <p:nvPr>
            <p:ph type="sldNum" sz="quarter" idx="12"/>
          </p:nvPr>
        </p:nvSpPr>
        <p:spPr/>
        <p:txBody>
          <a:bodyPr/>
          <a:lstStyle/>
          <a:p>
            <a:pPr>
              <a:defRPr/>
            </a:pPr>
            <a:fld id="{46861DAA-5BBC-4812-876F-0D7C7B9EA75C}" type="slidenum">
              <a:rPr lang="en-GB" smtClean="0"/>
              <a:pPr>
                <a:defRPr/>
              </a:pPr>
              <a:t>9</a:t>
            </a:fld>
            <a:endParaRPr lang="en-GB"/>
          </a:p>
        </p:txBody>
      </p:sp>
    </p:spTree>
    <p:extLst>
      <p:ext uri="{BB962C8B-B14F-4D97-AF65-F5344CB8AC3E}">
        <p14:creationId xmlns:p14="http://schemas.microsoft.com/office/powerpoint/2010/main" val="37871947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7f6912e-a8eb-4c25-ad1b-ecf306e9c35e" ContentTypeId="0x01010018E01CE33C90DE4A970D47E400D176AE1F02" PreviousValue="false"/>
</file>

<file path=customXml/item3.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612F930F-3C37-4102-9490-BA2B710DBB31}"/>
</file>

<file path=customXml/itemProps2.xml><?xml version="1.0" encoding="utf-8"?>
<ds:datastoreItem xmlns:ds="http://schemas.openxmlformats.org/officeDocument/2006/customXml" ds:itemID="{07468AA9-7CEF-4139-98B4-DFBD9C92C1C7}"/>
</file>

<file path=customXml/itemProps3.xml><?xml version="1.0" encoding="utf-8"?>
<ds:datastoreItem xmlns:ds="http://schemas.openxmlformats.org/officeDocument/2006/customXml" ds:itemID="{DA53A3B2-F29B-49D9-BCEA-0E198C32921D}"/>
</file>

<file path=customXml/itemProps4.xml><?xml version="1.0" encoding="utf-8"?>
<ds:datastoreItem xmlns:ds="http://schemas.openxmlformats.org/officeDocument/2006/customXml" ds:itemID="{D2C6DA33-037F-40C1-8B9D-2A37D9010B76}"/>
</file>

<file path=docProps/app.xml><?xml version="1.0" encoding="utf-8"?>
<Properties xmlns="http://schemas.openxmlformats.org/officeDocument/2006/extended-properties" xmlns:vt="http://schemas.openxmlformats.org/officeDocument/2006/docPropsVTypes">
  <TotalTime>0</TotalTime>
  <Words>1798</Words>
  <Application>Microsoft Office PowerPoint</Application>
  <PresentationFormat>On-screen Show (4:3)</PresentationFormat>
  <Paragraphs>225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Default Design</vt:lpstr>
      <vt:lpstr>Corporate social responsibility and the Sustainable Development Goals</vt:lpstr>
      <vt:lpstr>Content</vt:lpstr>
      <vt:lpstr>Corporate Social Responsibility (CSR)</vt:lpstr>
      <vt:lpstr>Defining responsibilities</vt:lpstr>
      <vt:lpstr>PowerPoint Presentation</vt:lpstr>
      <vt:lpstr>PowerPoint Presentation</vt:lpstr>
      <vt:lpstr>PowerPoint Presentation</vt:lpstr>
      <vt:lpstr>PowerPoint Presentation</vt:lpstr>
      <vt:lpstr>Useful Guidance</vt:lpstr>
      <vt:lpstr>Towards integrating CSR into your company</vt:lpstr>
      <vt:lpstr>Governance, value chain and business model</vt:lpstr>
      <vt:lpstr>Stakeholder engagement</vt:lpstr>
      <vt:lpstr>The Sustainable Development Goals (SDGs)</vt:lpstr>
      <vt:lpstr>The Sustainable Development Goals (SDGs) </vt:lpstr>
      <vt:lpstr>The SDGs and business</vt:lpstr>
      <vt:lpstr>Business impact and contribution</vt:lpstr>
      <vt:lpstr>Value chain approach (example)</vt:lpstr>
      <vt:lpstr>The SDGs for a company in Europe: questions that can be asked</vt:lpstr>
      <vt:lpstr>Example 1</vt:lpstr>
      <vt:lpstr>Example 2</vt:lpstr>
      <vt:lpstr>Thank you  For further information visit the Due Diligence Ready! portal</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Rosanna Tufo</cp:lastModifiedBy>
  <cp:revision>212</cp:revision>
  <dcterms:created xsi:type="dcterms:W3CDTF">2011-10-28T10:25:18Z</dcterms:created>
  <dcterms:modified xsi:type="dcterms:W3CDTF">2019-10-07T13:11:49Z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