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colors6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2" r:id="rId3"/>
    <p:sldId id="263" r:id="rId4"/>
    <p:sldId id="264" r:id="rId5"/>
    <p:sldId id="289" r:id="rId6"/>
    <p:sldId id="290" r:id="rId7"/>
    <p:sldId id="292" r:id="rId8"/>
    <p:sldId id="293" r:id="rId9"/>
    <p:sldId id="291" r:id="rId10"/>
    <p:sldId id="285" r:id="rId11"/>
    <p:sldId id="286" r:id="rId12"/>
    <p:sldId id="267" r:id="rId13"/>
    <p:sldId id="278" r:id="rId14"/>
    <p:sldId id="266" r:id="rId15"/>
    <p:sldId id="279" r:id="rId16"/>
    <p:sldId id="283" r:id="rId17"/>
    <p:sldId id="284" r:id="rId18"/>
    <p:sldId id="280" r:id="rId19"/>
    <p:sldId id="282" r:id="rId20"/>
    <p:sldId id="287" r:id="rId21"/>
    <p:sldId id="300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2" clrIdx="0">
    <p:extLst>
      <p:ext uri="{19B8F6BF-5375-455C-9EA6-DF929625EA0E}">
        <p15:presenceInfo xmlns:p15="http://schemas.microsoft.com/office/powerpoint/2012/main" userId="S::rosanna.tufo@levinsources.com::161de12e-236a-4a45-a08b-01a6c6ac8eb2" providerId="AD"/>
      </p:ext>
    </p:extLst>
  </p:cmAuthor>
  <p:cmAuthor id="2" name="Rosanna Tufo" initials="RT [2]" lastIdx="5" clrIdx="1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3" name="Fabiana Di Lorenzo" initials="FDL" lastIdx="6" clrIdx="2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  <p:cmAuthor id="4" name="Fabiana Di Lorenzo" initials="FDL [2]" lastIdx="9" clrIdx="3">
    <p:extLst>
      <p:ext uri="{19B8F6BF-5375-455C-9EA6-DF929625EA0E}">
        <p15:presenceInfo xmlns:p15="http://schemas.microsoft.com/office/powerpoint/2012/main" userId="Fabiana Di Lorenzo" providerId="None"/>
      </p:ext>
    </p:extLst>
  </p:cmAuthor>
  <p:cmAuthor id="5" name="mac" initials="" lastIdx="2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7449" autoAdjust="0"/>
  </p:normalViewPr>
  <p:slideViewPr>
    <p:cSldViewPr>
      <p:cViewPr varScale="1">
        <p:scale>
          <a:sx n="72" d="100"/>
          <a:sy n="72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20CA0-3B2C-4BF4-A9EC-976ABCD69044}" type="doc">
      <dgm:prSet loTypeId="urn:microsoft.com/office/officeart/2005/8/layout/radial4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it"/>
        </a:p>
      </dgm:t>
    </dgm:pt>
    <dgm:pt modelId="{DE4473E8-9FDC-43D4-953D-B933C67409FD}">
      <dgm:prSet phldrT="[Text]" custT="1"/>
      <dgm:spPr/>
      <dgm:t>
        <a:bodyPr/>
        <a:lstStyle/>
        <a:p>
          <a:pPr algn="ctr" rtl="0"/>
          <a:r>
            <a:rPr lang="it" sz="4000" b="1" i="0" u="none" baseline="0" dirty="0">
              <a:solidFill>
                <a:schemeClr val="accent6"/>
              </a:solidFill>
            </a:rPr>
            <a:t>RSI </a:t>
          </a:r>
          <a:endParaRPr lang="it" sz="4000" b="1" dirty="0">
            <a:solidFill>
              <a:schemeClr val="accent6"/>
            </a:solidFill>
          </a:endParaRPr>
        </a:p>
      </dgm:t>
    </dgm:pt>
    <dgm:pt modelId="{F61AF3D8-67D9-4BFA-81A5-622A2A020153}" type="parTrans" cxnId="{C60513D3-5725-432F-91E0-37E9A1561101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44A3B9BD-02E9-4B66-A48A-B0854DA0F471}" type="sibTrans" cxnId="{C60513D3-5725-432F-91E0-37E9A1561101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A4FD851C-565F-4361-8021-0D9E12E77CAB}">
      <dgm:prSet phldrT="[Text]" custT="1"/>
      <dgm:spPr/>
      <dgm:t>
        <a:bodyPr/>
        <a:lstStyle/>
        <a:p>
          <a:pPr algn="ctr" rtl="0"/>
          <a:r>
            <a:rPr lang="it" sz="1000" b="1" i="0" u="none" baseline="0" dirty="0">
              <a:solidFill>
                <a:schemeClr val="accent6"/>
              </a:solidFill>
            </a:rPr>
            <a:t>Prassi </a:t>
          </a:r>
        </a:p>
        <a:p>
          <a:pPr algn="ctr" rtl="0"/>
          <a:r>
            <a:rPr lang="it" sz="1000" b="1" i="0" u="none" baseline="0" dirty="0">
              <a:solidFill>
                <a:schemeClr val="accent6"/>
              </a:solidFill>
            </a:rPr>
            <a:t>riguardanti il lavoro</a:t>
          </a:r>
        </a:p>
      </dgm:t>
    </dgm:pt>
    <dgm:pt modelId="{1A117022-47EB-4644-85D5-F44AD2C37BE6}" type="parTrans" cxnId="{31D18E52-3643-4331-B2D3-58683272B320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9A180575-6C1D-4060-9B16-E12D1F02709B}" type="sibTrans" cxnId="{31D18E52-3643-4331-B2D3-58683272B320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352CDBC1-99C7-44D4-A1C3-E96445624CCA}">
      <dgm:prSet phldrT="[Text]" custT="1"/>
      <dgm:spPr/>
      <dgm:t>
        <a:bodyPr/>
        <a:lstStyle/>
        <a:p>
          <a:pPr algn="ctr" rtl="0"/>
          <a:r>
            <a:rPr lang="it" sz="1000" b="1" i="0" u="none" baseline="0" dirty="0">
              <a:solidFill>
                <a:schemeClr val="accent6"/>
              </a:solidFill>
            </a:rPr>
            <a:t>Impatti ambientali</a:t>
          </a:r>
          <a:endParaRPr lang="it" sz="1000" b="1" dirty="0">
            <a:solidFill>
              <a:schemeClr val="accent6"/>
            </a:solidFill>
          </a:endParaRPr>
        </a:p>
      </dgm:t>
    </dgm:pt>
    <dgm:pt modelId="{472E70C4-9AA0-464B-87BD-1AD30FEBA31C}" type="parTrans" cxnId="{C2E0A345-C4E3-480E-92C2-574C4E00EE5E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8B1F55C1-15CE-4762-98EC-DE52686256F4}" type="sibTrans" cxnId="{C2E0A345-C4E3-480E-92C2-574C4E00EE5E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84537C28-3743-4A86-8006-25E425FEF86B}">
      <dgm:prSet phldrT="[Text]" custT="1"/>
      <dgm:spPr/>
      <dgm:t>
        <a:bodyPr/>
        <a:lstStyle/>
        <a:p>
          <a:pPr algn="ctr" rtl="0"/>
          <a:r>
            <a:rPr lang="it" sz="1000" b="1" i="0" u="none" baseline="0">
              <a:solidFill>
                <a:schemeClr val="accent6"/>
              </a:solidFill>
            </a:rPr>
            <a:t>Prassi operative eque</a:t>
          </a:r>
          <a:endParaRPr lang="it" sz="1000" b="1" dirty="0">
            <a:solidFill>
              <a:schemeClr val="accent6"/>
            </a:solidFill>
          </a:endParaRPr>
        </a:p>
      </dgm:t>
    </dgm:pt>
    <dgm:pt modelId="{C1D9FE2A-74BC-42B2-8928-64120986DF65}" type="parTrans" cxnId="{A0340E28-8560-4B70-99CD-7D24678074F2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B5A3286F-3671-4BC8-999A-2FB594E09BCA}" type="sibTrans" cxnId="{A0340E28-8560-4B70-99CD-7D24678074F2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4A35183C-7134-488B-8235-5FAE3D368031}">
      <dgm:prSet phldrT="[Text]" custT="1"/>
      <dgm:spPr/>
      <dgm:t>
        <a:bodyPr/>
        <a:lstStyle/>
        <a:p>
          <a:pPr algn="ctr" rtl="0"/>
          <a:r>
            <a:rPr lang="it" sz="1000" b="1" i="0" u="none" baseline="0">
              <a:solidFill>
                <a:schemeClr val="accent6"/>
              </a:solidFill>
            </a:rPr>
            <a:t>Diritti umani</a:t>
          </a:r>
          <a:endParaRPr lang="it" sz="1000" b="1" dirty="0">
            <a:solidFill>
              <a:schemeClr val="accent6"/>
            </a:solidFill>
          </a:endParaRPr>
        </a:p>
      </dgm:t>
    </dgm:pt>
    <dgm:pt modelId="{053D7F15-DDBF-456D-8519-88A93FB4A2EB}" type="parTrans" cxnId="{B1BF21DC-A105-4952-87EA-364509E4C5B3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CE5051B0-D443-4B0A-B42A-A24C440F6E75}" type="sibTrans" cxnId="{B1BF21DC-A105-4952-87EA-364509E4C5B3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99628F29-8686-4664-BDCA-F1CA68FF155E}">
      <dgm:prSet phldrT="[Text]" custT="1"/>
      <dgm:spPr/>
      <dgm:t>
        <a:bodyPr/>
        <a:lstStyle/>
        <a:p>
          <a:pPr algn="ctr" rtl="0"/>
          <a:r>
            <a:rPr lang="it" sz="1000" b="1" i="0" u="none" baseline="0" dirty="0">
              <a:solidFill>
                <a:schemeClr val="accent6"/>
              </a:solidFill>
            </a:rPr>
            <a:t>Approvvigionamento responsabile</a:t>
          </a:r>
          <a:endParaRPr lang="it" sz="1000" b="1" dirty="0">
            <a:solidFill>
              <a:schemeClr val="accent6"/>
            </a:solidFill>
          </a:endParaRPr>
        </a:p>
      </dgm:t>
    </dgm:pt>
    <dgm:pt modelId="{1EE4D1EE-EFFF-44F0-9E3E-71F5FA4E2515}" type="parTrans" cxnId="{FA809DC6-6807-4A74-A3A8-696884D832D2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FD294184-7CAC-40AC-B793-22E67D9869EE}" type="sibTrans" cxnId="{FA809DC6-6807-4A74-A3A8-696884D832D2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FB7B8CAF-99E7-4D55-AB89-0A467A3904FB}">
      <dgm:prSet phldrT="[Text]" custT="1"/>
      <dgm:spPr/>
      <dgm:t>
        <a:bodyPr/>
        <a:lstStyle/>
        <a:p>
          <a:pPr algn="ctr" rtl="0"/>
          <a:r>
            <a:rPr lang="it" sz="1000" b="1" i="0" u="none" baseline="0">
              <a:solidFill>
                <a:schemeClr val="accent6"/>
              </a:solidFill>
            </a:rPr>
            <a:t>Problemi dei clienti</a:t>
          </a:r>
          <a:endParaRPr lang="it" sz="1000" b="1" dirty="0">
            <a:solidFill>
              <a:schemeClr val="accent6"/>
            </a:solidFill>
          </a:endParaRPr>
        </a:p>
      </dgm:t>
    </dgm:pt>
    <dgm:pt modelId="{4EA31701-B9DE-4BD0-9A66-DA7B809EBFA6}" type="parTrans" cxnId="{6E3FDC54-539F-40CA-A9DF-55AB9BF0E7FC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805EB6E2-9655-45BD-AE4A-6ED6C5505A5E}" type="sibTrans" cxnId="{6E3FDC54-539F-40CA-A9DF-55AB9BF0E7FC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7DA1F037-D3E0-4AAF-B01A-36E8B5CFA634}">
      <dgm:prSet phldrT="[Text]" custT="1"/>
      <dgm:spPr/>
      <dgm:t>
        <a:bodyPr/>
        <a:lstStyle/>
        <a:p>
          <a:pPr algn="ctr" rtl="0"/>
          <a:r>
            <a:rPr lang="it" sz="1000" b="1" i="0" u="none" baseline="0">
              <a:solidFill>
                <a:schemeClr val="accent6"/>
              </a:solidFill>
            </a:rPr>
            <a:t>Impegno e sviluppo nella comunità</a:t>
          </a:r>
          <a:endParaRPr lang="it" sz="1000" b="1" dirty="0">
            <a:solidFill>
              <a:schemeClr val="accent6"/>
            </a:solidFill>
          </a:endParaRPr>
        </a:p>
      </dgm:t>
    </dgm:pt>
    <dgm:pt modelId="{471EC9D0-AB7D-4AB1-92B6-96AA83C3F826}" type="parTrans" cxnId="{0CE2FE53-9F45-491E-9F2E-C234F36A0947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CA660C38-46A1-458C-A980-3670AA9E6F69}" type="sibTrans" cxnId="{0CE2FE53-9F45-491E-9F2E-C234F36A0947}">
      <dgm:prSet/>
      <dgm:spPr/>
      <dgm:t>
        <a:bodyPr/>
        <a:lstStyle/>
        <a:p>
          <a:endParaRPr lang="it" sz="2800" b="1">
            <a:solidFill>
              <a:schemeClr val="accent6"/>
            </a:solidFill>
          </a:endParaRPr>
        </a:p>
      </dgm:t>
    </dgm:pt>
    <dgm:pt modelId="{B0BA43D5-D874-441E-BC24-589340E4DA1A}" type="pres">
      <dgm:prSet presAssocID="{15B20CA0-3B2C-4BF4-A9EC-976ABCD690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74C369-C904-4E2C-BAF6-9183E6106105}" type="pres">
      <dgm:prSet presAssocID="{DE4473E8-9FDC-43D4-953D-B933C67409FD}" presName="centerShape" presStyleLbl="node0" presStyleIdx="0" presStyleCnt="1"/>
      <dgm:spPr/>
    </dgm:pt>
    <dgm:pt modelId="{520A1AD5-01F4-4AAF-BB83-B56674F7D630}" type="pres">
      <dgm:prSet presAssocID="{1A117022-47EB-4644-85D5-F44AD2C37BE6}" presName="parTrans" presStyleLbl="bgSibTrans2D1" presStyleIdx="0" presStyleCnt="7"/>
      <dgm:spPr/>
    </dgm:pt>
    <dgm:pt modelId="{9E14D6CE-F7A2-489A-B765-5C06F8225023}" type="pres">
      <dgm:prSet presAssocID="{A4FD851C-565F-4361-8021-0D9E12E77CAB}" presName="node" presStyleLbl="node1" presStyleIdx="0" presStyleCnt="7">
        <dgm:presLayoutVars>
          <dgm:bulletEnabled val="1"/>
        </dgm:presLayoutVars>
      </dgm:prSet>
      <dgm:spPr/>
    </dgm:pt>
    <dgm:pt modelId="{A991C579-5C5D-4608-95FC-D936A398063D}" type="pres">
      <dgm:prSet presAssocID="{472E70C4-9AA0-464B-87BD-1AD30FEBA31C}" presName="parTrans" presStyleLbl="bgSibTrans2D1" presStyleIdx="1" presStyleCnt="7"/>
      <dgm:spPr/>
    </dgm:pt>
    <dgm:pt modelId="{EDAAE2A5-1317-4483-825A-2469990F2A4B}" type="pres">
      <dgm:prSet presAssocID="{352CDBC1-99C7-44D4-A1C3-E96445624CCA}" presName="node" presStyleLbl="node1" presStyleIdx="1" presStyleCnt="7">
        <dgm:presLayoutVars>
          <dgm:bulletEnabled val="1"/>
        </dgm:presLayoutVars>
      </dgm:prSet>
      <dgm:spPr/>
    </dgm:pt>
    <dgm:pt modelId="{0F07FED9-D444-4964-9CFF-EC9949892E3E}" type="pres">
      <dgm:prSet presAssocID="{C1D9FE2A-74BC-42B2-8928-64120986DF65}" presName="parTrans" presStyleLbl="bgSibTrans2D1" presStyleIdx="2" presStyleCnt="7"/>
      <dgm:spPr/>
    </dgm:pt>
    <dgm:pt modelId="{B05BDD3B-5A73-49CE-9106-80915A64B15A}" type="pres">
      <dgm:prSet presAssocID="{84537C28-3743-4A86-8006-25E425FEF86B}" presName="node" presStyleLbl="node1" presStyleIdx="2" presStyleCnt="7">
        <dgm:presLayoutVars>
          <dgm:bulletEnabled val="1"/>
        </dgm:presLayoutVars>
      </dgm:prSet>
      <dgm:spPr/>
    </dgm:pt>
    <dgm:pt modelId="{FF6C413E-8E3D-4125-BD03-01498038643C}" type="pres">
      <dgm:prSet presAssocID="{053D7F15-DDBF-456D-8519-88A93FB4A2EB}" presName="parTrans" presStyleLbl="bgSibTrans2D1" presStyleIdx="3" presStyleCnt="7"/>
      <dgm:spPr/>
    </dgm:pt>
    <dgm:pt modelId="{F836A9CD-03E9-4182-B65C-256F01D99597}" type="pres">
      <dgm:prSet presAssocID="{4A35183C-7134-488B-8235-5FAE3D368031}" presName="node" presStyleLbl="node1" presStyleIdx="3" presStyleCnt="7">
        <dgm:presLayoutVars>
          <dgm:bulletEnabled val="1"/>
        </dgm:presLayoutVars>
      </dgm:prSet>
      <dgm:spPr/>
    </dgm:pt>
    <dgm:pt modelId="{C6045758-BD0B-4981-A559-5AFD8E2485AC}" type="pres">
      <dgm:prSet presAssocID="{1EE4D1EE-EFFF-44F0-9E3E-71F5FA4E2515}" presName="parTrans" presStyleLbl="bgSibTrans2D1" presStyleIdx="4" presStyleCnt="7" custLinFactNeighborX="-5599" custLinFactNeighborY="-6516"/>
      <dgm:spPr/>
    </dgm:pt>
    <dgm:pt modelId="{0B9E7446-9A7A-4AE0-9BAF-19C3C328324A}" type="pres">
      <dgm:prSet presAssocID="{99628F29-8686-4664-BDCA-F1CA68FF155E}" presName="node" presStyleLbl="node1" presStyleIdx="4" presStyleCnt="7" custScaleX="137806" custRadScaleRad="108987" custRadScaleInc="27697">
        <dgm:presLayoutVars>
          <dgm:bulletEnabled val="1"/>
        </dgm:presLayoutVars>
      </dgm:prSet>
      <dgm:spPr/>
    </dgm:pt>
    <dgm:pt modelId="{D5AFE32C-CF4A-4B0B-A7F1-C01A1E8D816F}" type="pres">
      <dgm:prSet presAssocID="{4EA31701-B9DE-4BD0-9A66-DA7B809EBFA6}" presName="parTrans" presStyleLbl="bgSibTrans2D1" presStyleIdx="5" presStyleCnt="7"/>
      <dgm:spPr/>
    </dgm:pt>
    <dgm:pt modelId="{CEC83D57-D685-4F8C-B5D2-E27C2BC66B67}" type="pres">
      <dgm:prSet presAssocID="{FB7B8CAF-99E7-4D55-AB89-0A467A3904FB}" presName="node" presStyleLbl="node1" presStyleIdx="5" presStyleCnt="7">
        <dgm:presLayoutVars>
          <dgm:bulletEnabled val="1"/>
        </dgm:presLayoutVars>
      </dgm:prSet>
      <dgm:spPr/>
    </dgm:pt>
    <dgm:pt modelId="{93EE50FF-3512-4394-A33A-A5342E242A85}" type="pres">
      <dgm:prSet presAssocID="{471EC9D0-AB7D-4AB1-92B6-96AA83C3F826}" presName="parTrans" presStyleLbl="bgSibTrans2D1" presStyleIdx="6" presStyleCnt="7"/>
      <dgm:spPr/>
    </dgm:pt>
    <dgm:pt modelId="{B6A2C7FD-5D7B-4E00-8631-CFD9B34939C6}" type="pres">
      <dgm:prSet presAssocID="{7DA1F037-D3E0-4AAF-B01A-36E8B5CFA634}" presName="node" presStyleLbl="node1" presStyleIdx="6" presStyleCnt="7">
        <dgm:presLayoutVars>
          <dgm:bulletEnabled val="1"/>
        </dgm:presLayoutVars>
      </dgm:prSet>
      <dgm:spPr/>
    </dgm:pt>
  </dgm:ptLst>
  <dgm:cxnLst>
    <dgm:cxn modelId="{A80C840F-72A5-4202-837B-67DF2BEAD342}" type="presOf" srcId="{FB7B8CAF-99E7-4D55-AB89-0A467A3904FB}" destId="{CEC83D57-D685-4F8C-B5D2-E27C2BC66B67}" srcOrd="0" destOrd="0" presId="urn:microsoft.com/office/officeart/2005/8/layout/radial4"/>
    <dgm:cxn modelId="{A0340E28-8560-4B70-99CD-7D24678074F2}" srcId="{DE4473E8-9FDC-43D4-953D-B933C67409FD}" destId="{84537C28-3743-4A86-8006-25E425FEF86B}" srcOrd="2" destOrd="0" parTransId="{C1D9FE2A-74BC-42B2-8928-64120986DF65}" sibTransId="{B5A3286F-3671-4BC8-999A-2FB594E09BCA}"/>
    <dgm:cxn modelId="{252BFB2A-E312-4A69-880A-A9D08394CF34}" type="presOf" srcId="{A4FD851C-565F-4361-8021-0D9E12E77CAB}" destId="{9E14D6CE-F7A2-489A-B765-5C06F8225023}" srcOrd="0" destOrd="0" presId="urn:microsoft.com/office/officeart/2005/8/layout/radial4"/>
    <dgm:cxn modelId="{D7C0F15E-7E65-42AD-B450-0F8046803279}" type="presOf" srcId="{053D7F15-DDBF-456D-8519-88A93FB4A2EB}" destId="{FF6C413E-8E3D-4125-BD03-01498038643C}" srcOrd="0" destOrd="0" presId="urn:microsoft.com/office/officeart/2005/8/layout/radial4"/>
    <dgm:cxn modelId="{209DF15F-C9B6-4121-B8D9-A104BEAAEEF5}" type="presOf" srcId="{1EE4D1EE-EFFF-44F0-9E3E-71F5FA4E2515}" destId="{C6045758-BD0B-4981-A559-5AFD8E2485AC}" srcOrd="0" destOrd="0" presId="urn:microsoft.com/office/officeart/2005/8/layout/radial4"/>
    <dgm:cxn modelId="{C2E0A345-C4E3-480E-92C2-574C4E00EE5E}" srcId="{DE4473E8-9FDC-43D4-953D-B933C67409FD}" destId="{352CDBC1-99C7-44D4-A1C3-E96445624CCA}" srcOrd="1" destOrd="0" parTransId="{472E70C4-9AA0-464B-87BD-1AD30FEBA31C}" sibTransId="{8B1F55C1-15CE-4762-98EC-DE52686256F4}"/>
    <dgm:cxn modelId="{E2194B68-DB3D-4539-9A18-98DA6714D042}" type="presOf" srcId="{84537C28-3743-4A86-8006-25E425FEF86B}" destId="{B05BDD3B-5A73-49CE-9106-80915A64B15A}" srcOrd="0" destOrd="0" presId="urn:microsoft.com/office/officeart/2005/8/layout/radial4"/>
    <dgm:cxn modelId="{8A36886D-F42C-42E6-848C-CE9AEC7AE51E}" type="presOf" srcId="{99628F29-8686-4664-BDCA-F1CA68FF155E}" destId="{0B9E7446-9A7A-4AE0-9BAF-19C3C328324A}" srcOrd="0" destOrd="0" presId="urn:microsoft.com/office/officeart/2005/8/layout/radial4"/>
    <dgm:cxn modelId="{31D18E52-3643-4331-B2D3-58683272B320}" srcId="{DE4473E8-9FDC-43D4-953D-B933C67409FD}" destId="{A4FD851C-565F-4361-8021-0D9E12E77CAB}" srcOrd="0" destOrd="0" parTransId="{1A117022-47EB-4644-85D5-F44AD2C37BE6}" sibTransId="{9A180575-6C1D-4060-9B16-E12D1F02709B}"/>
    <dgm:cxn modelId="{0CE2FE53-9F45-491E-9F2E-C234F36A0947}" srcId="{DE4473E8-9FDC-43D4-953D-B933C67409FD}" destId="{7DA1F037-D3E0-4AAF-B01A-36E8B5CFA634}" srcOrd="6" destOrd="0" parTransId="{471EC9D0-AB7D-4AB1-92B6-96AA83C3F826}" sibTransId="{CA660C38-46A1-458C-A980-3670AA9E6F69}"/>
    <dgm:cxn modelId="{6E3FDC54-539F-40CA-A9DF-55AB9BF0E7FC}" srcId="{DE4473E8-9FDC-43D4-953D-B933C67409FD}" destId="{FB7B8CAF-99E7-4D55-AB89-0A467A3904FB}" srcOrd="5" destOrd="0" parTransId="{4EA31701-B9DE-4BD0-9A66-DA7B809EBFA6}" sibTransId="{805EB6E2-9655-45BD-AE4A-6ED6C5505A5E}"/>
    <dgm:cxn modelId="{43E32B7A-3146-4631-88D0-E085CED56C05}" type="presOf" srcId="{7DA1F037-D3E0-4AAF-B01A-36E8B5CFA634}" destId="{B6A2C7FD-5D7B-4E00-8631-CFD9B34939C6}" srcOrd="0" destOrd="0" presId="urn:microsoft.com/office/officeart/2005/8/layout/radial4"/>
    <dgm:cxn modelId="{AD0E90A4-57FD-4CA3-9323-C0F40138EB72}" type="presOf" srcId="{DE4473E8-9FDC-43D4-953D-B933C67409FD}" destId="{2574C369-C904-4E2C-BAF6-9183E6106105}" srcOrd="0" destOrd="0" presId="urn:microsoft.com/office/officeart/2005/8/layout/radial4"/>
    <dgm:cxn modelId="{571FE5A8-1691-4773-BA3F-91F4D4C53D15}" type="presOf" srcId="{4EA31701-B9DE-4BD0-9A66-DA7B809EBFA6}" destId="{D5AFE32C-CF4A-4B0B-A7F1-C01A1E8D816F}" srcOrd="0" destOrd="0" presId="urn:microsoft.com/office/officeart/2005/8/layout/radial4"/>
    <dgm:cxn modelId="{FA809DC6-6807-4A74-A3A8-696884D832D2}" srcId="{DE4473E8-9FDC-43D4-953D-B933C67409FD}" destId="{99628F29-8686-4664-BDCA-F1CA68FF155E}" srcOrd="4" destOrd="0" parTransId="{1EE4D1EE-EFFF-44F0-9E3E-71F5FA4E2515}" sibTransId="{FD294184-7CAC-40AC-B793-22E67D9869EE}"/>
    <dgm:cxn modelId="{506125CF-4503-45E7-ABF5-260B8B6F123A}" type="presOf" srcId="{C1D9FE2A-74BC-42B2-8928-64120986DF65}" destId="{0F07FED9-D444-4964-9CFF-EC9949892E3E}" srcOrd="0" destOrd="0" presId="urn:microsoft.com/office/officeart/2005/8/layout/radial4"/>
    <dgm:cxn modelId="{C60513D3-5725-432F-91E0-37E9A1561101}" srcId="{15B20CA0-3B2C-4BF4-A9EC-976ABCD69044}" destId="{DE4473E8-9FDC-43D4-953D-B933C67409FD}" srcOrd="0" destOrd="0" parTransId="{F61AF3D8-67D9-4BFA-81A5-622A2A020153}" sibTransId="{44A3B9BD-02E9-4B66-A48A-B0854DA0F471}"/>
    <dgm:cxn modelId="{E50AC9D5-BDC2-44B5-9F31-7C19BABA46E7}" type="presOf" srcId="{15B20CA0-3B2C-4BF4-A9EC-976ABCD69044}" destId="{B0BA43D5-D874-441E-BC24-589340E4DA1A}" srcOrd="0" destOrd="0" presId="urn:microsoft.com/office/officeart/2005/8/layout/radial4"/>
    <dgm:cxn modelId="{A73147D6-A2FA-4004-A1AE-812532AA54C7}" type="presOf" srcId="{1A117022-47EB-4644-85D5-F44AD2C37BE6}" destId="{520A1AD5-01F4-4AAF-BB83-B56674F7D630}" srcOrd="0" destOrd="0" presId="urn:microsoft.com/office/officeart/2005/8/layout/radial4"/>
    <dgm:cxn modelId="{B1BF21DC-A105-4952-87EA-364509E4C5B3}" srcId="{DE4473E8-9FDC-43D4-953D-B933C67409FD}" destId="{4A35183C-7134-488B-8235-5FAE3D368031}" srcOrd="3" destOrd="0" parTransId="{053D7F15-DDBF-456D-8519-88A93FB4A2EB}" sibTransId="{CE5051B0-D443-4B0A-B42A-A24C440F6E75}"/>
    <dgm:cxn modelId="{66CDC8E9-2DAD-41FD-8924-DA07D4EE7078}" type="presOf" srcId="{4A35183C-7134-488B-8235-5FAE3D368031}" destId="{F836A9CD-03E9-4182-B65C-256F01D99597}" srcOrd="0" destOrd="0" presId="urn:microsoft.com/office/officeart/2005/8/layout/radial4"/>
    <dgm:cxn modelId="{0CED3AF1-1BBA-44CC-9EAC-D5E48D35E1B9}" type="presOf" srcId="{471EC9D0-AB7D-4AB1-92B6-96AA83C3F826}" destId="{93EE50FF-3512-4394-A33A-A5342E242A85}" srcOrd="0" destOrd="0" presId="urn:microsoft.com/office/officeart/2005/8/layout/radial4"/>
    <dgm:cxn modelId="{D6D800F3-42FF-49F1-BB80-1D8423D3D599}" type="presOf" srcId="{472E70C4-9AA0-464B-87BD-1AD30FEBA31C}" destId="{A991C579-5C5D-4608-95FC-D936A398063D}" srcOrd="0" destOrd="0" presId="urn:microsoft.com/office/officeart/2005/8/layout/radial4"/>
    <dgm:cxn modelId="{B5F8A2F7-7244-437E-B8A1-59380F70E751}" type="presOf" srcId="{352CDBC1-99C7-44D4-A1C3-E96445624CCA}" destId="{EDAAE2A5-1317-4483-825A-2469990F2A4B}" srcOrd="0" destOrd="0" presId="urn:microsoft.com/office/officeart/2005/8/layout/radial4"/>
    <dgm:cxn modelId="{7C4ADA4E-0387-45EF-80B6-F0E9FE7EB8C3}" type="presParOf" srcId="{B0BA43D5-D874-441E-BC24-589340E4DA1A}" destId="{2574C369-C904-4E2C-BAF6-9183E6106105}" srcOrd="0" destOrd="0" presId="urn:microsoft.com/office/officeart/2005/8/layout/radial4"/>
    <dgm:cxn modelId="{C83C2318-3BB1-4BB5-83B7-45D38FF56D4F}" type="presParOf" srcId="{B0BA43D5-D874-441E-BC24-589340E4DA1A}" destId="{520A1AD5-01F4-4AAF-BB83-B56674F7D630}" srcOrd="1" destOrd="0" presId="urn:microsoft.com/office/officeart/2005/8/layout/radial4"/>
    <dgm:cxn modelId="{23186AE4-42EC-45E9-B118-68F5D1521306}" type="presParOf" srcId="{B0BA43D5-D874-441E-BC24-589340E4DA1A}" destId="{9E14D6CE-F7A2-489A-B765-5C06F8225023}" srcOrd="2" destOrd="0" presId="urn:microsoft.com/office/officeart/2005/8/layout/radial4"/>
    <dgm:cxn modelId="{39FC09A8-6F62-43D6-8168-17A78292403F}" type="presParOf" srcId="{B0BA43D5-D874-441E-BC24-589340E4DA1A}" destId="{A991C579-5C5D-4608-95FC-D936A398063D}" srcOrd="3" destOrd="0" presId="urn:microsoft.com/office/officeart/2005/8/layout/radial4"/>
    <dgm:cxn modelId="{7E75CA06-222B-49F5-A347-884EC4CB64B1}" type="presParOf" srcId="{B0BA43D5-D874-441E-BC24-589340E4DA1A}" destId="{EDAAE2A5-1317-4483-825A-2469990F2A4B}" srcOrd="4" destOrd="0" presId="urn:microsoft.com/office/officeart/2005/8/layout/radial4"/>
    <dgm:cxn modelId="{B0A6BE19-028C-4552-AF8D-208AF28EC8CB}" type="presParOf" srcId="{B0BA43D5-D874-441E-BC24-589340E4DA1A}" destId="{0F07FED9-D444-4964-9CFF-EC9949892E3E}" srcOrd="5" destOrd="0" presId="urn:microsoft.com/office/officeart/2005/8/layout/radial4"/>
    <dgm:cxn modelId="{D016FA14-2CEA-4628-A531-A4BAE9B0B6E3}" type="presParOf" srcId="{B0BA43D5-D874-441E-BC24-589340E4DA1A}" destId="{B05BDD3B-5A73-49CE-9106-80915A64B15A}" srcOrd="6" destOrd="0" presId="urn:microsoft.com/office/officeart/2005/8/layout/radial4"/>
    <dgm:cxn modelId="{DE7CD42C-9559-409A-81D2-85AEA29EDCF4}" type="presParOf" srcId="{B0BA43D5-D874-441E-BC24-589340E4DA1A}" destId="{FF6C413E-8E3D-4125-BD03-01498038643C}" srcOrd="7" destOrd="0" presId="urn:microsoft.com/office/officeart/2005/8/layout/radial4"/>
    <dgm:cxn modelId="{F5D92995-D25E-4D1E-A5AD-21E6819B3CBC}" type="presParOf" srcId="{B0BA43D5-D874-441E-BC24-589340E4DA1A}" destId="{F836A9CD-03E9-4182-B65C-256F01D99597}" srcOrd="8" destOrd="0" presId="urn:microsoft.com/office/officeart/2005/8/layout/radial4"/>
    <dgm:cxn modelId="{C05D0164-73FF-488E-90D3-748F0A39D5E8}" type="presParOf" srcId="{B0BA43D5-D874-441E-BC24-589340E4DA1A}" destId="{C6045758-BD0B-4981-A559-5AFD8E2485AC}" srcOrd="9" destOrd="0" presId="urn:microsoft.com/office/officeart/2005/8/layout/radial4"/>
    <dgm:cxn modelId="{58323D0C-11B4-475F-B885-AB9B76C700BD}" type="presParOf" srcId="{B0BA43D5-D874-441E-BC24-589340E4DA1A}" destId="{0B9E7446-9A7A-4AE0-9BAF-19C3C328324A}" srcOrd="10" destOrd="0" presId="urn:microsoft.com/office/officeart/2005/8/layout/radial4"/>
    <dgm:cxn modelId="{9A5FDC34-4FCE-49AA-87DA-8D0791D28C22}" type="presParOf" srcId="{B0BA43D5-D874-441E-BC24-589340E4DA1A}" destId="{D5AFE32C-CF4A-4B0B-A7F1-C01A1E8D816F}" srcOrd="11" destOrd="0" presId="urn:microsoft.com/office/officeart/2005/8/layout/radial4"/>
    <dgm:cxn modelId="{2E82A818-0ACF-40FB-8B25-52657AC82B46}" type="presParOf" srcId="{B0BA43D5-D874-441E-BC24-589340E4DA1A}" destId="{CEC83D57-D685-4F8C-B5D2-E27C2BC66B67}" srcOrd="12" destOrd="0" presId="urn:microsoft.com/office/officeart/2005/8/layout/radial4"/>
    <dgm:cxn modelId="{24A0B70C-3AF3-4DE9-A895-244C9C0FF33F}" type="presParOf" srcId="{B0BA43D5-D874-441E-BC24-589340E4DA1A}" destId="{93EE50FF-3512-4394-A33A-A5342E242A85}" srcOrd="13" destOrd="0" presId="urn:microsoft.com/office/officeart/2005/8/layout/radial4"/>
    <dgm:cxn modelId="{EE705FB0-811C-4E28-8699-1055CD6E73E6}" type="presParOf" srcId="{B0BA43D5-D874-441E-BC24-589340E4DA1A}" destId="{B6A2C7FD-5D7B-4E00-8631-CFD9B34939C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DB56E-B9AA-4D5F-BEFE-8DF7BD068D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"/>
        </a:p>
      </dgm:t>
    </dgm:pt>
    <dgm:pt modelId="{2C67A363-9A30-450A-BC37-6985E7C7B861}">
      <dgm:prSet phldrT="[Text]"/>
      <dgm:spPr/>
      <dgm:t>
        <a:bodyPr/>
        <a:lstStyle/>
        <a:p>
          <a:pPr algn="ctr" rtl="0"/>
          <a:r>
            <a:rPr lang="it" b="1" i="0" u="none" baseline="0" dirty="0">
              <a:solidFill>
                <a:schemeClr val="accent6"/>
              </a:solidFill>
            </a:rPr>
            <a:t>Prassi riguardanti il lavoro</a:t>
          </a:r>
        </a:p>
      </dgm:t>
    </dgm:pt>
    <dgm:pt modelId="{26BE57B5-30E9-4964-8722-5133E0CFD67B}" type="parTrans" cxnId="{7711A86F-646E-4599-AD66-EAA92135823D}">
      <dgm:prSet/>
      <dgm:spPr/>
      <dgm:t>
        <a:bodyPr/>
        <a:lstStyle/>
        <a:p>
          <a:endParaRPr lang="it"/>
        </a:p>
      </dgm:t>
    </dgm:pt>
    <dgm:pt modelId="{FDE9F36B-924E-4E03-8854-6233F9D795B0}" type="sibTrans" cxnId="{7711A86F-646E-4599-AD66-EAA92135823D}">
      <dgm:prSet/>
      <dgm:spPr/>
      <dgm:t>
        <a:bodyPr/>
        <a:lstStyle/>
        <a:p>
          <a:endParaRPr lang="it"/>
        </a:p>
      </dgm:t>
    </dgm:pt>
    <dgm:pt modelId="{DE7CFB4B-53C4-42FC-9933-AE4DA73EB8E6}">
      <dgm:prSet phldrT="[Text]"/>
      <dgm:spPr/>
      <dgm:t>
        <a:bodyPr/>
        <a:lstStyle/>
        <a:p>
          <a:pPr marL="0" indent="0" algn="l" rtl="0">
            <a:buNone/>
          </a:pPr>
          <a:r>
            <a:rPr lang="it" b="0" i="0" u="none" baseline="0" dirty="0"/>
            <a:t>I dipendenti e i lavoratori sono soggetti interessati fondamentali per qualsiasi impresa. I diritti</a:t>
          </a:r>
          <a:r>
            <a:rPr lang="it-IT" b="0" i="0" u="none" baseline="0" dirty="0"/>
            <a:t> </a:t>
          </a:r>
          <a:r>
            <a:rPr lang="it" b="0" i="0" u="none" baseline="0" dirty="0"/>
            <a:t>dei lavoratori devono essere rispettati e </a:t>
          </a:r>
          <a:r>
            <a:rPr lang="it" b="0" i="0" u="none" baseline="0" dirty="0">
              <a:solidFill>
                <a:srgbClr val="000000"/>
              </a:solidFill>
            </a:rPr>
            <a:t>l’impresa deve adottare politiche e procedure per garantirli. Gli argomenti relativi al lavoro comprendono, a titolo non </a:t>
          </a:r>
          <a:r>
            <a:rPr lang="it-IT" b="0" i="0" u="none" baseline="0" dirty="0">
              <a:solidFill>
                <a:srgbClr val="000000"/>
              </a:solidFill>
            </a:rPr>
            <a:t>esaustivo</a:t>
          </a:r>
          <a:r>
            <a:rPr lang="it" b="0" i="0" u="none" baseline="0" dirty="0">
              <a:solidFill>
                <a:srgbClr val="000000"/>
              </a:solidFill>
            </a:rPr>
            <a:t>: </a:t>
          </a:r>
        </a:p>
      </dgm:t>
    </dgm:pt>
    <dgm:pt modelId="{B388120E-7DAE-4E9C-879B-9E4B1476FADF}" type="parTrans" cxnId="{5A9C13E9-B005-4CF3-B489-FD3503D35C36}">
      <dgm:prSet/>
      <dgm:spPr/>
      <dgm:t>
        <a:bodyPr/>
        <a:lstStyle/>
        <a:p>
          <a:endParaRPr lang="it"/>
        </a:p>
      </dgm:t>
    </dgm:pt>
    <dgm:pt modelId="{694B587C-74BD-450C-B7C6-E217A4E7D6A1}" type="sibTrans" cxnId="{5A9C13E9-B005-4CF3-B489-FD3503D35C36}">
      <dgm:prSet/>
      <dgm:spPr/>
      <dgm:t>
        <a:bodyPr/>
        <a:lstStyle/>
        <a:p>
          <a:endParaRPr lang="it"/>
        </a:p>
      </dgm:t>
    </dgm:pt>
    <dgm:pt modelId="{D92A1A45-F909-42DC-92EE-396B442CA4F7}">
      <dgm:prSet phldrT="[Text]"/>
      <dgm:spPr/>
      <dgm:t>
        <a:bodyPr/>
        <a:lstStyle/>
        <a:p>
          <a:pPr algn="ctr" rtl="0"/>
          <a:r>
            <a:rPr lang="it" b="1" i="0" u="none" baseline="0" dirty="0">
              <a:solidFill>
                <a:schemeClr val="accent6"/>
              </a:solidFill>
            </a:rPr>
            <a:t>Ambiente</a:t>
          </a:r>
        </a:p>
      </dgm:t>
    </dgm:pt>
    <dgm:pt modelId="{2F776837-B25C-4A1C-B6F2-DF230DBAFF41}" type="parTrans" cxnId="{35BEF17B-0EA1-48F9-AF77-0B5E27E8CD0E}">
      <dgm:prSet/>
      <dgm:spPr/>
      <dgm:t>
        <a:bodyPr/>
        <a:lstStyle/>
        <a:p>
          <a:endParaRPr lang="it"/>
        </a:p>
      </dgm:t>
    </dgm:pt>
    <dgm:pt modelId="{9062F8B3-CB4F-46EE-BE15-58B028060FA8}" type="sibTrans" cxnId="{35BEF17B-0EA1-48F9-AF77-0B5E27E8CD0E}">
      <dgm:prSet/>
      <dgm:spPr/>
      <dgm:t>
        <a:bodyPr/>
        <a:lstStyle/>
        <a:p>
          <a:endParaRPr lang="it"/>
        </a:p>
      </dgm:t>
    </dgm:pt>
    <dgm:pt modelId="{1243E156-5C78-4256-8E08-313329E30C77}">
      <dgm:prSet phldrT="[Text]"/>
      <dgm:spPr/>
      <dgm:t>
        <a:bodyPr/>
        <a:lstStyle/>
        <a:p>
          <a:pPr marL="0" indent="0" algn="l" rtl="0">
            <a:buNone/>
          </a:pPr>
          <a:r>
            <a:rPr lang="it" b="0" i="0" u="none" baseline="0" dirty="0"/>
            <a:t>L'attività di un'azienda può influire sull’ambiente sotto molti aspetti,dall'aria, al suolo</a:t>
          </a:r>
          <a:r>
            <a:rPr lang="it-IT" b="0" i="0" u="none" baseline="0" dirty="0"/>
            <a:t>,</a:t>
          </a:r>
          <a:r>
            <a:rPr lang="it" b="0" i="0" u="none" baseline="0" dirty="0"/>
            <a:t> all’'inquinamento delle acque, allo smaltimento dei rifiuti e all’utilizzo delle risorse naturali. Un’impresa deve individuare tali impatti e rischi, adottare politiche</a:t>
          </a:r>
          <a:r>
            <a:rPr lang="it-IT" b="0" i="0" u="none" baseline="0" dirty="0"/>
            <a:t>,</a:t>
          </a:r>
          <a:r>
            <a:rPr lang="it" b="0" i="0" u="none" baseline="0" dirty="0"/>
            <a:t> procedure e definire come affrontare al meglio ogni impatto. Ad esempio, le imprese si stanno adoperando per utilizzare fonti di energia rinnovabili o attuare programmi di riciclaggio dei rifiuti. </a:t>
          </a:r>
        </a:p>
      </dgm:t>
    </dgm:pt>
    <dgm:pt modelId="{D7DEFB6A-A259-418E-8383-360C5F6F2026}" type="parTrans" cxnId="{F89A7937-4590-4D21-A8C0-16DCA6565E3E}">
      <dgm:prSet/>
      <dgm:spPr/>
      <dgm:t>
        <a:bodyPr/>
        <a:lstStyle/>
        <a:p>
          <a:endParaRPr lang="it"/>
        </a:p>
      </dgm:t>
    </dgm:pt>
    <dgm:pt modelId="{9844EE3F-83DB-4F63-917E-5996C8537C67}" type="sibTrans" cxnId="{F89A7937-4590-4D21-A8C0-16DCA6565E3E}">
      <dgm:prSet/>
      <dgm:spPr/>
      <dgm:t>
        <a:bodyPr/>
        <a:lstStyle/>
        <a:p>
          <a:endParaRPr lang="it"/>
        </a:p>
      </dgm:t>
    </dgm:pt>
    <dgm:pt modelId="{2CAD5671-85D1-4A30-9A88-98119D0246E4}">
      <dgm:prSet/>
      <dgm:spPr/>
      <dgm:t>
        <a:bodyPr/>
        <a:lstStyle/>
        <a:p>
          <a:pPr marL="288925" indent="-114300" algn="l" rtl="0"/>
          <a:r>
            <a:rPr lang="it" b="0" i="0" u="none" baseline="0" dirty="0"/>
            <a:t>Remunerazione equa e adeguata</a:t>
          </a:r>
        </a:p>
      </dgm:t>
    </dgm:pt>
    <dgm:pt modelId="{34C05B41-25D0-4310-BC6C-394778BFFFA3}" type="parTrans" cxnId="{AB0E36B1-6090-4065-9555-727C5AD412A1}">
      <dgm:prSet/>
      <dgm:spPr/>
      <dgm:t>
        <a:bodyPr/>
        <a:lstStyle/>
        <a:p>
          <a:endParaRPr lang="it"/>
        </a:p>
      </dgm:t>
    </dgm:pt>
    <dgm:pt modelId="{DDABF990-B4E8-4AFE-8AB0-733C8A2195A2}" type="sibTrans" cxnId="{AB0E36B1-6090-4065-9555-727C5AD412A1}">
      <dgm:prSet/>
      <dgm:spPr/>
      <dgm:t>
        <a:bodyPr/>
        <a:lstStyle/>
        <a:p>
          <a:endParaRPr lang="it"/>
        </a:p>
      </dgm:t>
    </dgm:pt>
    <dgm:pt modelId="{02BCE3EA-D3D7-4518-BA31-33A1CCA15F9C}">
      <dgm:prSet/>
      <dgm:spPr/>
      <dgm:t>
        <a:bodyPr/>
        <a:lstStyle/>
        <a:p>
          <a:pPr marL="288925" indent="-114300" algn="l" rtl="0"/>
          <a:r>
            <a:rPr lang="it" b="0" i="0" u="none" baseline="0" dirty="0"/>
            <a:t>Orario di lavoro equo in base alle leggi locali e alle norme internazionali</a:t>
          </a:r>
        </a:p>
      </dgm:t>
    </dgm:pt>
    <dgm:pt modelId="{6C65C1D3-8BD1-4A19-A0CB-956CA229F123}" type="parTrans" cxnId="{6645E8FD-97A6-4604-A2CF-DB42430B355C}">
      <dgm:prSet/>
      <dgm:spPr/>
      <dgm:t>
        <a:bodyPr/>
        <a:lstStyle/>
        <a:p>
          <a:endParaRPr lang="it"/>
        </a:p>
      </dgm:t>
    </dgm:pt>
    <dgm:pt modelId="{9FADFCE6-CC41-4D8D-8CCC-33481DD007A4}" type="sibTrans" cxnId="{6645E8FD-97A6-4604-A2CF-DB42430B355C}">
      <dgm:prSet/>
      <dgm:spPr/>
      <dgm:t>
        <a:bodyPr/>
        <a:lstStyle/>
        <a:p>
          <a:endParaRPr lang="it"/>
        </a:p>
      </dgm:t>
    </dgm:pt>
    <dgm:pt modelId="{098B7BF9-8AC2-4670-8F37-36ED5ECD8CC8}">
      <dgm:prSet/>
      <dgm:spPr/>
      <dgm:t>
        <a:bodyPr/>
        <a:lstStyle/>
        <a:p>
          <a:pPr marL="288925" indent="-114300" algn="l" rtl="0"/>
          <a:r>
            <a:rPr lang="it" b="0" i="0" u="none" baseline="0" dirty="0"/>
            <a:t>Libertà di associazione e contrattazione collettiva</a:t>
          </a:r>
        </a:p>
      </dgm:t>
    </dgm:pt>
    <dgm:pt modelId="{4B742F53-47FF-4DFE-A019-BF07AFACAD0C}" type="parTrans" cxnId="{7835CA8F-DDC1-4EF4-BFC4-8B1DAF084CFC}">
      <dgm:prSet/>
      <dgm:spPr/>
      <dgm:t>
        <a:bodyPr/>
        <a:lstStyle/>
        <a:p>
          <a:endParaRPr lang="it"/>
        </a:p>
      </dgm:t>
    </dgm:pt>
    <dgm:pt modelId="{44367609-9F46-4D54-A02B-4B22E0655872}" type="sibTrans" cxnId="{7835CA8F-DDC1-4EF4-BFC4-8B1DAF084CFC}">
      <dgm:prSet/>
      <dgm:spPr/>
      <dgm:t>
        <a:bodyPr/>
        <a:lstStyle/>
        <a:p>
          <a:endParaRPr lang="it"/>
        </a:p>
      </dgm:t>
    </dgm:pt>
    <dgm:pt modelId="{9403B8DF-8A32-4F24-9E69-FD301EF30984}">
      <dgm:prSet/>
      <dgm:spPr/>
      <dgm:t>
        <a:bodyPr/>
        <a:lstStyle/>
        <a:p>
          <a:pPr marL="288925" indent="-114300" algn="l" rtl="0"/>
          <a:r>
            <a:rPr lang="it" b="0" i="0" u="none" baseline="0" dirty="0"/>
            <a:t>Tolleranza zero per il lavoro minorile e il lavoro forzato</a:t>
          </a:r>
        </a:p>
      </dgm:t>
    </dgm:pt>
    <dgm:pt modelId="{47AFED3D-240F-4E90-A40E-B01097242AA0}" type="parTrans" cxnId="{70E5F31F-85AB-4BD6-A469-1E479AB37684}">
      <dgm:prSet/>
      <dgm:spPr/>
      <dgm:t>
        <a:bodyPr/>
        <a:lstStyle/>
        <a:p>
          <a:endParaRPr lang="it"/>
        </a:p>
      </dgm:t>
    </dgm:pt>
    <dgm:pt modelId="{19E9E511-0D31-4F0A-A219-A25302C74A8E}" type="sibTrans" cxnId="{70E5F31F-85AB-4BD6-A469-1E479AB37684}">
      <dgm:prSet/>
      <dgm:spPr/>
      <dgm:t>
        <a:bodyPr/>
        <a:lstStyle/>
        <a:p>
          <a:endParaRPr lang="it"/>
        </a:p>
      </dgm:t>
    </dgm:pt>
    <dgm:pt modelId="{ED618886-165C-4558-BFC7-E5B02B7C362D}">
      <dgm:prSet/>
      <dgm:spPr/>
      <dgm:t>
        <a:bodyPr/>
        <a:lstStyle/>
        <a:p>
          <a:pPr marL="288925" indent="-114300" algn="l" rtl="0"/>
          <a:r>
            <a:rPr lang="it" b="0" i="0" u="none" baseline="0" dirty="0"/>
            <a:t>Salute e sicurezza</a:t>
          </a:r>
        </a:p>
      </dgm:t>
    </dgm:pt>
    <dgm:pt modelId="{BE044666-714E-4A17-B68D-AFCA18E7AF16}" type="parTrans" cxnId="{5C2FD4FE-8E98-4484-B796-22E99648C5F2}">
      <dgm:prSet/>
      <dgm:spPr/>
      <dgm:t>
        <a:bodyPr/>
        <a:lstStyle/>
        <a:p>
          <a:endParaRPr lang="it"/>
        </a:p>
      </dgm:t>
    </dgm:pt>
    <dgm:pt modelId="{5BE2EFE0-270D-4AEB-A346-E328097A5463}" type="sibTrans" cxnId="{5C2FD4FE-8E98-4484-B796-22E99648C5F2}">
      <dgm:prSet/>
      <dgm:spPr/>
      <dgm:t>
        <a:bodyPr/>
        <a:lstStyle/>
        <a:p>
          <a:endParaRPr lang="it"/>
        </a:p>
      </dgm:t>
    </dgm:pt>
    <dgm:pt modelId="{046F5A51-9E21-4326-8F4F-5826A6AB48E0}" type="pres">
      <dgm:prSet presAssocID="{706DB56E-B9AA-4D5F-BEFE-8DF7BD068D12}" presName="Name0" presStyleCnt="0">
        <dgm:presLayoutVars>
          <dgm:dir/>
          <dgm:animLvl val="lvl"/>
          <dgm:resizeHandles val="exact"/>
        </dgm:presLayoutVars>
      </dgm:prSet>
      <dgm:spPr/>
    </dgm:pt>
    <dgm:pt modelId="{62E710F4-ABCB-4488-AD22-0C655AADC0DB}" type="pres">
      <dgm:prSet presAssocID="{2C67A363-9A30-450A-BC37-6985E7C7B861}" presName="composite" presStyleCnt="0"/>
      <dgm:spPr/>
    </dgm:pt>
    <dgm:pt modelId="{F07028AE-EC83-4691-869D-AD6BBD7CF4D3}" type="pres">
      <dgm:prSet presAssocID="{2C67A363-9A30-450A-BC37-6985E7C7B8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FD036E-C253-47E9-9CB0-C75C83D41187}" type="pres">
      <dgm:prSet presAssocID="{2C67A363-9A30-450A-BC37-6985E7C7B861}" presName="desTx" presStyleLbl="alignAccFollowNode1" presStyleIdx="0" presStyleCnt="2" custLinFactNeighborX="-430" custLinFactNeighborY="123">
        <dgm:presLayoutVars>
          <dgm:bulletEnabled val="1"/>
        </dgm:presLayoutVars>
      </dgm:prSet>
      <dgm:spPr/>
    </dgm:pt>
    <dgm:pt modelId="{5E5785AE-E693-47DF-B618-AA0F745C18BD}" type="pres">
      <dgm:prSet presAssocID="{FDE9F36B-924E-4E03-8854-6233F9D795B0}" presName="space" presStyleCnt="0"/>
      <dgm:spPr/>
    </dgm:pt>
    <dgm:pt modelId="{63D04B4E-BC34-4261-AFB9-64D9F9C76BBA}" type="pres">
      <dgm:prSet presAssocID="{D92A1A45-F909-42DC-92EE-396B442CA4F7}" presName="composite" presStyleCnt="0"/>
      <dgm:spPr/>
    </dgm:pt>
    <dgm:pt modelId="{C1F215FF-3B9B-48E5-BB04-48FF52F3BE26}" type="pres">
      <dgm:prSet presAssocID="{D92A1A45-F909-42DC-92EE-396B442CA4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BEFB12-0110-4B62-B309-1E06C21E2ED1}" type="pres">
      <dgm:prSet presAssocID="{D92A1A45-F909-42DC-92EE-396B442CA4F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98E105-8445-464B-B8EA-016A0E2A3DF3}" type="presOf" srcId="{2C67A363-9A30-450A-BC37-6985E7C7B861}" destId="{F07028AE-EC83-4691-869D-AD6BBD7CF4D3}" srcOrd="0" destOrd="0" presId="urn:microsoft.com/office/officeart/2005/8/layout/hList1"/>
    <dgm:cxn modelId="{5A62EC12-D380-4FE3-9B72-4C6FD88D89F7}" type="presOf" srcId="{098B7BF9-8AC2-4670-8F37-36ED5ECD8CC8}" destId="{AFFD036E-C253-47E9-9CB0-C75C83D41187}" srcOrd="0" destOrd="3" presId="urn:microsoft.com/office/officeart/2005/8/layout/hList1"/>
    <dgm:cxn modelId="{70E5F31F-85AB-4BD6-A469-1E479AB37684}" srcId="{DE7CFB4B-53C4-42FC-9933-AE4DA73EB8E6}" destId="{9403B8DF-8A32-4F24-9E69-FD301EF30984}" srcOrd="3" destOrd="0" parTransId="{47AFED3D-240F-4E90-A40E-B01097242AA0}" sibTransId="{19E9E511-0D31-4F0A-A219-A25302C74A8E}"/>
    <dgm:cxn modelId="{8AEE0827-F78B-4454-8266-785FCB7DD4A4}" type="presOf" srcId="{1243E156-5C78-4256-8E08-313329E30C77}" destId="{78BEFB12-0110-4B62-B309-1E06C21E2ED1}" srcOrd="0" destOrd="0" presId="urn:microsoft.com/office/officeart/2005/8/layout/hList1"/>
    <dgm:cxn modelId="{56BA3735-CD8B-4F7F-910E-29B00FFE86A7}" type="presOf" srcId="{ED618886-165C-4558-BFC7-E5B02B7C362D}" destId="{AFFD036E-C253-47E9-9CB0-C75C83D41187}" srcOrd="0" destOrd="5" presId="urn:microsoft.com/office/officeart/2005/8/layout/hList1"/>
    <dgm:cxn modelId="{F89A7937-4590-4D21-A8C0-16DCA6565E3E}" srcId="{D92A1A45-F909-42DC-92EE-396B442CA4F7}" destId="{1243E156-5C78-4256-8E08-313329E30C77}" srcOrd="0" destOrd="0" parTransId="{D7DEFB6A-A259-418E-8383-360C5F6F2026}" sibTransId="{9844EE3F-83DB-4F63-917E-5996C8537C67}"/>
    <dgm:cxn modelId="{7711A86F-646E-4599-AD66-EAA92135823D}" srcId="{706DB56E-B9AA-4D5F-BEFE-8DF7BD068D12}" destId="{2C67A363-9A30-450A-BC37-6985E7C7B861}" srcOrd="0" destOrd="0" parTransId="{26BE57B5-30E9-4964-8722-5133E0CFD67B}" sibTransId="{FDE9F36B-924E-4E03-8854-6233F9D795B0}"/>
    <dgm:cxn modelId="{FCD5F75A-4D11-4CAC-88FA-8EF538A68907}" type="presOf" srcId="{D92A1A45-F909-42DC-92EE-396B442CA4F7}" destId="{C1F215FF-3B9B-48E5-BB04-48FF52F3BE26}" srcOrd="0" destOrd="0" presId="urn:microsoft.com/office/officeart/2005/8/layout/hList1"/>
    <dgm:cxn modelId="{35BEF17B-0EA1-48F9-AF77-0B5E27E8CD0E}" srcId="{706DB56E-B9AA-4D5F-BEFE-8DF7BD068D12}" destId="{D92A1A45-F909-42DC-92EE-396B442CA4F7}" srcOrd="1" destOrd="0" parTransId="{2F776837-B25C-4A1C-B6F2-DF230DBAFF41}" sibTransId="{9062F8B3-CB4F-46EE-BE15-58B028060FA8}"/>
    <dgm:cxn modelId="{FCBA3B7C-4D19-44B7-993F-6D7693CD1AAB}" type="presOf" srcId="{02BCE3EA-D3D7-4518-BA31-33A1CCA15F9C}" destId="{AFFD036E-C253-47E9-9CB0-C75C83D41187}" srcOrd="0" destOrd="2" presId="urn:microsoft.com/office/officeart/2005/8/layout/hList1"/>
    <dgm:cxn modelId="{48BE887E-0C13-4695-BB6F-5C6FEEF1F38A}" type="presOf" srcId="{2CAD5671-85D1-4A30-9A88-98119D0246E4}" destId="{AFFD036E-C253-47E9-9CB0-C75C83D41187}" srcOrd="0" destOrd="1" presId="urn:microsoft.com/office/officeart/2005/8/layout/hList1"/>
    <dgm:cxn modelId="{7835CA8F-DDC1-4EF4-BFC4-8B1DAF084CFC}" srcId="{DE7CFB4B-53C4-42FC-9933-AE4DA73EB8E6}" destId="{098B7BF9-8AC2-4670-8F37-36ED5ECD8CC8}" srcOrd="2" destOrd="0" parTransId="{4B742F53-47FF-4DFE-A019-BF07AFACAD0C}" sibTransId="{44367609-9F46-4D54-A02B-4B22E0655872}"/>
    <dgm:cxn modelId="{731C83AC-07C8-4D21-9717-371F599E0851}" type="presOf" srcId="{9403B8DF-8A32-4F24-9E69-FD301EF30984}" destId="{AFFD036E-C253-47E9-9CB0-C75C83D41187}" srcOrd="0" destOrd="4" presId="urn:microsoft.com/office/officeart/2005/8/layout/hList1"/>
    <dgm:cxn modelId="{AB0E36B1-6090-4065-9555-727C5AD412A1}" srcId="{DE7CFB4B-53C4-42FC-9933-AE4DA73EB8E6}" destId="{2CAD5671-85D1-4A30-9A88-98119D0246E4}" srcOrd="0" destOrd="0" parTransId="{34C05B41-25D0-4310-BC6C-394778BFFFA3}" sibTransId="{DDABF990-B4E8-4AFE-8AB0-733C8A2195A2}"/>
    <dgm:cxn modelId="{C78BE3BF-1BB5-4F8A-A23D-F61A8B600198}" type="presOf" srcId="{706DB56E-B9AA-4D5F-BEFE-8DF7BD068D12}" destId="{046F5A51-9E21-4326-8F4F-5826A6AB48E0}" srcOrd="0" destOrd="0" presId="urn:microsoft.com/office/officeart/2005/8/layout/hList1"/>
    <dgm:cxn modelId="{49443FDA-523B-4453-B30B-16E6D990D1E7}" type="presOf" srcId="{DE7CFB4B-53C4-42FC-9933-AE4DA73EB8E6}" destId="{AFFD036E-C253-47E9-9CB0-C75C83D41187}" srcOrd="0" destOrd="0" presId="urn:microsoft.com/office/officeart/2005/8/layout/hList1"/>
    <dgm:cxn modelId="{5A9C13E9-B005-4CF3-B489-FD3503D35C36}" srcId="{2C67A363-9A30-450A-BC37-6985E7C7B861}" destId="{DE7CFB4B-53C4-42FC-9933-AE4DA73EB8E6}" srcOrd="0" destOrd="0" parTransId="{B388120E-7DAE-4E9C-879B-9E4B1476FADF}" sibTransId="{694B587C-74BD-450C-B7C6-E217A4E7D6A1}"/>
    <dgm:cxn modelId="{6645E8FD-97A6-4604-A2CF-DB42430B355C}" srcId="{DE7CFB4B-53C4-42FC-9933-AE4DA73EB8E6}" destId="{02BCE3EA-D3D7-4518-BA31-33A1CCA15F9C}" srcOrd="1" destOrd="0" parTransId="{6C65C1D3-8BD1-4A19-A0CB-956CA229F123}" sibTransId="{9FADFCE6-CC41-4D8D-8CCC-33481DD007A4}"/>
    <dgm:cxn modelId="{5C2FD4FE-8E98-4484-B796-22E99648C5F2}" srcId="{DE7CFB4B-53C4-42FC-9933-AE4DA73EB8E6}" destId="{ED618886-165C-4558-BFC7-E5B02B7C362D}" srcOrd="4" destOrd="0" parTransId="{BE044666-714E-4A17-B68D-AFCA18E7AF16}" sibTransId="{5BE2EFE0-270D-4AEB-A346-E328097A5463}"/>
    <dgm:cxn modelId="{30EC732E-A067-45B3-81F2-89E4C8FA7311}" type="presParOf" srcId="{046F5A51-9E21-4326-8F4F-5826A6AB48E0}" destId="{62E710F4-ABCB-4488-AD22-0C655AADC0DB}" srcOrd="0" destOrd="0" presId="urn:microsoft.com/office/officeart/2005/8/layout/hList1"/>
    <dgm:cxn modelId="{33F138CB-D76B-4B45-9C60-49426DE96112}" type="presParOf" srcId="{62E710F4-ABCB-4488-AD22-0C655AADC0DB}" destId="{F07028AE-EC83-4691-869D-AD6BBD7CF4D3}" srcOrd="0" destOrd="0" presId="urn:microsoft.com/office/officeart/2005/8/layout/hList1"/>
    <dgm:cxn modelId="{2EFE643B-47EC-461D-B4DB-CAE2886BDB9B}" type="presParOf" srcId="{62E710F4-ABCB-4488-AD22-0C655AADC0DB}" destId="{AFFD036E-C253-47E9-9CB0-C75C83D41187}" srcOrd="1" destOrd="0" presId="urn:microsoft.com/office/officeart/2005/8/layout/hList1"/>
    <dgm:cxn modelId="{671D662F-2DD1-42BE-B07F-0235E2FC08D9}" type="presParOf" srcId="{046F5A51-9E21-4326-8F4F-5826A6AB48E0}" destId="{5E5785AE-E693-47DF-B618-AA0F745C18BD}" srcOrd="1" destOrd="0" presId="urn:microsoft.com/office/officeart/2005/8/layout/hList1"/>
    <dgm:cxn modelId="{61EBD071-9332-45BA-9C9C-6C125820502D}" type="presParOf" srcId="{046F5A51-9E21-4326-8F4F-5826A6AB48E0}" destId="{63D04B4E-BC34-4261-AFB9-64D9F9C76BBA}" srcOrd="2" destOrd="0" presId="urn:microsoft.com/office/officeart/2005/8/layout/hList1"/>
    <dgm:cxn modelId="{01D26CE3-F016-454B-9E9D-E1364000543F}" type="presParOf" srcId="{63D04B4E-BC34-4261-AFB9-64D9F9C76BBA}" destId="{C1F215FF-3B9B-48E5-BB04-48FF52F3BE26}" srcOrd="0" destOrd="0" presId="urn:microsoft.com/office/officeart/2005/8/layout/hList1"/>
    <dgm:cxn modelId="{E2DBCA27-090A-49CF-A24E-A2DF4CA963FE}" type="presParOf" srcId="{63D04B4E-BC34-4261-AFB9-64D9F9C76BBA}" destId="{78BEFB12-0110-4B62-B309-1E06C21E2E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DB56E-B9AA-4D5F-BEFE-8DF7BD068D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"/>
        </a:p>
      </dgm:t>
    </dgm:pt>
    <dgm:pt modelId="{2C67A363-9A30-450A-BC37-6985E7C7B861}">
      <dgm:prSet phldrT="[Text]"/>
      <dgm:spPr/>
      <dgm:t>
        <a:bodyPr/>
        <a:lstStyle/>
        <a:p>
          <a:pPr algn="ctr" rtl="0"/>
          <a:r>
            <a:rPr lang="it" b="1" i="0" u="none" baseline="0" dirty="0">
              <a:solidFill>
                <a:schemeClr val="accent6"/>
              </a:solidFill>
            </a:rPr>
            <a:t>Diritti umani</a:t>
          </a:r>
        </a:p>
      </dgm:t>
    </dgm:pt>
    <dgm:pt modelId="{26BE57B5-30E9-4964-8722-5133E0CFD67B}" type="parTrans" cxnId="{7711A86F-646E-4599-AD66-EAA92135823D}">
      <dgm:prSet/>
      <dgm:spPr/>
      <dgm:t>
        <a:bodyPr/>
        <a:lstStyle/>
        <a:p>
          <a:endParaRPr lang="it"/>
        </a:p>
      </dgm:t>
    </dgm:pt>
    <dgm:pt modelId="{FDE9F36B-924E-4E03-8854-6233F9D795B0}" type="sibTrans" cxnId="{7711A86F-646E-4599-AD66-EAA92135823D}">
      <dgm:prSet/>
      <dgm:spPr/>
      <dgm:t>
        <a:bodyPr/>
        <a:lstStyle/>
        <a:p>
          <a:endParaRPr lang="it"/>
        </a:p>
      </dgm:t>
    </dgm:pt>
    <dgm:pt modelId="{DE7CFB4B-53C4-42FC-9933-AE4DA73EB8E6}">
      <dgm:prSet phldrT="[Text]"/>
      <dgm:spPr/>
      <dgm:t>
        <a:bodyPr/>
        <a:lstStyle/>
        <a:p>
          <a:pPr marL="0" indent="0" algn="l" rtl="0">
            <a:buNone/>
          </a:pPr>
          <a:r>
            <a:rPr lang="it" b="0" i="0" u="none" baseline="0" dirty="0"/>
            <a:t>In funzione dell’ambito delle attività, le aziende avranno un impatto potenziale sui diritti </a:t>
          </a:r>
          <a:r>
            <a:rPr lang="it" b="0" i="0" u="none" baseline="0" dirty="0">
              <a:solidFill>
                <a:srgbClr val="000000"/>
              </a:solidFill>
            </a:rPr>
            <a:t>umani dei propri dipendenti, delle comunità l</a:t>
          </a:r>
          <a:r>
            <a:rPr lang="it-IT" b="0" i="0" u="none" baseline="0" dirty="0" err="1">
              <a:solidFill>
                <a:srgbClr val="000000"/>
              </a:solidFill>
            </a:rPr>
            <a:t>ocali</a:t>
          </a:r>
          <a:r>
            <a:rPr lang="it" b="0" i="0" u="none" baseline="0" dirty="0">
              <a:solidFill>
                <a:srgbClr val="000000"/>
              </a:solidFill>
            </a:rPr>
            <a:t>, dei soggetti interessati lungo la catena di approvvigionamento.</a:t>
          </a:r>
        </a:p>
      </dgm:t>
    </dgm:pt>
    <dgm:pt modelId="{B388120E-7DAE-4E9C-879B-9E4B1476FADF}" type="parTrans" cxnId="{5A9C13E9-B005-4CF3-B489-FD3503D35C36}">
      <dgm:prSet/>
      <dgm:spPr/>
      <dgm:t>
        <a:bodyPr/>
        <a:lstStyle/>
        <a:p>
          <a:endParaRPr lang="it"/>
        </a:p>
      </dgm:t>
    </dgm:pt>
    <dgm:pt modelId="{694B587C-74BD-450C-B7C6-E217A4E7D6A1}" type="sibTrans" cxnId="{5A9C13E9-B005-4CF3-B489-FD3503D35C36}">
      <dgm:prSet/>
      <dgm:spPr/>
      <dgm:t>
        <a:bodyPr/>
        <a:lstStyle/>
        <a:p>
          <a:endParaRPr lang="it"/>
        </a:p>
      </dgm:t>
    </dgm:pt>
    <dgm:pt modelId="{D92A1A45-F909-42DC-92EE-396B442CA4F7}">
      <dgm:prSet phldrT="[Text]"/>
      <dgm:spPr/>
      <dgm:t>
        <a:bodyPr/>
        <a:lstStyle/>
        <a:p>
          <a:pPr algn="ctr" rtl="0"/>
          <a:r>
            <a:rPr lang="it" b="1" i="0" u="none" baseline="0" dirty="0">
              <a:solidFill>
                <a:schemeClr val="accent6"/>
              </a:solidFill>
            </a:rPr>
            <a:t>Prassi operative eque</a:t>
          </a:r>
        </a:p>
      </dgm:t>
    </dgm:pt>
    <dgm:pt modelId="{2F776837-B25C-4A1C-B6F2-DF230DBAFF41}" type="parTrans" cxnId="{35BEF17B-0EA1-48F9-AF77-0B5E27E8CD0E}">
      <dgm:prSet/>
      <dgm:spPr/>
      <dgm:t>
        <a:bodyPr/>
        <a:lstStyle/>
        <a:p>
          <a:endParaRPr lang="it"/>
        </a:p>
      </dgm:t>
    </dgm:pt>
    <dgm:pt modelId="{9062F8B3-CB4F-46EE-BE15-58B028060FA8}" type="sibTrans" cxnId="{35BEF17B-0EA1-48F9-AF77-0B5E27E8CD0E}">
      <dgm:prSet/>
      <dgm:spPr/>
      <dgm:t>
        <a:bodyPr/>
        <a:lstStyle/>
        <a:p>
          <a:endParaRPr lang="it"/>
        </a:p>
      </dgm:t>
    </dgm:pt>
    <dgm:pt modelId="{1243E156-5C78-4256-8E08-313329E30C77}">
      <dgm:prSet phldrT="[Text]"/>
      <dgm:spPr/>
      <dgm:t>
        <a:bodyPr/>
        <a:lstStyle/>
        <a:p>
          <a:pPr marL="0" indent="0" algn="l" rtl="0">
            <a:buNone/>
          </a:pPr>
          <a:r>
            <a:rPr lang="it" b="0" i="0" u="none" baseline="0" dirty="0"/>
            <a:t>Le imprese non solo devono rispettare i regolamenti nazionali, regionali e internazionali, devono anche operare in modo etico nel </a:t>
          </a:r>
          <a:r>
            <a:rPr lang="it" b="0" i="0" u="none" baseline="0" dirty="0">
              <a:solidFill>
                <a:srgbClr val="000000"/>
              </a:solidFill>
            </a:rPr>
            <a:t>rispetto delle norme di comportamento accettate. Ciò comprende, a titolo non </a:t>
          </a:r>
          <a:r>
            <a:rPr lang="it-IT" b="0" i="0" u="none" baseline="0" dirty="0">
              <a:solidFill>
                <a:srgbClr val="000000"/>
              </a:solidFill>
            </a:rPr>
            <a:t>esaustivo</a:t>
          </a:r>
          <a:r>
            <a:rPr lang="it" b="0" i="0" u="none" baseline="0" dirty="0">
              <a:solidFill>
                <a:srgbClr val="000000"/>
              </a:solidFill>
            </a:rPr>
            <a:t>: </a:t>
          </a:r>
        </a:p>
      </dgm:t>
    </dgm:pt>
    <dgm:pt modelId="{D7DEFB6A-A259-418E-8383-360C5F6F2026}" type="parTrans" cxnId="{F89A7937-4590-4D21-A8C0-16DCA6565E3E}">
      <dgm:prSet/>
      <dgm:spPr/>
      <dgm:t>
        <a:bodyPr/>
        <a:lstStyle/>
        <a:p>
          <a:endParaRPr lang="it"/>
        </a:p>
      </dgm:t>
    </dgm:pt>
    <dgm:pt modelId="{9844EE3F-83DB-4F63-917E-5996C8537C67}" type="sibTrans" cxnId="{F89A7937-4590-4D21-A8C0-16DCA6565E3E}">
      <dgm:prSet/>
      <dgm:spPr/>
      <dgm:t>
        <a:bodyPr/>
        <a:lstStyle/>
        <a:p>
          <a:endParaRPr lang="it"/>
        </a:p>
      </dgm:t>
    </dgm:pt>
    <dgm:pt modelId="{88F7F69B-B1BF-4835-9F9A-67033A23153D}">
      <dgm:prSet/>
      <dgm:spPr/>
      <dgm:t>
        <a:bodyPr/>
        <a:lstStyle/>
        <a:p>
          <a:pPr marL="342900" indent="-168275" algn="l" rtl="0">
            <a:buFont typeface="Arial" panose="020B0604020202020204" pitchFamily="34" charset="0"/>
            <a:buChar char="•"/>
          </a:pPr>
          <a:r>
            <a:rPr lang="it" b="0" i="0" u="none" baseline="0" dirty="0">
              <a:solidFill>
                <a:srgbClr val="000000"/>
              </a:solidFill>
            </a:rPr>
            <a:t>Chi sono i titolari di diritti tra i nostri soggetti interessati? </a:t>
          </a:r>
        </a:p>
      </dgm:t>
    </dgm:pt>
    <dgm:pt modelId="{EA263F16-94C6-4522-AE14-F112E360F8B6}" type="parTrans" cxnId="{016D1DA6-C9CC-4858-BB41-F98A749FF212}">
      <dgm:prSet/>
      <dgm:spPr/>
      <dgm:t>
        <a:bodyPr/>
        <a:lstStyle/>
        <a:p>
          <a:endParaRPr lang="it"/>
        </a:p>
      </dgm:t>
    </dgm:pt>
    <dgm:pt modelId="{3D9EA44F-3C23-43A8-9D2D-BEC58CEA3C42}" type="sibTrans" cxnId="{016D1DA6-C9CC-4858-BB41-F98A749FF212}">
      <dgm:prSet/>
      <dgm:spPr/>
      <dgm:t>
        <a:bodyPr/>
        <a:lstStyle/>
        <a:p>
          <a:endParaRPr lang="it"/>
        </a:p>
      </dgm:t>
    </dgm:pt>
    <dgm:pt modelId="{59E6C82D-D725-4A1C-A92A-D5B8E6C62007}">
      <dgm:prSet/>
      <dgm:spPr/>
      <dgm:t>
        <a:bodyPr/>
        <a:lstStyle/>
        <a:p>
          <a:pPr marL="342900" indent="-168275" algn="l" rtl="0">
            <a:buFont typeface="Arial" panose="020B0604020202020204" pitchFamily="34" charset="0"/>
            <a:buChar char="•"/>
          </a:pPr>
          <a:r>
            <a:rPr lang="it" b="0" i="0" u="none" baseline="0" dirty="0">
              <a:solidFill>
                <a:srgbClr val="000000"/>
              </a:solidFill>
            </a:rPr>
            <a:t>Su quali diritti umani l’impresa avrà un potenziale impatto negativo? Si tratta di un impatto diretto o indiretto?</a:t>
          </a:r>
        </a:p>
      </dgm:t>
    </dgm:pt>
    <dgm:pt modelId="{F594C219-C441-489F-BB15-15A8D707C70E}" type="parTrans" cxnId="{7A730667-B9CF-4B8C-8367-713A9248585B}">
      <dgm:prSet/>
      <dgm:spPr/>
      <dgm:t>
        <a:bodyPr/>
        <a:lstStyle/>
        <a:p>
          <a:endParaRPr lang="it"/>
        </a:p>
      </dgm:t>
    </dgm:pt>
    <dgm:pt modelId="{9E55E312-DF86-4002-9912-DEB352F79CF5}" type="sibTrans" cxnId="{7A730667-B9CF-4B8C-8367-713A9248585B}">
      <dgm:prSet/>
      <dgm:spPr/>
      <dgm:t>
        <a:bodyPr/>
        <a:lstStyle/>
        <a:p>
          <a:endParaRPr lang="it"/>
        </a:p>
      </dgm:t>
    </dgm:pt>
    <dgm:pt modelId="{B74E751D-F7E8-42F6-BAD0-93DD2AC038A6}">
      <dgm:prSet/>
      <dgm:spPr/>
      <dgm:t>
        <a:bodyPr/>
        <a:lstStyle/>
        <a:p>
          <a:pPr marL="342900" indent="-168275" algn="l" rtl="0">
            <a:buFont typeface="Arial" panose="020B0604020202020204" pitchFamily="34" charset="0"/>
            <a:buChar char="•"/>
          </a:pPr>
          <a:r>
            <a:rPr lang="it" b="0" i="0" u="none" baseline="0" dirty="0">
              <a:solidFill>
                <a:srgbClr val="000000"/>
              </a:solidFill>
            </a:rPr>
            <a:t>Quali sono la politica e le procedure dell’impresa in materia di diritti umani, comprese le misure </a:t>
          </a:r>
          <a:r>
            <a:rPr lang="it-IT" b="0" i="0" u="none" baseline="0" dirty="0">
              <a:solidFill>
                <a:srgbClr val="000000"/>
              </a:solidFill>
            </a:rPr>
            <a:t>di rimedio</a:t>
          </a:r>
          <a:r>
            <a:rPr lang="it" b="0" i="0" u="none" baseline="0" dirty="0">
              <a:solidFill>
                <a:srgbClr val="000000"/>
              </a:solidFill>
            </a:rPr>
            <a:t>?</a:t>
          </a:r>
        </a:p>
      </dgm:t>
    </dgm:pt>
    <dgm:pt modelId="{081BD8C2-8ED3-42A1-AF4B-1ED9B48936C4}" type="parTrans" cxnId="{9654836D-F8F9-450A-A8A5-59478691CE38}">
      <dgm:prSet/>
      <dgm:spPr/>
      <dgm:t>
        <a:bodyPr/>
        <a:lstStyle/>
        <a:p>
          <a:endParaRPr lang="it"/>
        </a:p>
      </dgm:t>
    </dgm:pt>
    <dgm:pt modelId="{0272E875-9A13-430B-9171-3B5C5EAB946F}" type="sibTrans" cxnId="{9654836D-F8F9-450A-A8A5-59478691CE38}">
      <dgm:prSet/>
      <dgm:spPr/>
      <dgm:t>
        <a:bodyPr/>
        <a:lstStyle/>
        <a:p>
          <a:endParaRPr lang="it"/>
        </a:p>
      </dgm:t>
    </dgm:pt>
    <dgm:pt modelId="{EC8EC79C-BB3E-43DC-9ACF-3C57EF576BBC}">
      <dgm:prSet phldrT="[Text]"/>
      <dgm:spPr/>
      <dgm:t>
        <a:bodyPr/>
        <a:lstStyle/>
        <a:p>
          <a:pPr marL="0" indent="0" algn="l" rtl="0">
            <a:buNone/>
          </a:pPr>
          <a:r>
            <a:rPr lang="it" b="0" i="0" u="none" baseline="0" dirty="0">
              <a:solidFill>
                <a:srgbClr val="000000"/>
              </a:solidFill>
            </a:rPr>
            <a:t>Domande fondamentali: </a:t>
          </a:r>
        </a:p>
      </dgm:t>
    </dgm:pt>
    <dgm:pt modelId="{17982085-33F1-4744-A4B2-9621A54D1C30}" type="parTrans" cxnId="{0B54529A-0F14-4ABB-9B26-1849C4A621A3}">
      <dgm:prSet/>
      <dgm:spPr/>
      <dgm:t>
        <a:bodyPr/>
        <a:lstStyle/>
        <a:p>
          <a:endParaRPr lang="it"/>
        </a:p>
      </dgm:t>
    </dgm:pt>
    <dgm:pt modelId="{CF8174A7-9AE8-4700-85B4-916805947172}" type="sibTrans" cxnId="{0B54529A-0F14-4ABB-9B26-1849C4A621A3}">
      <dgm:prSet/>
      <dgm:spPr/>
      <dgm:t>
        <a:bodyPr/>
        <a:lstStyle/>
        <a:p>
          <a:endParaRPr lang="it"/>
        </a:p>
      </dgm:t>
    </dgm:pt>
    <dgm:pt modelId="{AE647FA5-F715-40A3-AC87-7411A684B0FA}">
      <dgm:prSet phldrT="[Text]"/>
      <dgm:spPr/>
      <dgm:t>
        <a:bodyPr/>
        <a:lstStyle/>
        <a:p>
          <a:pPr marL="403225" indent="-228600" algn="l" rtl="0">
            <a:buFont typeface="Arial" panose="020B0604020202020204" pitchFamily="34" charset="0"/>
            <a:buChar char="•"/>
          </a:pPr>
          <a:r>
            <a:rPr lang="it" b="0" i="0" u="none" baseline="0" dirty="0"/>
            <a:t>Anti-corruzione e anti-estorsione</a:t>
          </a:r>
        </a:p>
      </dgm:t>
    </dgm:pt>
    <dgm:pt modelId="{6C742E6F-2125-4E20-8039-491C05AFE336}" type="parTrans" cxnId="{4E04C149-E396-4AE6-A735-F0A3353E6EBE}">
      <dgm:prSet/>
      <dgm:spPr/>
      <dgm:t>
        <a:bodyPr/>
        <a:lstStyle/>
        <a:p>
          <a:endParaRPr lang="it"/>
        </a:p>
      </dgm:t>
    </dgm:pt>
    <dgm:pt modelId="{530C7295-44EF-4B01-82D4-5AD8BC9F5AA8}" type="sibTrans" cxnId="{4E04C149-E396-4AE6-A735-F0A3353E6EBE}">
      <dgm:prSet/>
      <dgm:spPr/>
      <dgm:t>
        <a:bodyPr/>
        <a:lstStyle/>
        <a:p>
          <a:endParaRPr lang="it"/>
        </a:p>
      </dgm:t>
    </dgm:pt>
    <dgm:pt modelId="{1C68D3E0-FABB-46ED-8AB7-D016CC101142}">
      <dgm:prSet phldrT="[Text]"/>
      <dgm:spPr/>
      <dgm:t>
        <a:bodyPr/>
        <a:lstStyle/>
        <a:p>
          <a:pPr marL="403225" indent="-228600" algn="l" rtl="0">
            <a:buFont typeface="Arial" panose="020B0604020202020204" pitchFamily="34" charset="0"/>
            <a:buChar char="•"/>
          </a:pPr>
          <a:r>
            <a:rPr lang="it" b="0" i="0" u="none" baseline="0" dirty="0"/>
            <a:t>Comportamento fiscale equo e responsabile (ossia il pagamento delle imposte)</a:t>
          </a:r>
        </a:p>
      </dgm:t>
    </dgm:pt>
    <dgm:pt modelId="{2D45D6FD-229D-4A85-97F0-11435C7B66F2}" type="parTrans" cxnId="{BA9E2D56-CC55-4AF8-A0CD-0CAD2A7F8D16}">
      <dgm:prSet/>
      <dgm:spPr/>
      <dgm:t>
        <a:bodyPr/>
        <a:lstStyle/>
        <a:p>
          <a:endParaRPr lang="it"/>
        </a:p>
      </dgm:t>
    </dgm:pt>
    <dgm:pt modelId="{6E18CE4C-EB3C-4037-B62E-3426A4822E65}" type="sibTrans" cxnId="{BA9E2D56-CC55-4AF8-A0CD-0CAD2A7F8D16}">
      <dgm:prSet/>
      <dgm:spPr/>
      <dgm:t>
        <a:bodyPr/>
        <a:lstStyle/>
        <a:p>
          <a:endParaRPr lang="it"/>
        </a:p>
      </dgm:t>
    </dgm:pt>
    <dgm:pt modelId="{0657E30F-8F1D-4FBA-8D75-58EED0EE2A00}">
      <dgm:prSet phldrT="[Text]"/>
      <dgm:spPr/>
      <dgm:t>
        <a:bodyPr/>
        <a:lstStyle/>
        <a:p>
          <a:pPr marL="403225" indent="-228600" algn="l" rtl="0">
            <a:buFont typeface="Arial" panose="020B0604020202020204" pitchFamily="34" charset="0"/>
            <a:buChar char="•"/>
          </a:pPr>
          <a:r>
            <a:rPr lang="it" b="0" i="0" u="none" baseline="0" dirty="0"/>
            <a:t>Rispetto dei diritti di proprietà</a:t>
          </a:r>
        </a:p>
      </dgm:t>
    </dgm:pt>
    <dgm:pt modelId="{12816818-C513-454D-9239-F0EF14C0CD35}" type="parTrans" cxnId="{998A0310-7FAA-4228-BCE1-B079975A6183}">
      <dgm:prSet/>
      <dgm:spPr/>
      <dgm:t>
        <a:bodyPr/>
        <a:lstStyle/>
        <a:p>
          <a:endParaRPr lang="it"/>
        </a:p>
      </dgm:t>
    </dgm:pt>
    <dgm:pt modelId="{966EEC12-0511-46CF-9356-4AC873E63CE8}" type="sibTrans" cxnId="{998A0310-7FAA-4228-BCE1-B079975A6183}">
      <dgm:prSet/>
      <dgm:spPr/>
      <dgm:t>
        <a:bodyPr/>
        <a:lstStyle/>
        <a:p>
          <a:endParaRPr lang="it"/>
        </a:p>
      </dgm:t>
    </dgm:pt>
    <dgm:pt modelId="{498BD096-CE66-49AB-A72A-D9F5A4A465FC}">
      <dgm:prSet phldrT="[Text]"/>
      <dgm:spPr/>
      <dgm:t>
        <a:bodyPr/>
        <a:lstStyle/>
        <a:p>
          <a:pPr marL="403225" indent="-228600" algn="l" rtl="0">
            <a:buFont typeface="Arial" panose="020B0604020202020204" pitchFamily="34" charset="0"/>
            <a:buChar char="•"/>
          </a:pPr>
          <a:r>
            <a:rPr lang="it" b="0" i="0" u="none" baseline="0" dirty="0"/>
            <a:t>Prassi di pagamento eque</a:t>
          </a:r>
        </a:p>
      </dgm:t>
    </dgm:pt>
    <dgm:pt modelId="{37AFDC85-90FD-48C5-96C9-5D6AE87A888D}" type="parTrans" cxnId="{4AFECCFF-49CD-4F62-BA89-3E40F7A172EC}">
      <dgm:prSet/>
      <dgm:spPr/>
      <dgm:t>
        <a:bodyPr/>
        <a:lstStyle/>
        <a:p>
          <a:endParaRPr lang="it"/>
        </a:p>
      </dgm:t>
    </dgm:pt>
    <dgm:pt modelId="{CF35814B-91F5-403C-8045-EF0BFD740ED5}" type="sibTrans" cxnId="{4AFECCFF-49CD-4F62-BA89-3E40F7A172EC}">
      <dgm:prSet/>
      <dgm:spPr/>
      <dgm:t>
        <a:bodyPr/>
        <a:lstStyle/>
        <a:p>
          <a:endParaRPr lang="it"/>
        </a:p>
      </dgm:t>
    </dgm:pt>
    <dgm:pt modelId="{046F5A51-9E21-4326-8F4F-5826A6AB48E0}" type="pres">
      <dgm:prSet presAssocID="{706DB56E-B9AA-4D5F-BEFE-8DF7BD068D12}" presName="Name0" presStyleCnt="0">
        <dgm:presLayoutVars>
          <dgm:dir/>
          <dgm:animLvl val="lvl"/>
          <dgm:resizeHandles val="exact"/>
        </dgm:presLayoutVars>
      </dgm:prSet>
      <dgm:spPr/>
    </dgm:pt>
    <dgm:pt modelId="{62E710F4-ABCB-4488-AD22-0C655AADC0DB}" type="pres">
      <dgm:prSet presAssocID="{2C67A363-9A30-450A-BC37-6985E7C7B861}" presName="composite" presStyleCnt="0"/>
      <dgm:spPr/>
    </dgm:pt>
    <dgm:pt modelId="{F07028AE-EC83-4691-869D-AD6BBD7CF4D3}" type="pres">
      <dgm:prSet presAssocID="{2C67A363-9A30-450A-BC37-6985E7C7B8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FD036E-C253-47E9-9CB0-C75C83D41187}" type="pres">
      <dgm:prSet presAssocID="{2C67A363-9A30-450A-BC37-6985E7C7B861}" presName="desTx" presStyleLbl="alignAccFollowNode1" presStyleIdx="0" presStyleCnt="2" custLinFactNeighborX="-430" custLinFactNeighborY="123">
        <dgm:presLayoutVars>
          <dgm:bulletEnabled val="1"/>
        </dgm:presLayoutVars>
      </dgm:prSet>
      <dgm:spPr/>
    </dgm:pt>
    <dgm:pt modelId="{5E5785AE-E693-47DF-B618-AA0F745C18BD}" type="pres">
      <dgm:prSet presAssocID="{FDE9F36B-924E-4E03-8854-6233F9D795B0}" presName="space" presStyleCnt="0"/>
      <dgm:spPr/>
    </dgm:pt>
    <dgm:pt modelId="{63D04B4E-BC34-4261-AFB9-64D9F9C76BBA}" type="pres">
      <dgm:prSet presAssocID="{D92A1A45-F909-42DC-92EE-396B442CA4F7}" presName="composite" presStyleCnt="0"/>
      <dgm:spPr/>
    </dgm:pt>
    <dgm:pt modelId="{C1F215FF-3B9B-48E5-BB04-48FF52F3BE26}" type="pres">
      <dgm:prSet presAssocID="{D92A1A45-F909-42DC-92EE-396B442CA4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BEFB12-0110-4B62-B309-1E06C21E2ED1}" type="pres">
      <dgm:prSet presAssocID="{D92A1A45-F909-42DC-92EE-396B442CA4F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98E105-8445-464B-B8EA-016A0E2A3DF3}" type="presOf" srcId="{2C67A363-9A30-450A-BC37-6985E7C7B861}" destId="{F07028AE-EC83-4691-869D-AD6BBD7CF4D3}" srcOrd="0" destOrd="0" presId="urn:microsoft.com/office/officeart/2005/8/layout/hList1"/>
    <dgm:cxn modelId="{998A0310-7FAA-4228-BCE1-B079975A6183}" srcId="{1243E156-5C78-4256-8E08-313329E30C77}" destId="{0657E30F-8F1D-4FBA-8D75-58EED0EE2A00}" srcOrd="2" destOrd="0" parTransId="{12816818-C513-454D-9239-F0EF14C0CD35}" sibTransId="{966EEC12-0511-46CF-9356-4AC873E63CE8}"/>
    <dgm:cxn modelId="{8AEE0827-F78B-4454-8266-785FCB7DD4A4}" type="presOf" srcId="{1243E156-5C78-4256-8E08-313329E30C77}" destId="{78BEFB12-0110-4B62-B309-1E06C21E2ED1}" srcOrd="0" destOrd="0" presId="urn:microsoft.com/office/officeart/2005/8/layout/hList1"/>
    <dgm:cxn modelId="{F89A7937-4590-4D21-A8C0-16DCA6565E3E}" srcId="{D92A1A45-F909-42DC-92EE-396B442CA4F7}" destId="{1243E156-5C78-4256-8E08-313329E30C77}" srcOrd="0" destOrd="0" parTransId="{D7DEFB6A-A259-418E-8383-360C5F6F2026}" sibTransId="{9844EE3F-83DB-4F63-917E-5996C8537C67}"/>
    <dgm:cxn modelId="{553E4C60-620B-4563-A296-D92EF931EE54}" type="presOf" srcId="{AE647FA5-F715-40A3-AC87-7411A684B0FA}" destId="{78BEFB12-0110-4B62-B309-1E06C21E2ED1}" srcOrd="0" destOrd="1" presId="urn:microsoft.com/office/officeart/2005/8/layout/hList1"/>
    <dgm:cxn modelId="{7A730667-B9CF-4B8C-8367-713A9248585B}" srcId="{EC8EC79C-BB3E-43DC-9ACF-3C57EF576BBC}" destId="{59E6C82D-D725-4A1C-A92A-D5B8E6C62007}" srcOrd="1" destOrd="0" parTransId="{F594C219-C441-489F-BB15-15A8D707C70E}" sibTransId="{9E55E312-DF86-4002-9912-DEB352F79CF5}"/>
    <dgm:cxn modelId="{4E04C149-E396-4AE6-A735-F0A3353E6EBE}" srcId="{1243E156-5C78-4256-8E08-313329E30C77}" destId="{AE647FA5-F715-40A3-AC87-7411A684B0FA}" srcOrd="0" destOrd="0" parTransId="{6C742E6F-2125-4E20-8039-491C05AFE336}" sibTransId="{530C7295-44EF-4B01-82D4-5AD8BC9F5AA8}"/>
    <dgm:cxn modelId="{9654836D-F8F9-450A-A8A5-59478691CE38}" srcId="{EC8EC79C-BB3E-43DC-9ACF-3C57EF576BBC}" destId="{B74E751D-F7E8-42F6-BAD0-93DD2AC038A6}" srcOrd="2" destOrd="0" parTransId="{081BD8C2-8ED3-42A1-AF4B-1ED9B48936C4}" sibTransId="{0272E875-9A13-430B-9171-3B5C5EAB946F}"/>
    <dgm:cxn modelId="{F504AA4D-97B1-460B-99FC-FAD32C740AB5}" type="presOf" srcId="{498BD096-CE66-49AB-A72A-D9F5A4A465FC}" destId="{78BEFB12-0110-4B62-B309-1E06C21E2ED1}" srcOrd="0" destOrd="4" presId="urn:microsoft.com/office/officeart/2005/8/layout/hList1"/>
    <dgm:cxn modelId="{7711A86F-646E-4599-AD66-EAA92135823D}" srcId="{706DB56E-B9AA-4D5F-BEFE-8DF7BD068D12}" destId="{2C67A363-9A30-450A-BC37-6985E7C7B861}" srcOrd="0" destOrd="0" parTransId="{26BE57B5-30E9-4964-8722-5133E0CFD67B}" sibTransId="{FDE9F36B-924E-4E03-8854-6233F9D795B0}"/>
    <dgm:cxn modelId="{BA9E2D56-CC55-4AF8-A0CD-0CAD2A7F8D16}" srcId="{1243E156-5C78-4256-8E08-313329E30C77}" destId="{1C68D3E0-FABB-46ED-8AB7-D016CC101142}" srcOrd="1" destOrd="0" parTransId="{2D45D6FD-229D-4A85-97F0-11435C7B66F2}" sibTransId="{6E18CE4C-EB3C-4037-B62E-3426A4822E65}"/>
    <dgm:cxn modelId="{344C3578-20E5-4658-939C-8E77698B3892}" type="presOf" srcId="{0657E30F-8F1D-4FBA-8D75-58EED0EE2A00}" destId="{78BEFB12-0110-4B62-B309-1E06C21E2ED1}" srcOrd="0" destOrd="3" presId="urn:microsoft.com/office/officeart/2005/8/layout/hList1"/>
    <dgm:cxn modelId="{FCD5F75A-4D11-4CAC-88FA-8EF538A68907}" type="presOf" srcId="{D92A1A45-F909-42DC-92EE-396B442CA4F7}" destId="{C1F215FF-3B9B-48E5-BB04-48FF52F3BE26}" srcOrd="0" destOrd="0" presId="urn:microsoft.com/office/officeart/2005/8/layout/hList1"/>
    <dgm:cxn modelId="{35BEF17B-0EA1-48F9-AF77-0B5E27E8CD0E}" srcId="{706DB56E-B9AA-4D5F-BEFE-8DF7BD068D12}" destId="{D92A1A45-F909-42DC-92EE-396B442CA4F7}" srcOrd="1" destOrd="0" parTransId="{2F776837-B25C-4A1C-B6F2-DF230DBAFF41}" sibTransId="{9062F8B3-CB4F-46EE-BE15-58B028060FA8}"/>
    <dgm:cxn modelId="{AC218F85-DEF6-4B4C-954C-BA7C8D1955CF}" type="presOf" srcId="{1C68D3E0-FABB-46ED-8AB7-D016CC101142}" destId="{78BEFB12-0110-4B62-B309-1E06C21E2ED1}" srcOrd="0" destOrd="2" presId="urn:microsoft.com/office/officeart/2005/8/layout/hList1"/>
    <dgm:cxn modelId="{3A3A1A90-43C5-496A-B342-6B3BC6707DE4}" type="presOf" srcId="{B74E751D-F7E8-42F6-BAD0-93DD2AC038A6}" destId="{AFFD036E-C253-47E9-9CB0-C75C83D41187}" srcOrd="0" destOrd="4" presId="urn:microsoft.com/office/officeart/2005/8/layout/hList1"/>
    <dgm:cxn modelId="{0B54529A-0F14-4ABB-9B26-1849C4A621A3}" srcId="{2C67A363-9A30-450A-BC37-6985E7C7B861}" destId="{EC8EC79C-BB3E-43DC-9ACF-3C57EF576BBC}" srcOrd="1" destOrd="0" parTransId="{17982085-33F1-4744-A4B2-9621A54D1C30}" sibTransId="{CF8174A7-9AE8-4700-85B4-916805947172}"/>
    <dgm:cxn modelId="{016D1DA6-C9CC-4858-BB41-F98A749FF212}" srcId="{EC8EC79C-BB3E-43DC-9ACF-3C57EF576BBC}" destId="{88F7F69B-B1BF-4835-9F9A-67033A23153D}" srcOrd="0" destOrd="0" parTransId="{EA263F16-94C6-4522-AE14-F112E360F8B6}" sibTransId="{3D9EA44F-3C23-43A8-9D2D-BEC58CEA3C42}"/>
    <dgm:cxn modelId="{C78BE3BF-1BB5-4F8A-A23D-F61A8B600198}" type="presOf" srcId="{706DB56E-B9AA-4D5F-BEFE-8DF7BD068D12}" destId="{046F5A51-9E21-4326-8F4F-5826A6AB48E0}" srcOrd="0" destOrd="0" presId="urn:microsoft.com/office/officeart/2005/8/layout/hList1"/>
    <dgm:cxn modelId="{596E88C1-C839-49A4-AD2C-9E1C6E95D619}" type="presOf" srcId="{88F7F69B-B1BF-4835-9F9A-67033A23153D}" destId="{AFFD036E-C253-47E9-9CB0-C75C83D41187}" srcOrd="0" destOrd="2" presId="urn:microsoft.com/office/officeart/2005/8/layout/hList1"/>
    <dgm:cxn modelId="{6DF51ACA-E117-4F7A-B3C1-80A33FB99EA0}" type="presOf" srcId="{59E6C82D-D725-4A1C-A92A-D5B8E6C62007}" destId="{AFFD036E-C253-47E9-9CB0-C75C83D41187}" srcOrd="0" destOrd="3" presId="urn:microsoft.com/office/officeart/2005/8/layout/hList1"/>
    <dgm:cxn modelId="{49443FDA-523B-4453-B30B-16E6D990D1E7}" type="presOf" srcId="{DE7CFB4B-53C4-42FC-9933-AE4DA73EB8E6}" destId="{AFFD036E-C253-47E9-9CB0-C75C83D41187}" srcOrd="0" destOrd="0" presId="urn:microsoft.com/office/officeart/2005/8/layout/hList1"/>
    <dgm:cxn modelId="{5A9C13E9-B005-4CF3-B489-FD3503D35C36}" srcId="{2C67A363-9A30-450A-BC37-6985E7C7B861}" destId="{DE7CFB4B-53C4-42FC-9933-AE4DA73EB8E6}" srcOrd="0" destOrd="0" parTransId="{B388120E-7DAE-4E9C-879B-9E4B1476FADF}" sibTransId="{694B587C-74BD-450C-B7C6-E217A4E7D6A1}"/>
    <dgm:cxn modelId="{0965FCF0-F169-4577-A88A-E88F998E1016}" type="presOf" srcId="{EC8EC79C-BB3E-43DC-9ACF-3C57EF576BBC}" destId="{AFFD036E-C253-47E9-9CB0-C75C83D41187}" srcOrd="0" destOrd="1" presId="urn:microsoft.com/office/officeart/2005/8/layout/hList1"/>
    <dgm:cxn modelId="{4AFECCFF-49CD-4F62-BA89-3E40F7A172EC}" srcId="{1243E156-5C78-4256-8E08-313329E30C77}" destId="{498BD096-CE66-49AB-A72A-D9F5A4A465FC}" srcOrd="3" destOrd="0" parTransId="{37AFDC85-90FD-48C5-96C9-5D6AE87A888D}" sibTransId="{CF35814B-91F5-403C-8045-EF0BFD740ED5}"/>
    <dgm:cxn modelId="{30EC732E-A067-45B3-81F2-89E4C8FA7311}" type="presParOf" srcId="{046F5A51-9E21-4326-8F4F-5826A6AB48E0}" destId="{62E710F4-ABCB-4488-AD22-0C655AADC0DB}" srcOrd="0" destOrd="0" presId="urn:microsoft.com/office/officeart/2005/8/layout/hList1"/>
    <dgm:cxn modelId="{33F138CB-D76B-4B45-9C60-49426DE96112}" type="presParOf" srcId="{62E710F4-ABCB-4488-AD22-0C655AADC0DB}" destId="{F07028AE-EC83-4691-869D-AD6BBD7CF4D3}" srcOrd="0" destOrd="0" presId="urn:microsoft.com/office/officeart/2005/8/layout/hList1"/>
    <dgm:cxn modelId="{2EFE643B-47EC-461D-B4DB-CAE2886BDB9B}" type="presParOf" srcId="{62E710F4-ABCB-4488-AD22-0C655AADC0DB}" destId="{AFFD036E-C253-47E9-9CB0-C75C83D41187}" srcOrd="1" destOrd="0" presId="urn:microsoft.com/office/officeart/2005/8/layout/hList1"/>
    <dgm:cxn modelId="{671D662F-2DD1-42BE-B07F-0235E2FC08D9}" type="presParOf" srcId="{046F5A51-9E21-4326-8F4F-5826A6AB48E0}" destId="{5E5785AE-E693-47DF-B618-AA0F745C18BD}" srcOrd="1" destOrd="0" presId="urn:microsoft.com/office/officeart/2005/8/layout/hList1"/>
    <dgm:cxn modelId="{61EBD071-9332-45BA-9C9C-6C125820502D}" type="presParOf" srcId="{046F5A51-9E21-4326-8F4F-5826A6AB48E0}" destId="{63D04B4E-BC34-4261-AFB9-64D9F9C76BBA}" srcOrd="2" destOrd="0" presId="urn:microsoft.com/office/officeart/2005/8/layout/hList1"/>
    <dgm:cxn modelId="{01D26CE3-F016-454B-9E9D-E1364000543F}" type="presParOf" srcId="{63D04B4E-BC34-4261-AFB9-64D9F9C76BBA}" destId="{C1F215FF-3B9B-48E5-BB04-48FF52F3BE26}" srcOrd="0" destOrd="0" presId="urn:microsoft.com/office/officeart/2005/8/layout/hList1"/>
    <dgm:cxn modelId="{E2DBCA27-090A-49CF-A24E-A2DF4CA963FE}" type="presParOf" srcId="{63D04B4E-BC34-4261-AFB9-64D9F9C76BBA}" destId="{78BEFB12-0110-4B62-B309-1E06C21E2E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DB56E-B9AA-4D5F-BEFE-8DF7BD068D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"/>
        </a:p>
      </dgm:t>
    </dgm:pt>
    <dgm:pt modelId="{2C67A363-9A30-450A-BC37-6985E7C7B861}">
      <dgm:prSet phldrT="[Text]"/>
      <dgm:spPr/>
      <dgm:t>
        <a:bodyPr/>
        <a:lstStyle/>
        <a:p>
          <a:pPr algn="ctr" rtl="0"/>
          <a:r>
            <a:rPr lang="it" b="1" i="0" u="none" baseline="0" dirty="0">
              <a:solidFill>
                <a:schemeClr val="accent6"/>
              </a:solidFill>
            </a:rPr>
            <a:t>Approvvigionamento responsabile</a:t>
          </a:r>
        </a:p>
      </dgm:t>
    </dgm:pt>
    <dgm:pt modelId="{26BE57B5-30E9-4964-8722-5133E0CFD67B}" type="parTrans" cxnId="{7711A86F-646E-4599-AD66-EAA92135823D}">
      <dgm:prSet/>
      <dgm:spPr/>
      <dgm:t>
        <a:bodyPr/>
        <a:lstStyle/>
        <a:p>
          <a:endParaRPr lang="it"/>
        </a:p>
      </dgm:t>
    </dgm:pt>
    <dgm:pt modelId="{FDE9F36B-924E-4E03-8854-6233F9D795B0}" type="sibTrans" cxnId="{7711A86F-646E-4599-AD66-EAA92135823D}">
      <dgm:prSet/>
      <dgm:spPr/>
      <dgm:t>
        <a:bodyPr/>
        <a:lstStyle/>
        <a:p>
          <a:endParaRPr lang="it"/>
        </a:p>
      </dgm:t>
    </dgm:pt>
    <dgm:pt modelId="{DE7CFB4B-53C4-42FC-9933-AE4DA73EB8E6}">
      <dgm:prSet phldrT="[Text]"/>
      <dgm:spPr/>
      <dgm:t>
        <a:bodyPr/>
        <a:lstStyle/>
        <a:p>
          <a:pPr marL="0" indent="0" algn="l" rtl="0">
            <a:buNone/>
          </a:pPr>
          <a:r>
            <a:rPr lang="it" b="0" i="0" u="none" baseline="0" dirty="0"/>
            <a:t>Gli impatti ambientali e sociali possono essere identificati in tutta la catena di approvvigionamento. Per questo motivo, un'azienda deve essere in grado di mappare i propri fornitori e di individuare i rischi e gli impatti fondamentali. Alcuni esempi: </a:t>
          </a:r>
        </a:p>
      </dgm:t>
    </dgm:pt>
    <dgm:pt modelId="{B388120E-7DAE-4E9C-879B-9E4B1476FADF}" type="parTrans" cxnId="{5A9C13E9-B005-4CF3-B489-FD3503D35C36}">
      <dgm:prSet/>
      <dgm:spPr/>
      <dgm:t>
        <a:bodyPr/>
        <a:lstStyle/>
        <a:p>
          <a:endParaRPr lang="it"/>
        </a:p>
      </dgm:t>
    </dgm:pt>
    <dgm:pt modelId="{694B587C-74BD-450C-B7C6-E217A4E7D6A1}" type="sibTrans" cxnId="{5A9C13E9-B005-4CF3-B489-FD3503D35C36}">
      <dgm:prSet/>
      <dgm:spPr/>
      <dgm:t>
        <a:bodyPr/>
        <a:lstStyle/>
        <a:p>
          <a:endParaRPr lang="it"/>
        </a:p>
      </dgm:t>
    </dgm:pt>
    <dgm:pt modelId="{D92A1A45-F909-42DC-92EE-396B442CA4F7}">
      <dgm:prSet phldrT="[Text]"/>
      <dgm:spPr/>
      <dgm:t>
        <a:bodyPr/>
        <a:lstStyle/>
        <a:p>
          <a:pPr algn="ctr" rtl="0"/>
          <a:r>
            <a:rPr lang="it" b="1" i="0" u="none" baseline="0" dirty="0">
              <a:solidFill>
                <a:schemeClr val="accent6"/>
              </a:solidFill>
            </a:rPr>
            <a:t>Problemi relativi ai consumator</a:t>
          </a:r>
          <a:r>
            <a:rPr lang="it-IT" b="1" i="0" u="none" baseline="0" dirty="0">
              <a:solidFill>
                <a:schemeClr val="accent6"/>
              </a:solidFill>
            </a:rPr>
            <a:t>i</a:t>
          </a:r>
          <a:endParaRPr lang="it" b="1" i="0" u="none" baseline="0" dirty="0">
            <a:solidFill>
              <a:schemeClr val="accent6"/>
            </a:solidFill>
          </a:endParaRPr>
        </a:p>
      </dgm:t>
    </dgm:pt>
    <dgm:pt modelId="{2F776837-B25C-4A1C-B6F2-DF230DBAFF41}" type="parTrans" cxnId="{35BEF17B-0EA1-48F9-AF77-0B5E27E8CD0E}">
      <dgm:prSet/>
      <dgm:spPr/>
      <dgm:t>
        <a:bodyPr/>
        <a:lstStyle/>
        <a:p>
          <a:endParaRPr lang="it"/>
        </a:p>
      </dgm:t>
    </dgm:pt>
    <dgm:pt modelId="{9062F8B3-CB4F-46EE-BE15-58B028060FA8}" type="sibTrans" cxnId="{35BEF17B-0EA1-48F9-AF77-0B5E27E8CD0E}">
      <dgm:prSet/>
      <dgm:spPr/>
      <dgm:t>
        <a:bodyPr/>
        <a:lstStyle/>
        <a:p>
          <a:endParaRPr lang="it"/>
        </a:p>
      </dgm:t>
    </dgm:pt>
    <dgm:pt modelId="{1243E156-5C78-4256-8E08-313329E30C77}">
      <dgm:prSet phldrT="[Text]"/>
      <dgm:spPr/>
      <dgm:t>
        <a:bodyPr/>
        <a:lstStyle/>
        <a:p>
          <a:pPr marL="0" indent="0" algn="l" rtl="0">
            <a:buNone/>
          </a:pPr>
          <a:r>
            <a:rPr lang="it" b="0" i="0" u="none" baseline="0" dirty="0"/>
            <a:t>Un’impresa deve riconoscere gli impatti sociali legati </a:t>
          </a:r>
          <a:r>
            <a:rPr lang="it" b="0" i="0" u="none" baseline="0" dirty="0">
              <a:solidFill>
                <a:srgbClr val="000000"/>
              </a:solidFill>
            </a:rPr>
            <a:t>all’utilizzo dei suoi prodotti/servizi. Alcuni impatti comprendono, a titolo non </a:t>
          </a:r>
          <a:r>
            <a:rPr lang="it-IT" b="0" i="0" u="none" baseline="0" dirty="0">
              <a:solidFill>
                <a:srgbClr val="000000"/>
              </a:solidFill>
            </a:rPr>
            <a:t>esaustivo</a:t>
          </a:r>
          <a:r>
            <a:rPr lang="it" b="0" i="0" u="none" baseline="0" dirty="0">
              <a:solidFill>
                <a:srgbClr val="000000"/>
              </a:solidFill>
            </a:rPr>
            <a:t>: </a:t>
          </a:r>
          <a:endParaRPr lang="it" dirty="0">
            <a:solidFill>
              <a:srgbClr val="000000"/>
            </a:solidFill>
          </a:endParaRPr>
        </a:p>
      </dgm:t>
    </dgm:pt>
    <dgm:pt modelId="{D7DEFB6A-A259-418E-8383-360C5F6F2026}" type="parTrans" cxnId="{F89A7937-4590-4D21-A8C0-16DCA6565E3E}">
      <dgm:prSet/>
      <dgm:spPr/>
      <dgm:t>
        <a:bodyPr/>
        <a:lstStyle/>
        <a:p>
          <a:endParaRPr lang="it"/>
        </a:p>
      </dgm:t>
    </dgm:pt>
    <dgm:pt modelId="{9844EE3F-83DB-4F63-917E-5996C8537C67}" type="sibTrans" cxnId="{F89A7937-4590-4D21-A8C0-16DCA6565E3E}">
      <dgm:prSet/>
      <dgm:spPr/>
      <dgm:t>
        <a:bodyPr/>
        <a:lstStyle/>
        <a:p>
          <a:endParaRPr lang="it"/>
        </a:p>
      </dgm:t>
    </dgm:pt>
    <dgm:pt modelId="{12953DB3-6ACE-4746-8EA1-EB4568C2833F}">
      <dgm:prSet/>
      <dgm:spPr/>
      <dgm:t>
        <a:bodyPr/>
        <a:lstStyle/>
        <a:p>
          <a:pPr marL="228600" indent="-114300" algn="l" rtl="0">
            <a:buFont typeface="Arial" panose="020B0604020202020204" pitchFamily="34" charset="0"/>
            <a:buChar char="•"/>
          </a:pPr>
          <a:r>
            <a:rPr lang="it" b="0" i="0" u="none" baseline="0" dirty="0">
              <a:solidFill>
                <a:srgbClr val="000000"/>
              </a:solidFill>
            </a:rPr>
            <a:t>rischi per la salute e la sicurezza dei consumatori</a:t>
          </a:r>
          <a:endParaRPr lang="it" dirty="0">
            <a:solidFill>
              <a:srgbClr val="000000"/>
            </a:solidFill>
          </a:endParaRPr>
        </a:p>
      </dgm:t>
    </dgm:pt>
    <dgm:pt modelId="{F66A3A9F-B2D3-4E8E-8662-CF1A7FE5C738}" type="parTrans" cxnId="{C7BAD707-CBC6-42C9-87D1-8742115A7065}">
      <dgm:prSet/>
      <dgm:spPr/>
      <dgm:t>
        <a:bodyPr/>
        <a:lstStyle/>
        <a:p>
          <a:endParaRPr lang="it"/>
        </a:p>
      </dgm:t>
    </dgm:pt>
    <dgm:pt modelId="{62936C36-10B9-441C-8449-A517ABB83862}" type="sibTrans" cxnId="{C7BAD707-CBC6-42C9-87D1-8742115A7065}">
      <dgm:prSet/>
      <dgm:spPr/>
      <dgm:t>
        <a:bodyPr/>
        <a:lstStyle/>
        <a:p>
          <a:endParaRPr lang="it"/>
        </a:p>
      </dgm:t>
    </dgm:pt>
    <dgm:pt modelId="{43996F32-E22A-4551-9DFD-B0307DE7B910}">
      <dgm:prSet/>
      <dgm:spPr/>
      <dgm:t>
        <a:bodyPr/>
        <a:lstStyle/>
        <a:p>
          <a:pPr marL="228600" indent="-114300" algn="l" rtl="0">
            <a:buFont typeface="Arial" panose="020B0604020202020204" pitchFamily="34" charset="0"/>
            <a:buChar char="•"/>
          </a:pPr>
          <a:r>
            <a:rPr lang="it" b="0" i="0" u="none" baseline="0" dirty="0">
              <a:solidFill>
                <a:srgbClr val="000000"/>
              </a:solidFill>
            </a:rPr>
            <a:t>Presentazione e informazioni trasparenti ed eque sui prodotto/servizi</a:t>
          </a:r>
          <a:endParaRPr lang="it" dirty="0">
            <a:solidFill>
              <a:srgbClr val="000000"/>
            </a:solidFill>
          </a:endParaRPr>
        </a:p>
      </dgm:t>
    </dgm:pt>
    <dgm:pt modelId="{39BBCCE4-E259-4048-B9B4-35CADEA59906}" type="parTrans" cxnId="{AEFD25F1-A598-4CEC-A4D1-FDADC4CCF13D}">
      <dgm:prSet/>
      <dgm:spPr/>
      <dgm:t>
        <a:bodyPr/>
        <a:lstStyle/>
        <a:p>
          <a:endParaRPr lang="it"/>
        </a:p>
      </dgm:t>
    </dgm:pt>
    <dgm:pt modelId="{C0BBE893-FAB1-41EF-91FF-92DC79C3216C}" type="sibTrans" cxnId="{AEFD25F1-A598-4CEC-A4D1-FDADC4CCF13D}">
      <dgm:prSet/>
      <dgm:spPr/>
      <dgm:t>
        <a:bodyPr/>
        <a:lstStyle/>
        <a:p>
          <a:endParaRPr lang="it"/>
        </a:p>
      </dgm:t>
    </dgm:pt>
    <dgm:pt modelId="{37FC6191-E5F1-4C9B-AFF2-4D51BC462DA7}">
      <dgm:prSet/>
      <dgm:spPr/>
      <dgm:t>
        <a:bodyPr/>
        <a:lstStyle/>
        <a:p>
          <a:pPr marL="228600" indent="-114300" algn="l" rtl="0">
            <a:buFont typeface="Arial" panose="020B0604020202020204" pitchFamily="34" charset="0"/>
            <a:buChar char="•"/>
          </a:pPr>
          <a:r>
            <a:rPr lang="it" b="0" i="0" u="none" baseline="0" dirty="0">
              <a:solidFill>
                <a:srgbClr val="000000"/>
              </a:solidFill>
            </a:rPr>
            <a:t>Impatto ambientale dello smaltimento dei prodotti</a:t>
          </a:r>
          <a:endParaRPr lang="it" dirty="0">
            <a:solidFill>
              <a:srgbClr val="000000"/>
            </a:solidFill>
          </a:endParaRPr>
        </a:p>
      </dgm:t>
    </dgm:pt>
    <dgm:pt modelId="{CD952068-3502-432D-BB81-82D5D12AB7C6}" type="parTrans" cxnId="{86B30116-159B-4F94-851B-7B81C13B07ED}">
      <dgm:prSet/>
      <dgm:spPr/>
      <dgm:t>
        <a:bodyPr/>
        <a:lstStyle/>
        <a:p>
          <a:endParaRPr lang="it"/>
        </a:p>
      </dgm:t>
    </dgm:pt>
    <dgm:pt modelId="{CC801EB3-66DA-4811-83F2-6B80B9D627E6}" type="sibTrans" cxnId="{86B30116-159B-4F94-851B-7B81C13B07ED}">
      <dgm:prSet/>
      <dgm:spPr/>
      <dgm:t>
        <a:bodyPr/>
        <a:lstStyle/>
        <a:p>
          <a:endParaRPr lang="it"/>
        </a:p>
      </dgm:t>
    </dgm:pt>
    <dgm:pt modelId="{489CE53A-FEE6-4DE4-8CB5-A11FB4876964}">
      <dgm:prSet/>
      <dgm:spPr/>
      <dgm:t>
        <a:bodyPr/>
        <a:lstStyle/>
        <a:p>
          <a:pPr marL="288925" indent="-174625" algn="l" rtl="0">
            <a:buFont typeface="Arial" panose="020B0604020202020204" pitchFamily="34" charset="0"/>
            <a:buChar char="•"/>
          </a:pPr>
          <a:r>
            <a:rPr lang="it" b="0" i="0" u="none" baseline="0" dirty="0"/>
            <a:t>Rispetto dei diritti umani</a:t>
          </a:r>
        </a:p>
      </dgm:t>
    </dgm:pt>
    <dgm:pt modelId="{7EB49267-1D6A-4EB2-A61A-6496B7570F58}" type="sibTrans" cxnId="{E96D59BF-FBAD-49A1-B6A7-7F1DB3E3AC4C}">
      <dgm:prSet/>
      <dgm:spPr/>
      <dgm:t>
        <a:bodyPr/>
        <a:lstStyle/>
        <a:p>
          <a:endParaRPr lang="it"/>
        </a:p>
      </dgm:t>
    </dgm:pt>
    <dgm:pt modelId="{F143E314-DBDB-42CF-99E1-DDE4EEB6FD7B}" type="parTrans" cxnId="{E96D59BF-FBAD-49A1-B6A7-7F1DB3E3AC4C}">
      <dgm:prSet/>
      <dgm:spPr/>
      <dgm:t>
        <a:bodyPr/>
        <a:lstStyle/>
        <a:p>
          <a:endParaRPr lang="it"/>
        </a:p>
      </dgm:t>
    </dgm:pt>
    <dgm:pt modelId="{6B3AC287-8295-4C05-A6AA-5D765012EF83}">
      <dgm:prSet/>
      <dgm:spPr/>
      <dgm:t>
        <a:bodyPr/>
        <a:lstStyle/>
        <a:p>
          <a:pPr marL="288925" indent="-174625" algn="l" rtl="0">
            <a:buFont typeface="Arial" panose="020B0604020202020204" pitchFamily="34" charset="0"/>
            <a:buChar char="•"/>
          </a:pPr>
          <a:r>
            <a:rPr lang="it" b="0" i="0" u="none" baseline="0" dirty="0"/>
            <a:t>Impatto ambientale basato sulle attività dei fornitori (ad esempio, impatti nell’estrazione, nel trattamento e nel trasporto di materie prime)</a:t>
          </a:r>
        </a:p>
      </dgm:t>
    </dgm:pt>
    <dgm:pt modelId="{238C43E6-FCF5-47D6-AC4C-FCE2F9044BB8}" type="sibTrans" cxnId="{14D4C351-C96B-40CD-8D33-7691F7283CA3}">
      <dgm:prSet/>
      <dgm:spPr/>
      <dgm:t>
        <a:bodyPr/>
        <a:lstStyle/>
        <a:p>
          <a:endParaRPr lang="it"/>
        </a:p>
      </dgm:t>
    </dgm:pt>
    <dgm:pt modelId="{375D5559-6525-41E8-9323-26EC7686ADEF}" type="parTrans" cxnId="{14D4C351-C96B-40CD-8D33-7691F7283CA3}">
      <dgm:prSet/>
      <dgm:spPr/>
      <dgm:t>
        <a:bodyPr/>
        <a:lstStyle/>
        <a:p>
          <a:endParaRPr lang="it"/>
        </a:p>
      </dgm:t>
    </dgm:pt>
    <dgm:pt modelId="{55C57347-1879-4C9C-9255-0AB9DB70AF59}">
      <dgm:prSet/>
      <dgm:spPr/>
      <dgm:t>
        <a:bodyPr/>
        <a:lstStyle/>
        <a:p>
          <a:pPr marL="288925" indent="-174625" algn="l" rtl="0">
            <a:buFont typeface="Arial" panose="020B0604020202020204" pitchFamily="34" charset="0"/>
            <a:buChar char="•"/>
          </a:pPr>
          <a:r>
            <a:rPr lang="it" b="0" i="0" u="none" baseline="0" dirty="0"/>
            <a:t>I dipendenti dei fornitori </a:t>
          </a:r>
          <a:r>
            <a:rPr lang="it" b="0" i="0" u="none" baseline="0" dirty="0">
              <a:solidFill>
                <a:srgbClr val="000000"/>
              </a:solidFill>
            </a:rPr>
            <a:t>hanno accesso a salari equi e ad altri diritti dei lavoratori riconosciuti</a:t>
          </a:r>
        </a:p>
      </dgm:t>
    </dgm:pt>
    <dgm:pt modelId="{CA896EC0-FDA6-41B6-8DF0-5050A88FAC16}" type="sibTrans" cxnId="{50DA492E-4567-4F33-A62C-713505B38234}">
      <dgm:prSet/>
      <dgm:spPr/>
      <dgm:t>
        <a:bodyPr/>
        <a:lstStyle/>
        <a:p>
          <a:endParaRPr lang="it"/>
        </a:p>
      </dgm:t>
    </dgm:pt>
    <dgm:pt modelId="{37C64664-07C3-4706-9124-E2C35CDE8057}" type="parTrans" cxnId="{50DA492E-4567-4F33-A62C-713505B38234}">
      <dgm:prSet/>
      <dgm:spPr/>
      <dgm:t>
        <a:bodyPr/>
        <a:lstStyle/>
        <a:p>
          <a:endParaRPr lang="it"/>
        </a:p>
      </dgm:t>
    </dgm:pt>
    <dgm:pt modelId="{12A612A4-2737-4FF8-8B19-01B94FBF5BE2}">
      <dgm:prSet/>
      <dgm:spPr/>
      <dgm:t>
        <a:bodyPr/>
        <a:lstStyle/>
        <a:p>
          <a:pPr marL="288925" indent="-174625" algn="l" rtl="0">
            <a:buFont typeface="Arial" panose="020B0604020202020204" pitchFamily="34" charset="0"/>
            <a:buChar char="•"/>
          </a:pPr>
          <a:r>
            <a:rPr lang="it" b="0" i="0" u="none" baseline="0" dirty="0">
              <a:solidFill>
                <a:srgbClr val="000000"/>
              </a:solidFill>
            </a:rPr>
            <a:t>Corruzione ed estorsione lungo la catena d</a:t>
          </a:r>
          <a:r>
            <a:rPr lang="it-IT" b="0" i="0" u="none" baseline="0" dirty="0" err="1">
              <a:solidFill>
                <a:srgbClr val="000000"/>
              </a:solidFill>
            </a:rPr>
            <a:t>el</a:t>
          </a:r>
          <a:r>
            <a:rPr lang="it-IT" b="0" i="0" u="none" baseline="0" dirty="0">
              <a:solidFill>
                <a:srgbClr val="000000"/>
              </a:solidFill>
            </a:rPr>
            <a:t> valore </a:t>
          </a:r>
          <a:endParaRPr lang="it" b="0" i="0" u="none" baseline="0" dirty="0">
            <a:solidFill>
              <a:srgbClr val="000000"/>
            </a:solidFill>
          </a:endParaRPr>
        </a:p>
      </dgm:t>
    </dgm:pt>
    <dgm:pt modelId="{6E09AD1F-04A5-4E90-A7E8-9CCABCC70CE9}" type="sibTrans" cxnId="{DE224D62-C33A-4C9C-9B5A-359635602E40}">
      <dgm:prSet/>
      <dgm:spPr/>
      <dgm:t>
        <a:bodyPr/>
        <a:lstStyle/>
        <a:p>
          <a:endParaRPr lang="it"/>
        </a:p>
      </dgm:t>
    </dgm:pt>
    <dgm:pt modelId="{D6619FF5-1B28-48B4-BF7B-CE1F970144CF}" type="parTrans" cxnId="{DE224D62-C33A-4C9C-9B5A-359635602E40}">
      <dgm:prSet/>
      <dgm:spPr/>
      <dgm:t>
        <a:bodyPr/>
        <a:lstStyle/>
        <a:p>
          <a:endParaRPr lang="it"/>
        </a:p>
      </dgm:t>
    </dgm:pt>
    <dgm:pt modelId="{046F5A51-9E21-4326-8F4F-5826A6AB48E0}" type="pres">
      <dgm:prSet presAssocID="{706DB56E-B9AA-4D5F-BEFE-8DF7BD068D12}" presName="Name0" presStyleCnt="0">
        <dgm:presLayoutVars>
          <dgm:dir/>
          <dgm:animLvl val="lvl"/>
          <dgm:resizeHandles val="exact"/>
        </dgm:presLayoutVars>
      </dgm:prSet>
      <dgm:spPr/>
    </dgm:pt>
    <dgm:pt modelId="{62E710F4-ABCB-4488-AD22-0C655AADC0DB}" type="pres">
      <dgm:prSet presAssocID="{2C67A363-9A30-450A-BC37-6985E7C7B861}" presName="composite" presStyleCnt="0"/>
      <dgm:spPr/>
    </dgm:pt>
    <dgm:pt modelId="{F07028AE-EC83-4691-869D-AD6BBD7CF4D3}" type="pres">
      <dgm:prSet presAssocID="{2C67A363-9A30-450A-BC37-6985E7C7B8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FD036E-C253-47E9-9CB0-C75C83D41187}" type="pres">
      <dgm:prSet presAssocID="{2C67A363-9A30-450A-BC37-6985E7C7B861}" presName="desTx" presStyleLbl="alignAccFollowNode1" presStyleIdx="0" presStyleCnt="2" custLinFactNeighborX="-430" custLinFactNeighborY="123">
        <dgm:presLayoutVars>
          <dgm:bulletEnabled val="1"/>
        </dgm:presLayoutVars>
      </dgm:prSet>
      <dgm:spPr/>
    </dgm:pt>
    <dgm:pt modelId="{5E5785AE-E693-47DF-B618-AA0F745C18BD}" type="pres">
      <dgm:prSet presAssocID="{FDE9F36B-924E-4E03-8854-6233F9D795B0}" presName="space" presStyleCnt="0"/>
      <dgm:spPr/>
    </dgm:pt>
    <dgm:pt modelId="{63D04B4E-BC34-4261-AFB9-64D9F9C76BBA}" type="pres">
      <dgm:prSet presAssocID="{D92A1A45-F909-42DC-92EE-396B442CA4F7}" presName="composite" presStyleCnt="0"/>
      <dgm:spPr/>
    </dgm:pt>
    <dgm:pt modelId="{C1F215FF-3B9B-48E5-BB04-48FF52F3BE26}" type="pres">
      <dgm:prSet presAssocID="{D92A1A45-F909-42DC-92EE-396B442CA4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BEFB12-0110-4B62-B309-1E06C21E2ED1}" type="pres">
      <dgm:prSet presAssocID="{D92A1A45-F909-42DC-92EE-396B442CA4F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98E105-8445-464B-B8EA-016A0E2A3DF3}" type="presOf" srcId="{2C67A363-9A30-450A-BC37-6985E7C7B861}" destId="{F07028AE-EC83-4691-869D-AD6BBD7CF4D3}" srcOrd="0" destOrd="0" presId="urn:microsoft.com/office/officeart/2005/8/layout/hList1"/>
    <dgm:cxn modelId="{C7BAD707-CBC6-42C9-87D1-8742115A7065}" srcId="{D92A1A45-F909-42DC-92EE-396B442CA4F7}" destId="{12953DB3-6ACE-4746-8EA1-EB4568C2833F}" srcOrd="1" destOrd="0" parTransId="{F66A3A9F-B2D3-4E8E-8662-CF1A7FE5C738}" sibTransId="{62936C36-10B9-441C-8449-A517ABB83862}"/>
    <dgm:cxn modelId="{86B30116-159B-4F94-851B-7B81C13B07ED}" srcId="{D92A1A45-F909-42DC-92EE-396B442CA4F7}" destId="{37FC6191-E5F1-4C9B-AFF2-4D51BC462DA7}" srcOrd="3" destOrd="0" parTransId="{CD952068-3502-432D-BB81-82D5D12AB7C6}" sibTransId="{CC801EB3-66DA-4811-83F2-6B80B9D627E6}"/>
    <dgm:cxn modelId="{7C61DC16-5299-4662-94BE-582A10AAC0F2}" type="presOf" srcId="{12953DB3-6ACE-4746-8EA1-EB4568C2833F}" destId="{78BEFB12-0110-4B62-B309-1E06C21E2ED1}" srcOrd="0" destOrd="1" presId="urn:microsoft.com/office/officeart/2005/8/layout/hList1"/>
    <dgm:cxn modelId="{36E63D21-AD5B-4757-A0E7-B8A4514C79C9}" type="presOf" srcId="{12A612A4-2737-4FF8-8B19-01B94FBF5BE2}" destId="{AFFD036E-C253-47E9-9CB0-C75C83D41187}" srcOrd="0" destOrd="4" presId="urn:microsoft.com/office/officeart/2005/8/layout/hList1"/>
    <dgm:cxn modelId="{8CB44226-85CC-4D95-9714-FEAB82A1D5FA}" type="presOf" srcId="{489CE53A-FEE6-4DE4-8CB5-A11FB4876964}" destId="{AFFD036E-C253-47E9-9CB0-C75C83D41187}" srcOrd="0" destOrd="1" presId="urn:microsoft.com/office/officeart/2005/8/layout/hList1"/>
    <dgm:cxn modelId="{8AEE0827-F78B-4454-8266-785FCB7DD4A4}" type="presOf" srcId="{1243E156-5C78-4256-8E08-313329E30C77}" destId="{78BEFB12-0110-4B62-B309-1E06C21E2ED1}" srcOrd="0" destOrd="0" presId="urn:microsoft.com/office/officeart/2005/8/layout/hList1"/>
    <dgm:cxn modelId="{50DA492E-4567-4F33-A62C-713505B38234}" srcId="{DE7CFB4B-53C4-42FC-9933-AE4DA73EB8E6}" destId="{55C57347-1879-4C9C-9255-0AB9DB70AF59}" srcOrd="2" destOrd="0" parTransId="{37C64664-07C3-4706-9124-E2C35CDE8057}" sibTransId="{CA896EC0-FDA6-41B6-8DF0-5050A88FAC16}"/>
    <dgm:cxn modelId="{F89A7937-4590-4D21-A8C0-16DCA6565E3E}" srcId="{D92A1A45-F909-42DC-92EE-396B442CA4F7}" destId="{1243E156-5C78-4256-8E08-313329E30C77}" srcOrd="0" destOrd="0" parTransId="{D7DEFB6A-A259-418E-8383-360C5F6F2026}" sibTransId="{9844EE3F-83DB-4F63-917E-5996C8537C67}"/>
    <dgm:cxn modelId="{2681BD37-03A5-4A05-8FC3-DAC4A1B5C6A0}" type="presOf" srcId="{55C57347-1879-4C9C-9255-0AB9DB70AF59}" destId="{AFFD036E-C253-47E9-9CB0-C75C83D41187}" srcOrd="0" destOrd="3" presId="urn:microsoft.com/office/officeart/2005/8/layout/hList1"/>
    <dgm:cxn modelId="{DE224D62-C33A-4C9C-9B5A-359635602E40}" srcId="{DE7CFB4B-53C4-42FC-9933-AE4DA73EB8E6}" destId="{12A612A4-2737-4FF8-8B19-01B94FBF5BE2}" srcOrd="3" destOrd="0" parTransId="{D6619FF5-1B28-48B4-BF7B-CE1F970144CF}" sibTransId="{6E09AD1F-04A5-4E90-A7E8-9CCABCC70CE9}"/>
    <dgm:cxn modelId="{C053C46B-873D-4FFC-91C2-0758E0DBC81B}" type="presOf" srcId="{6B3AC287-8295-4C05-A6AA-5D765012EF83}" destId="{AFFD036E-C253-47E9-9CB0-C75C83D41187}" srcOrd="0" destOrd="2" presId="urn:microsoft.com/office/officeart/2005/8/layout/hList1"/>
    <dgm:cxn modelId="{7711A86F-646E-4599-AD66-EAA92135823D}" srcId="{706DB56E-B9AA-4D5F-BEFE-8DF7BD068D12}" destId="{2C67A363-9A30-450A-BC37-6985E7C7B861}" srcOrd="0" destOrd="0" parTransId="{26BE57B5-30E9-4964-8722-5133E0CFD67B}" sibTransId="{FDE9F36B-924E-4E03-8854-6233F9D795B0}"/>
    <dgm:cxn modelId="{14D4C351-C96B-40CD-8D33-7691F7283CA3}" srcId="{DE7CFB4B-53C4-42FC-9933-AE4DA73EB8E6}" destId="{6B3AC287-8295-4C05-A6AA-5D765012EF83}" srcOrd="1" destOrd="0" parTransId="{375D5559-6525-41E8-9323-26EC7686ADEF}" sibTransId="{238C43E6-FCF5-47D6-AC4C-FCE2F9044BB8}"/>
    <dgm:cxn modelId="{FCD5F75A-4D11-4CAC-88FA-8EF538A68907}" type="presOf" srcId="{D92A1A45-F909-42DC-92EE-396B442CA4F7}" destId="{C1F215FF-3B9B-48E5-BB04-48FF52F3BE26}" srcOrd="0" destOrd="0" presId="urn:microsoft.com/office/officeart/2005/8/layout/hList1"/>
    <dgm:cxn modelId="{35BEF17B-0EA1-48F9-AF77-0B5E27E8CD0E}" srcId="{706DB56E-B9AA-4D5F-BEFE-8DF7BD068D12}" destId="{D92A1A45-F909-42DC-92EE-396B442CA4F7}" srcOrd="1" destOrd="0" parTransId="{2F776837-B25C-4A1C-B6F2-DF230DBAFF41}" sibTransId="{9062F8B3-CB4F-46EE-BE15-58B028060FA8}"/>
    <dgm:cxn modelId="{F5856C81-E6BF-43A7-875F-68BEADF29A36}" type="presOf" srcId="{37FC6191-E5F1-4C9B-AFF2-4D51BC462DA7}" destId="{78BEFB12-0110-4B62-B309-1E06C21E2ED1}" srcOrd="0" destOrd="3" presId="urn:microsoft.com/office/officeart/2005/8/layout/hList1"/>
    <dgm:cxn modelId="{E96D59BF-FBAD-49A1-B6A7-7F1DB3E3AC4C}" srcId="{DE7CFB4B-53C4-42FC-9933-AE4DA73EB8E6}" destId="{489CE53A-FEE6-4DE4-8CB5-A11FB4876964}" srcOrd="0" destOrd="0" parTransId="{F143E314-DBDB-42CF-99E1-DDE4EEB6FD7B}" sibTransId="{7EB49267-1D6A-4EB2-A61A-6496B7570F58}"/>
    <dgm:cxn modelId="{C78BE3BF-1BB5-4F8A-A23D-F61A8B600198}" type="presOf" srcId="{706DB56E-B9AA-4D5F-BEFE-8DF7BD068D12}" destId="{046F5A51-9E21-4326-8F4F-5826A6AB48E0}" srcOrd="0" destOrd="0" presId="urn:microsoft.com/office/officeart/2005/8/layout/hList1"/>
    <dgm:cxn modelId="{EE00B4C0-767B-4FB7-84AD-C14F2C3E073C}" type="presOf" srcId="{43996F32-E22A-4551-9DFD-B0307DE7B910}" destId="{78BEFB12-0110-4B62-B309-1E06C21E2ED1}" srcOrd="0" destOrd="2" presId="urn:microsoft.com/office/officeart/2005/8/layout/hList1"/>
    <dgm:cxn modelId="{49443FDA-523B-4453-B30B-16E6D990D1E7}" type="presOf" srcId="{DE7CFB4B-53C4-42FC-9933-AE4DA73EB8E6}" destId="{AFFD036E-C253-47E9-9CB0-C75C83D41187}" srcOrd="0" destOrd="0" presId="urn:microsoft.com/office/officeart/2005/8/layout/hList1"/>
    <dgm:cxn modelId="{5A9C13E9-B005-4CF3-B489-FD3503D35C36}" srcId="{2C67A363-9A30-450A-BC37-6985E7C7B861}" destId="{DE7CFB4B-53C4-42FC-9933-AE4DA73EB8E6}" srcOrd="0" destOrd="0" parTransId="{B388120E-7DAE-4E9C-879B-9E4B1476FADF}" sibTransId="{694B587C-74BD-450C-B7C6-E217A4E7D6A1}"/>
    <dgm:cxn modelId="{AEFD25F1-A598-4CEC-A4D1-FDADC4CCF13D}" srcId="{D92A1A45-F909-42DC-92EE-396B442CA4F7}" destId="{43996F32-E22A-4551-9DFD-B0307DE7B910}" srcOrd="2" destOrd="0" parTransId="{39BBCCE4-E259-4048-B9B4-35CADEA59906}" sibTransId="{C0BBE893-FAB1-41EF-91FF-92DC79C3216C}"/>
    <dgm:cxn modelId="{30EC732E-A067-45B3-81F2-89E4C8FA7311}" type="presParOf" srcId="{046F5A51-9E21-4326-8F4F-5826A6AB48E0}" destId="{62E710F4-ABCB-4488-AD22-0C655AADC0DB}" srcOrd="0" destOrd="0" presId="urn:microsoft.com/office/officeart/2005/8/layout/hList1"/>
    <dgm:cxn modelId="{33F138CB-D76B-4B45-9C60-49426DE96112}" type="presParOf" srcId="{62E710F4-ABCB-4488-AD22-0C655AADC0DB}" destId="{F07028AE-EC83-4691-869D-AD6BBD7CF4D3}" srcOrd="0" destOrd="0" presId="urn:microsoft.com/office/officeart/2005/8/layout/hList1"/>
    <dgm:cxn modelId="{2EFE643B-47EC-461D-B4DB-CAE2886BDB9B}" type="presParOf" srcId="{62E710F4-ABCB-4488-AD22-0C655AADC0DB}" destId="{AFFD036E-C253-47E9-9CB0-C75C83D41187}" srcOrd="1" destOrd="0" presId="urn:microsoft.com/office/officeart/2005/8/layout/hList1"/>
    <dgm:cxn modelId="{671D662F-2DD1-42BE-B07F-0235E2FC08D9}" type="presParOf" srcId="{046F5A51-9E21-4326-8F4F-5826A6AB48E0}" destId="{5E5785AE-E693-47DF-B618-AA0F745C18BD}" srcOrd="1" destOrd="0" presId="urn:microsoft.com/office/officeart/2005/8/layout/hList1"/>
    <dgm:cxn modelId="{61EBD071-9332-45BA-9C9C-6C125820502D}" type="presParOf" srcId="{046F5A51-9E21-4326-8F4F-5826A6AB48E0}" destId="{63D04B4E-BC34-4261-AFB9-64D9F9C76BBA}" srcOrd="2" destOrd="0" presId="urn:microsoft.com/office/officeart/2005/8/layout/hList1"/>
    <dgm:cxn modelId="{01D26CE3-F016-454B-9E9D-E1364000543F}" type="presParOf" srcId="{63D04B4E-BC34-4261-AFB9-64D9F9C76BBA}" destId="{C1F215FF-3B9B-48E5-BB04-48FF52F3BE26}" srcOrd="0" destOrd="0" presId="urn:microsoft.com/office/officeart/2005/8/layout/hList1"/>
    <dgm:cxn modelId="{E2DBCA27-090A-49CF-A24E-A2DF4CA963FE}" type="presParOf" srcId="{63D04B4E-BC34-4261-AFB9-64D9F9C76BBA}" destId="{78BEFB12-0110-4B62-B309-1E06C21E2E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DB56E-B9AA-4D5F-BEFE-8DF7BD068D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"/>
        </a:p>
      </dgm:t>
    </dgm:pt>
    <dgm:pt modelId="{2C67A363-9A30-450A-BC37-6985E7C7B861}">
      <dgm:prSet phldrT="[Text]" custT="1"/>
      <dgm:spPr/>
      <dgm:t>
        <a:bodyPr/>
        <a:lstStyle/>
        <a:p>
          <a:pPr algn="ctr" rtl="0"/>
          <a:r>
            <a:rPr lang="it" sz="1200" b="1" i="0" u="none" baseline="0" dirty="0">
              <a:solidFill>
                <a:schemeClr val="accent6"/>
              </a:solidFill>
            </a:rPr>
            <a:t>Impegno e sviluppo della comunità</a:t>
          </a:r>
          <a:endParaRPr lang="it" sz="1200" b="1" dirty="0">
            <a:solidFill>
              <a:schemeClr val="accent6"/>
            </a:solidFill>
          </a:endParaRPr>
        </a:p>
      </dgm:t>
    </dgm:pt>
    <dgm:pt modelId="{26BE57B5-30E9-4964-8722-5133E0CFD67B}" type="parTrans" cxnId="{7711A86F-646E-4599-AD66-EAA92135823D}">
      <dgm:prSet/>
      <dgm:spPr/>
      <dgm:t>
        <a:bodyPr/>
        <a:lstStyle/>
        <a:p>
          <a:endParaRPr lang="it" sz="1800"/>
        </a:p>
      </dgm:t>
    </dgm:pt>
    <dgm:pt modelId="{FDE9F36B-924E-4E03-8854-6233F9D795B0}" type="sibTrans" cxnId="{7711A86F-646E-4599-AD66-EAA92135823D}">
      <dgm:prSet/>
      <dgm:spPr/>
      <dgm:t>
        <a:bodyPr/>
        <a:lstStyle/>
        <a:p>
          <a:endParaRPr lang="it" sz="1800"/>
        </a:p>
      </dgm:t>
    </dgm:pt>
    <dgm:pt modelId="{DE7CFB4B-53C4-42FC-9933-AE4DA73EB8E6}">
      <dgm:prSet phldrT="[Text]" custT="1"/>
      <dgm:spPr/>
      <dgm:t>
        <a:bodyPr/>
        <a:lstStyle/>
        <a:p>
          <a:pPr algn="l" rtl="0">
            <a:buNone/>
          </a:pPr>
          <a:r>
            <a:rPr lang="it" sz="1200" b="0" i="0" u="none" baseline="0" dirty="0">
              <a:solidFill>
                <a:schemeClr val="tx1"/>
              </a:solidFill>
            </a:rPr>
            <a:t>L’attività di un’impresa può avere, direttamente o indirettamente, un impatto positivo sulle comunità l</a:t>
          </a:r>
          <a:r>
            <a:rPr lang="it-IT" sz="1200" b="0" i="0" u="none" baseline="0" dirty="0" err="1">
              <a:solidFill>
                <a:schemeClr val="tx1"/>
              </a:solidFill>
            </a:rPr>
            <a:t>ocali</a:t>
          </a:r>
          <a:r>
            <a:rPr lang="it" sz="1200" b="0" i="0" u="none" baseline="0" dirty="0">
              <a:solidFill>
                <a:schemeClr val="tx1"/>
              </a:solidFill>
            </a:rPr>
            <a:t> o su quelle lungo la catena di approvvigionamento. Alcuni esempi applicabili al settore minerario: </a:t>
          </a:r>
          <a:endParaRPr lang="it" sz="1200" dirty="0"/>
        </a:p>
      </dgm:t>
    </dgm:pt>
    <dgm:pt modelId="{B388120E-7DAE-4E9C-879B-9E4B1476FADF}" type="parTrans" cxnId="{5A9C13E9-B005-4CF3-B489-FD3503D35C36}">
      <dgm:prSet/>
      <dgm:spPr/>
      <dgm:t>
        <a:bodyPr/>
        <a:lstStyle/>
        <a:p>
          <a:endParaRPr lang="it" sz="1800"/>
        </a:p>
      </dgm:t>
    </dgm:pt>
    <dgm:pt modelId="{694B587C-74BD-450C-B7C6-E217A4E7D6A1}" type="sibTrans" cxnId="{5A9C13E9-B005-4CF3-B489-FD3503D35C36}">
      <dgm:prSet/>
      <dgm:spPr/>
      <dgm:t>
        <a:bodyPr/>
        <a:lstStyle/>
        <a:p>
          <a:endParaRPr lang="it" sz="1800"/>
        </a:p>
      </dgm:t>
    </dgm:pt>
    <dgm:pt modelId="{0F03201E-9A58-431D-AC48-48C4736A41B3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it" sz="1200" b="0" i="0" u="none" baseline="0">
              <a:solidFill>
                <a:schemeClr val="tx1"/>
              </a:solidFill>
            </a:rPr>
            <a:t>Creazione di posti di lavoro e sviluppo di competenze</a:t>
          </a:r>
        </a:p>
      </dgm:t>
    </dgm:pt>
    <dgm:pt modelId="{D50F2309-E143-489E-9AD9-7664643EEA4F}" type="parTrans" cxnId="{8B4A0B04-2F48-454C-AB2E-CB63A6219174}">
      <dgm:prSet/>
      <dgm:spPr/>
      <dgm:t>
        <a:bodyPr/>
        <a:lstStyle/>
        <a:p>
          <a:endParaRPr lang="it" sz="1800"/>
        </a:p>
      </dgm:t>
    </dgm:pt>
    <dgm:pt modelId="{C169C1C3-0721-4A3E-8D4D-DCA729E91103}" type="sibTrans" cxnId="{8B4A0B04-2F48-454C-AB2E-CB63A6219174}">
      <dgm:prSet/>
      <dgm:spPr/>
      <dgm:t>
        <a:bodyPr/>
        <a:lstStyle/>
        <a:p>
          <a:endParaRPr lang="it" sz="1800"/>
        </a:p>
      </dgm:t>
    </dgm:pt>
    <dgm:pt modelId="{2331F92E-21FB-491E-8005-3EE4FE653AAF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it" sz="1200" b="0" i="0" u="none" baseline="0">
              <a:solidFill>
                <a:schemeClr val="tx1"/>
              </a:solidFill>
            </a:rPr>
            <a:t>Approvvigionamento in loco per sostenere le imprese locali e ridurre l'impronta di carbonio</a:t>
          </a:r>
        </a:p>
      </dgm:t>
    </dgm:pt>
    <dgm:pt modelId="{139D9A7F-5C73-49D2-B979-3A6E6BF042A6}" type="parTrans" cxnId="{FB7D9B71-496F-46D7-8BB0-3B722A2BDA46}">
      <dgm:prSet/>
      <dgm:spPr/>
      <dgm:t>
        <a:bodyPr/>
        <a:lstStyle/>
        <a:p>
          <a:endParaRPr lang="it" sz="1800"/>
        </a:p>
      </dgm:t>
    </dgm:pt>
    <dgm:pt modelId="{7F725744-630C-40A8-AA48-705FB631EE48}" type="sibTrans" cxnId="{FB7D9B71-496F-46D7-8BB0-3B722A2BDA46}">
      <dgm:prSet/>
      <dgm:spPr/>
      <dgm:t>
        <a:bodyPr/>
        <a:lstStyle/>
        <a:p>
          <a:endParaRPr lang="it" sz="1800"/>
        </a:p>
      </dgm:t>
    </dgm:pt>
    <dgm:pt modelId="{60DDA0EF-1E48-4DAF-88FA-F4B6EFAFFBB5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it" sz="1200" b="0" i="0" u="none" baseline="0">
              <a:solidFill>
                <a:schemeClr val="tx1"/>
              </a:solidFill>
            </a:rPr>
            <a:t>Investimenti nella comunità (filantropia e non solo) </a:t>
          </a:r>
        </a:p>
      </dgm:t>
    </dgm:pt>
    <dgm:pt modelId="{A4D1EC97-103B-42DA-86E2-FCC8511ECB3A}" type="parTrans" cxnId="{6F348A74-A2FA-49C4-A624-51B8361B464C}">
      <dgm:prSet/>
      <dgm:spPr/>
      <dgm:t>
        <a:bodyPr/>
        <a:lstStyle/>
        <a:p>
          <a:endParaRPr lang="it" sz="1800"/>
        </a:p>
      </dgm:t>
    </dgm:pt>
    <dgm:pt modelId="{7E572A72-D09B-4D28-958C-CB13D9414B38}" type="sibTrans" cxnId="{6F348A74-A2FA-49C4-A624-51B8361B464C}">
      <dgm:prSet/>
      <dgm:spPr/>
      <dgm:t>
        <a:bodyPr/>
        <a:lstStyle/>
        <a:p>
          <a:endParaRPr lang="it" sz="1800"/>
        </a:p>
      </dgm:t>
    </dgm:pt>
    <dgm:pt modelId="{109DFA4C-32B6-40BF-9E4A-14242077FBD5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it" sz="1200" b="0" i="0" u="none" baseline="0">
              <a:solidFill>
                <a:schemeClr val="tx1"/>
              </a:solidFill>
            </a:rPr>
            <a:t>Collaborazione con fornitori e organizzazioni locali</a:t>
          </a:r>
        </a:p>
      </dgm:t>
    </dgm:pt>
    <dgm:pt modelId="{E3D0C6F8-EFA6-4EA5-930E-85F8EF871396}" type="parTrans" cxnId="{6BECACE2-3B86-4BFC-92F6-A1D76CA9412E}">
      <dgm:prSet/>
      <dgm:spPr/>
      <dgm:t>
        <a:bodyPr/>
        <a:lstStyle/>
        <a:p>
          <a:endParaRPr lang="it" sz="1800"/>
        </a:p>
      </dgm:t>
    </dgm:pt>
    <dgm:pt modelId="{D744F814-9C99-4878-AC6B-FCC7893617F6}" type="sibTrans" cxnId="{6BECACE2-3B86-4BFC-92F6-A1D76CA9412E}">
      <dgm:prSet/>
      <dgm:spPr/>
      <dgm:t>
        <a:bodyPr/>
        <a:lstStyle/>
        <a:p>
          <a:endParaRPr lang="it" sz="1800"/>
        </a:p>
      </dgm:t>
    </dgm:pt>
    <dgm:pt modelId="{C1E97AB4-74AC-4620-B9F4-242F6A9EDFB0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it" sz="1200" b="0" i="0" u="none" baseline="0" dirty="0">
              <a:solidFill>
                <a:schemeClr val="tx1"/>
              </a:solidFill>
            </a:rPr>
            <a:t>Incoraggiare i fornitori a coinvolgere le comunità nei paesi in cui operano</a:t>
          </a:r>
        </a:p>
      </dgm:t>
    </dgm:pt>
    <dgm:pt modelId="{2DD072AE-E8A7-4962-8ECE-22A7A902490E}" type="parTrans" cxnId="{430490F8-3756-494A-A7AE-AEAF30400A55}">
      <dgm:prSet/>
      <dgm:spPr/>
      <dgm:t>
        <a:bodyPr/>
        <a:lstStyle/>
        <a:p>
          <a:endParaRPr lang="it" sz="1800"/>
        </a:p>
      </dgm:t>
    </dgm:pt>
    <dgm:pt modelId="{6C1C89C4-7FC6-4819-8D23-7F77D7D842CC}" type="sibTrans" cxnId="{430490F8-3756-494A-A7AE-AEAF30400A55}">
      <dgm:prSet/>
      <dgm:spPr/>
      <dgm:t>
        <a:bodyPr/>
        <a:lstStyle/>
        <a:p>
          <a:endParaRPr lang="it" sz="1800"/>
        </a:p>
      </dgm:t>
    </dgm:pt>
    <dgm:pt modelId="{586D94BE-3C14-4123-AEA3-B7442FF528C1}">
      <dgm:prSet custT="1"/>
      <dgm:spPr/>
      <dgm:t>
        <a:bodyPr/>
        <a:lstStyle/>
        <a:p>
          <a:pPr algn="l" rtl="0">
            <a:buFont typeface="Arial" panose="020B0604020202020204" pitchFamily="34" charset="0"/>
            <a:buNone/>
          </a:pPr>
          <a:r>
            <a:rPr lang="it" sz="1200" b="0" i="0" u="none" baseline="0" dirty="0"/>
            <a:t>Le imprese comunemente identificano le attività di impegno nelle comunità come l’ambito di applicazione completo della RSI ma, come avete appreso, esso è molto più ampio. Tuttavia, potete fare molto come PMI per sostenere le comunità legate all’ambit</a:t>
          </a:r>
          <a:r>
            <a:rPr lang="it-IT" sz="1200" b="0" i="0" u="none" baseline="0" dirty="0"/>
            <a:t>o</a:t>
          </a:r>
          <a:r>
            <a:rPr lang="it" sz="1200" b="0" i="0" u="none" baseline="0" dirty="0"/>
            <a:t> di attività della vostra impresa. Per garantire che siano prese misure in materia di sostenibilità, </a:t>
          </a:r>
          <a:r>
            <a:rPr lang="it" sz="1200" b="0" i="0" u="none" baseline="0" dirty="0">
              <a:solidFill>
                <a:srgbClr val="000000"/>
              </a:solidFill>
            </a:rPr>
            <a:t>prendete in considerazione </a:t>
          </a:r>
          <a:r>
            <a:rPr lang="it-IT" sz="1200" b="0" i="0" u="none" baseline="0" dirty="0">
              <a:solidFill>
                <a:srgbClr val="000000"/>
              </a:solidFill>
            </a:rPr>
            <a:t>i </a:t>
          </a:r>
          <a:r>
            <a:rPr lang="it" sz="1200" b="0" i="0" u="none" baseline="0" dirty="0">
              <a:solidFill>
                <a:srgbClr val="000000"/>
              </a:solidFill>
            </a:rPr>
            <a:t>seguenti elementi: </a:t>
          </a:r>
          <a:endParaRPr lang="it" sz="1200" dirty="0">
            <a:solidFill>
              <a:srgbClr val="000000"/>
            </a:solidFill>
          </a:endParaRPr>
        </a:p>
      </dgm:t>
    </dgm:pt>
    <dgm:pt modelId="{5CFECBBE-509B-434F-B652-741F1134FC5A}" type="parTrans" cxnId="{5F6A53B6-5D55-4523-BEC9-9EC30118E496}">
      <dgm:prSet/>
      <dgm:spPr/>
      <dgm:t>
        <a:bodyPr/>
        <a:lstStyle/>
        <a:p>
          <a:endParaRPr lang="it" sz="1800"/>
        </a:p>
      </dgm:t>
    </dgm:pt>
    <dgm:pt modelId="{6519D241-2162-4041-AD25-846002AD320B}" type="sibTrans" cxnId="{5F6A53B6-5D55-4523-BEC9-9EC30118E496}">
      <dgm:prSet/>
      <dgm:spPr/>
      <dgm:t>
        <a:bodyPr/>
        <a:lstStyle/>
        <a:p>
          <a:endParaRPr lang="it" sz="1800"/>
        </a:p>
      </dgm:t>
    </dgm:pt>
    <dgm:pt modelId="{C1B0BCFD-14A8-47C1-9E80-B435F157626D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endParaRPr lang="it" sz="1200" dirty="0">
            <a:solidFill>
              <a:schemeClr val="tx1"/>
            </a:solidFill>
          </a:endParaRPr>
        </a:p>
      </dgm:t>
    </dgm:pt>
    <dgm:pt modelId="{A7C433D1-6DC0-4D50-8352-3B7C18BF06CA}" type="parTrans" cxnId="{B9B49647-9E62-48D3-85E8-6A62B3E9AEFB}">
      <dgm:prSet/>
      <dgm:spPr/>
      <dgm:t>
        <a:bodyPr/>
        <a:lstStyle/>
        <a:p>
          <a:endParaRPr lang="it" sz="1800"/>
        </a:p>
      </dgm:t>
    </dgm:pt>
    <dgm:pt modelId="{9CEB2685-6023-4BC2-B142-F7B54B4F6B62}" type="sibTrans" cxnId="{B9B49647-9E62-48D3-85E8-6A62B3E9AEFB}">
      <dgm:prSet/>
      <dgm:spPr/>
      <dgm:t>
        <a:bodyPr/>
        <a:lstStyle/>
        <a:p>
          <a:endParaRPr lang="it" sz="1800"/>
        </a:p>
      </dgm:t>
    </dgm:pt>
    <dgm:pt modelId="{74E7E26E-B857-45E4-B696-3AD8EFEAD164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it" sz="1200" b="0" i="0" u="none" baseline="0" dirty="0">
              <a:solidFill>
                <a:srgbClr val="000000"/>
              </a:solidFill>
            </a:rPr>
            <a:t> Concentratevi sulle comunità e sui soggetti </a:t>
          </a:r>
          <a:r>
            <a:rPr lang="it-IT" sz="1200" b="0" i="0" u="none" baseline="0" dirty="0">
              <a:solidFill>
                <a:srgbClr val="000000"/>
              </a:solidFill>
            </a:rPr>
            <a:t>interessati </a:t>
          </a:r>
          <a:r>
            <a:rPr lang="it" sz="1200" b="0" i="0" u="none" baseline="0" dirty="0">
              <a:solidFill>
                <a:srgbClr val="000000"/>
              </a:solidFill>
            </a:rPr>
            <a:t>dall'attività </a:t>
          </a:r>
          <a:r>
            <a:rPr lang="it" sz="1200" b="0" i="0" u="none" baseline="0" dirty="0"/>
            <a:t>della vostra impresa o ad essa collegati.</a:t>
          </a:r>
        </a:p>
      </dgm:t>
    </dgm:pt>
    <dgm:pt modelId="{0BD3C7E1-7C0E-47E1-A7FF-E2C05C4B18B9}" type="parTrans" cxnId="{74049701-1B02-4DA0-A030-FC6745A97CDB}">
      <dgm:prSet/>
      <dgm:spPr/>
      <dgm:t>
        <a:bodyPr/>
        <a:lstStyle/>
        <a:p>
          <a:endParaRPr lang="it" sz="1800"/>
        </a:p>
      </dgm:t>
    </dgm:pt>
    <dgm:pt modelId="{7EF52EAE-5EA6-4B5E-A5BC-E47C2581613A}" type="sibTrans" cxnId="{74049701-1B02-4DA0-A030-FC6745A97CDB}">
      <dgm:prSet/>
      <dgm:spPr/>
      <dgm:t>
        <a:bodyPr/>
        <a:lstStyle/>
        <a:p>
          <a:endParaRPr lang="it" sz="1800"/>
        </a:p>
      </dgm:t>
    </dgm:pt>
    <dgm:pt modelId="{3650A9FF-E979-4DC1-8EF5-AFC183C1F4EA}">
      <dgm:prSet custT="1"/>
      <dgm:spPr/>
      <dgm:t>
        <a:bodyPr/>
        <a:lstStyle/>
        <a:p>
          <a:pPr algn="l" rtl="0">
            <a:buFont typeface="Arial" panose="020B0604020202020204" pitchFamily="34" charset="0"/>
            <a:buChar char="•"/>
          </a:pPr>
          <a:r>
            <a:rPr lang="it" sz="1200" b="0" i="0" u="none" baseline="0" dirty="0"/>
            <a:t> Collaborate in partenariato con organizzazioni locali e/o di esperti per una migliore allocazione del sostegno finanziario.</a:t>
          </a:r>
        </a:p>
      </dgm:t>
    </dgm:pt>
    <dgm:pt modelId="{8D8947EE-CE92-4D13-8914-8F1540FF28B8}" type="parTrans" cxnId="{C0AE8D00-C112-4A1B-93D0-26359C3C3A83}">
      <dgm:prSet/>
      <dgm:spPr/>
      <dgm:t>
        <a:bodyPr/>
        <a:lstStyle/>
        <a:p>
          <a:endParaRPr lang="it" sz="1800"/>
        </a:p>
      </dgm:t>
    </dgm:pt>
    <dgm:pt modelId="{4A8D4AC3-4EED-4B7F-B4DB-E6C7759AF3F6}" type="sibTrans" cxnId="{C0AE8D00-C112-4A1B-93D0-26359C3C3A83}">
      <dgm:prSet/>
      <dgm:spPr/>
      <dgm:t>
        <a:bodyPr/>
        <a:lstStyle/>
        <a:p>
          <a:endParaRPr lang="it" sz="1800"/>
        </a:p>
      </dgm:t>
    </dgm:pt>
    <dgm:pt modelId="{BF6A7041-7887-48EC-9018-A82EFB8DEE9F}">
      <dgm:prSet custT="1"/>
      <dgm:spPr/>
      <dgm:t>
        <a:bodyPr/>
        <a:lstStyle/>
        <a:p>
          <a:pPr algn="l" rtl="0">
            <a:buFont typeface="Arial" panose="020B0604020202020204" pitchFamily="34" charset="0"/>
            <a:buNone/>
          </a:pPr>
          <a:endParaRPr lang="it" sz="1200" dirty="0">
            <a:solidFill>
              <a:srgbClr val="000000"/>
            </a:solidFill>
          </a:endParaRPr>
        </a:p>
      </dgm:t>
    </dgm:pt>
    <dgm:pt modelId="{B79D8AE5-8EEC-4364-8D65-F63FEEFA0FDB}" type="parTrans" cxnId="{53193A44-B0AC-44F6-BD1B-36BAC09771D1}">
      <dgm:prSet/>
      <dgm:spPr/>
      <dgm:t>
        <a:bodyPr/>
        <a:lstStyle/>
        <a:p>
          <a:endParaRPr lang="it" sz="1800"/>
        </a:p>
      </dgm:t>
    </dgm:pt>
    <dgm:pt modelId="{B6F468FA-F4B9-4BC9-A1E7-06AAD8924FA0}" type="sibTrans" cxnId="{53193A44-B0AC-44F6-BD1B-36BAC09771D1}">
      <dgm:prSet/>
      <dgm:spPr/>
      <dgm:t>
        <a:bodyPr/>
        <a:lstStyle/>
        <a:p>
          <a:endParaRPr lang="it" sz="1800"/>
        </a:p>
      </dgm:t>
    </dgm:pt>
    <dgm:pt modelId="{1FA3823B-64F5-4AA2-8E43-C9EDF3483814}">
      <dgm:prSet phldrT="[Text]" custT="1"/>
      <dgm:spPr/>
      <dgm:t>
        <a:bodyPr/>
        <a:lstStyle/>
        <a:p>
          <a:pPr algn="l" rtl="0">
            <a:buNone/>
          </a:pPr>
          <a:endParaRPr lang="it" sz="1200" dirty="0"/>
        </a:p>
      </dgm:t>
    </dgm:pt>
    <dgm:pt modelId="{16836C11-123F-4C0C-BE16-00BDBA8F873A}" type="parTrans" cxnId="{AF7F3538-40ED-4244-9FE4-4CE943B53DB0}">
      <dgm:prSet/>
      <dgm:spPr/>
      <dgm:t>
        <a:bodyPr/>
        <a:lstStyle/>
        <a:p>
          <a:endParaRPr lang="it" sz="1800"/>
        </a:p>
      </dgm:t>
    </dgm:pt>
    <dgm:pt modelId="{73D218C3-362C-492A-83D5-647DE05B920D}" type="sibTrans" cxnId="{AF7F3538-40ED-4244-9FE4-4CE943B53DB0}">
      <dgm:prSet/>
      <dgm:spPr/>
      <dgm:t>
        <a:bodyPr/>
        <a:lstStyle/>
        <a:p>
          <a:endParaRPr lang="it" sz="1800"/>
        </a:p>
      </dgm:t>
    </dgm:pt>
    <dgm:pt modelId="{046F5A51-9E21-4326-8F4F-5826A6AB48E0}" type="pres">
      <dgm:prSet presAssocID="{706DB56E-B9AA-4D5F-BEFE-8DF7BD068D12}" presName="Name0" presStyleCnt="0">
        <dgm:presLayoutVars>
          <dgm:dir/>
          <dgm:animLvl val="lvl"/>
          <dgm:resizeHandles val="exact"/>
        </dgm:presLayoutVars>
      </dgm:prSet>
      <dgm:spPr/>
    </dgm:pt>
    <dgm:pt modelId="{62E710F4-ABCB-4488-AD22-0C655AADC0DB}" type="pres">
      <dgm:prSet presAssocID="{2C67A363-9A30-450A-BC37-6985E7C7B861}" presName="composite" presStyleCnt="0"/>
      <dgm:spPr/>
    </dgm:pt>
    <dgm:pt modelId="{F07028AE-EC83-4691-869D-AD6BBD7CF4D3}" type="pres">
      <dgm:prSet presAssocID="{2C67A363-9A30-450A-BC37-6985E7C7B86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FFD036E-C253-47E9-9CB0-C75C83D41187}" type="pres">
      <dgm:prSet presAssocID="{2C67A363-9A30-450A-BC37-6985E7C7B861}" presName="desTx" presStyleLbl="alignAccFollowNode1" presStyleIdx="0" presStyleCnt="1" custLinFactNeighborX="-430" custLinFactNeighborY="123">
        <dgm:presLayoutVars>
          <dgm:bulletEnabled val="1"/>
        </dgm:presLayoutVars>
      </dgm:prSet>
      <dgm:spPr/>
    </dgm:pt>
  </dgm:ptLst>
  <dgm:cxnLst>
    <dgm:cxn modelId="{C0AE8D00-C112-4A1B-93D0-26359C3C3A83}" srcId="{BF6A7041-7887-48EC-9018-A82EFB8DEE9F}" destId="{3650A9FF-E979-4DC1-8EF5-AFC183C1F4EA}" srcOrd="1" destOrd="0" parTransId="{8D8947EE-CE92-4D13-8914-8F1540FF28B8}" sibTransId="{4A8D4AC3-4EED-4B7F-B4DB-E6C7759AF3F6}"/>
    <dgm:cxn modelId="{74049701-1B02-4DA0-A030-FC6745A97CDB}" srcId="{BF6A7041-7887-48EC-9018-A82EFB8DEE9F}" destId="{74E7E26E-B857-45E4-B696-3AD8EFEAD164}" srcOrd="0" destOrd="0" parTransId="{0BD3C7E1-7C0E-47E1-A7FF-E2C05C4B18B9}" sibTransId="{7EF52EAE-5EA6-4B5E-A5BC-E47C2581613A}"/>
    <dgm:cxn modelId="{8B4A0B04-2F48-454C-AB2E-CB63A6219174}" srcId="{1FA3823B-64F5-4AA2-8E43-C9EDF3483814}" destId="{0F03201E-9A58-431D-AC48-48C4736A41B3}" srcOrd="0" destOrd="0" parTransId="{D50F2309-E143-489E-9AD9-7664643EEA4F}" sibTransId="{C169C1C3-0721-4A3E-8D4D-DCA729E91103}"/>
    <dgm:cxn modelId="{3E98E105-8445-464B-B8EA-016A0E2A3DF3}" type="presOf" srcId="{2C67A363-9A30-450A-BC37-6985E7C7B861}" destId="{F07028AE-EC83-4691-869D-AD6BBD7CF4D3}" srcOrd="0" destOrd="0" presId="urn:microsoft.com/office/officeart/2005/8/layout/hList1"/>
    <dgm:cxn modelId="{4B44610B-33BF-4EA4-A06F-A82C7FCDA8D1}" type="presOf" srcId="{3650A9FF-E979-4DC1-8EF5-AFC183C1F4EA}" destId="{AFFD036E-C253-47E9-9CB0-C75C83D41187}" srcOrd="0" destOrd="11" presId="urn:microsoft.com/office/officeart/2005/8/layout/hList1"/>
    <dgm:cxn modelId="{FF1AB720-96F5-4396-B1F1-A0B4D78956CF}" type="presOf" srcId="{0F03201E-9A58-431D-AC48-48C4736A41B3}" destId="{AFFD036E-C253-47E9-9CB0-C75C83D41187}" srcOrd="0" destOrd="2" presId="urn:microsoft.com/office/officeart/2005/8/layout/hList1"/>
    <dgm:cxn modelId="{AF7F3538-40ED-4244-9FE4-4CE943B53DB0}" srcId="{2C67A363-9A30-450A-BC37-6985E7C7B861}" destId="{1FA3823B-64F5-4AA2-8E43-C9EDF3483814}" srcOrd="1" destOrd="0" parTransId="{16836C11-123F-4C0C-BE16-00BDBA8F873A}" sibTransId="{73D218C3-362C-492A-83D5-647DE05B920D}"/>
    <dgm:cxn modelId="{09702363-F487-4CD5-9793-AD7DD80CF07A}" type="presOf" srcId="{74E7E26E-B857-45E4-B696-3AD8EFEAD164}" destId="{AFFD036E-C253-47E9-9CB0-C75C83D41187}" srcOrd="0" destOrd="10" presId="urn:microsoft.com/office/officeart/2005/8/layout/hList1"/>
    <dgm:cxn modelId="{53193A44-B0AC-44F6-BD1B-36BAC09771D1}" srcId="{2C67A363-9A30-450A-BC37-6985E7C7B861}" destId="{BF6A7041-7887-48EC-9018-A82EFB8DEE9F}" srcOrd="3" destOrd="0" parTransId="{B79D8AE5-8EEC-4364-8D65-F63FEEFA0FDB}" sibTransId="{B6F468FA-F4B9-4BC9-A1E7-06AAD8924FA0}"/>
    <dgm:cxn modelId="{B9B49647-9E62-48D3-85E8-6A62B3E9AEFB}" srcId="{1FA3823B-64F5-4AA2-8E43-C9EDF3483814}" destId="{C1B0BCFD-14A8-47C1-9E80-B435F157626D}" srcOrd="5" destOrd="0" parTransId="{A7C433D1-6DC0-4D50-8352-3B7C18BF06CA}" sibTransId="{9CEB2685-6023-4BC2-B142-F7B54B4F6B62}"/>
    <dgm:cxn modelId="{61346B4F-C33A-47C9-A58F-157BE0644300}" type="presOf" srcId="{1FA3823B-64F5-4AA2-8E43-C9EDF3483814}" destId="{AFFD036E-C253-47E9-9CB0-C75C83D41187}" srcOrd="0" destOrd="1" presId="urn:microsoft.com/office/officeart/2005/8/layout/hList1"/>
    <dgm:cxn modelId="{7711A86F-646E-4599-AD66-EAA92135823D}" srcId="{706DB56E-B9AA-4D5F-BEFE-8DF7BD068D12}" destId="{2C67A363-9A30-450A-BC37-6985E7C7B861}" srcOrd="0" destOrd="0" parTransId="{26BE57B5-30E9-4964-8722-5133E0CFD67B}" sibTransId="{FDE9F36B-924E-4E03-8854-6233F9D795B0}"/>
    <dgm:cxn modelId="{FB7D9B71-496F-46D7-8BB0-3B722A2BDA46}" srcId="{1FA3823B-64F5-4AA2-8E43-C9EDF3483814}" destId="{2331F92E-21FB-491E-8005-3EE4FE653AAF}" srcOrd="1" destOrd="0" parTransId="{139D9A7F-5C73-49D2-B979-3A6E6BF042A6}" sibTransId="{7F725744-630C-40A8-AA48-705FB631EE48}"/>
    <dgm:cxn modelId="{6F348A74-A2FA-49C4-A624-51B8361B464C}" srcId="{1FA3823B-64F5-4AA2-8E43-C9EDF3483814}" destId="{60DDA0EF-1E48-4DAF-88FA-F4B6EFAFFBB5}" srcOrd="2" destOrd="0" parTransId="{A4D1EC97-103B-42DA-86E2-FCC8511ECB3A}" sibTransId="{7E572A72-D09B-4D28-958C-CB13D9414B38}"/>
    <dgm:cxn modelId="{387EA674-1628-4C6C-B7C7-7CB33965DAC8}" type="presOf" srcId="{2331F92E-21FB-491E-8005-3EE4FE653AAF}" destId="{AFFD036E-C253-47E9-9CB0-C75C83D41187}" srcOrd="0" destOrd="3" presId="urn:microsoft.com/office/officeart/2005/8/layout/hList1"/>
    <dgm:cxn modelId="{6D65F88F-C936-4617-91D2-4CC77F5A6FB7}" type="presOf" srcId="{109DFA4C-32B6-40BF-9E4A-14242077FBD5}" destId="{AFFD036E-C253-47E9-9CB0-C75C83D41187}" srcOrd="0" destOrd="5" presId="urn:microsoft.com/office/officeart/2005/8/layout/hList1"/>
    <dgm:cxn modelId="{867C399E-49E6-4F1B-8951-27F61793C3D6}" type="presOf" srcId="{60DDA0EF-1E48-4DAF-88FA-F4B6EFAFFBB5}" destId="{AFFD036E-C253-47E9-9CB0-C75C83D41187}" srcOrd="0" destOrd="4" presId="urn:microsoft.com/office/officeart/2005/8/layout/hList1"/>
    <dgm:cxn modelId="{1F17D3A3-4488-4889-9A38-E987285F9A94}" type="presOf" srcId="{BF6A7041-7887-48EC-9018-A82EFB8DEE9F}" destId="{AFFD036E-C253-47E9-9CB0-C75C83D41187}" srcOrd="0" destOrd="9" presId="urn:microsoft.com/office/officeart/2005/8/layout/hList1"/>
    <dgm:cxn modelId="{5F6A53B6-5D55-4523-BEC9-9EC30118E496}" srcId="{2C67A363-9A30-450A-BC37-6985E7C7B861}" destId="{586D94BE-3C14-4123-AEA3-B7442FF528C1}" srcOrd="2" destOrd="0" parTransId="{5CFECBBE-509B-434F-B652-741F1134FC5A}" sibTransId="{6519D241-2162-4041-AD25-846002AD320B}"/>
    <dgm:cxn modelId="{C78BE3BF-1BB5-4F8A-A23D-F61A8B600198}" type="presOf" srcId="{706DB56E-B9AA-4D5F-BEFE-8DF7BD068D12}" destId="{046F5A51-9E21-4326-8F4F-5826A6AB48E0}" srcOrd="0" destOrd="0" presId="urn:microsoft.com/office/officeart/2005/8/layout/hList1"/>
    <dgm:cxn modelId="{49443FDA-523B-4453-B30B-16E6D990D1E7}" type="presOf" srcId="{DE7CFB4B-53C4-42FC-9933-AE4DA73EB8E6}" destId="{AFFD036E-C253-47E9-9CB0-C75C83D41187}" srcOrd="0" destOrd="0" presId="urn:microsoft.com/office/officeart/2005/8/layout/hList1"/>
    <dgm:cxn modelId="{1EE681E1-D49D-485F-891F-5B7860304A4B}" type="presOf" srcId="{C1E97AB4-74AC-4620-B9F4-242F6A9EDFB0}" destId="{AFFD036E-C253-47E9-9CB0-C75C83D41187}" srcOrd="0" destOrd="6" presId="urn:microsoft.com/office/officeart/2005/8/layout/hList1"/>
    <dgm:cxn modelId="{6BECACE2-3B86-4BFC-92F6-A1D76CA9412E}" srcId="{1FA3823B-64F5-4AA2-8E43-C9EDF3483814}" destId="{109DFA4C-32B6-40BF-9E4A-14242077FBD5}" srcOrd="3" destOrd="0" parTransId="{E3D0C6F8-EFA6-4EA5-930E-85F8EF871396}" sibTransId="{D744F814-9C99-4878-AC6B-FCC7893617F6}"/>
    <dgm:cxn modelId="{9800BEE8-3AD2-4630-9946-CBC3F359BA7F}" type="presOf" srcId="{586D94BE-3C14-4123-AEA3-B7442FF528C1}" destId="{AFFD036E-C253-47E9-9CB0-C75C83D41187}" srcOrd="0" destOrd="8" presId="urn:microsoft.com/office/officeart/2005/8/layout/hList1"/>
    <dgm:cxn modelId="{5A9C13E9-B005-4CF3-B489-FD3503D35C36}" srcId="{2C67A363-9A30-450A-BC37-6985E7C7B861}" destId="{DE7CFB4B-53C4-42FC-9933-AE4DA73EB8E6}" srcOrd="0" destOrd="0" parTransId="{B388120E-7DAE-4E9C-879B-9E4B1476FADF}" sibTransId="{694B587C-74BD-450C-B7C6-E217A4E7D6A1}"/>
    <dgm:cxn modelId="{79F192ED-D241-449A-9A22-8505F0FF91A4}" type="presOf" srcId="{C1B0BCFD-14A8-47C1-9E80-B435F157626D}" destId="{AFFD036E-C253-47E9-9CB0-C75C83D41187}" srcOrd="0" destOrd="7" presId="urn:microsoft.com/office/officeart/2005/8/layout/hList1"/>
    <dgm:cxn modelId="{430490F8-3756-494A-A7AE-AEAF30400A55}" srcId="{1FA3823B-64F5-4AA2-8E43-C9EDF3483814}" destId="{C1E97AB4-74AC-4620-B9F4-242F6A9EDFB0}" srcOrd="4" destOrd="0" parTransId="{2DD072AE-E8A7-4962-8ECE-22A7A902490E}" sibTransId="{6C1C89C4-7FC6-4819-8D23-7F77D7D842CC}"/>
    <dgm:cxn modelId="{30EC732E-A067-45B3-81F2-89E4C8FA7311}" type="presParOf" srcId="{046F5A51-9E21-4326-8F4F-5826A6AB48E0}" destId="{62E710F4-ABCB-4488-AD22-0C655AADC0DB}" srcOrd="0" destOrd="0" presId="urn:microsoft.com/office/officeart/2005/8/layout/hList1"/>
    <dgm:cxn modelId="{33F138CB-D76B-4B45-9C60-49426DE96112}" type="presParOf" srcId="{62E710F4-ABCB-4488-AD22-0C655AADC0DB}" destId="{F07028AE-EC83-4691-869D-AD6BBD7CF4D3}" srcOrd="0" destOrd="0" presId="urn:microsoft.com/office/officeart/2005/8/layout/hList1"/>
    <dgm:cxn modelId="{2EFE643B-47EC-461D-B4DB-CAE2886BDB9B}" type="presParOf" srcId="{62E710F4-ABCB-4488-AD22-0C655AADC0DB}" destId="{AFFD036E-C253-47E9-9CB0-C75C83D41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6C7141-18D3-43AB-951B-A3DCCA5C1C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"/>
        </a:p>
      </dgm:t>
    </dgm:pt>
    <dgm:pt modelId="{7716F644-5336-4CCD-BEF9-2D10568AA661}">
      <dgm:prSet phldrT="[Text]"/>
      <dgm:spPr/>
      <dgm:t>
        <a:bodyPr/>
        <a:lstStyle/>
        <a:p>
          <a:pPr algn="ctr" rtl="0">
            <a:buNone/>
          </a:pPr>
          <a:r>
            <a:rPr lang="it" b="1" i="0" u="none" baseline="0" dirty="0">
              <a:solidFill>
                <a:schemeClr val="accent6"/>
              </a:solidFill>
            </a:rPr>
            <a:t>Attribuzione della responsabilità </a:t>
          </a:r>
        </a:p>
      </dgm:t>
    </dgm:pt>
    <dgm:pt modelId="{816781CF-4643-4B2E-9992-1B5135DF6645}" type="parTrans" cxnId="{09A1E597-1909-43F3-A4A2-8027965BE63B}">
      <dgm:prSet/>
      <dgm:spPr/>
      <dgm:t>
        <a:bodyPr/>
        <a:lstStyle/>
        <a:p>
          <a:endParaRPr lang="it"/>
        </a:p>
      </dgm:t>
    </dgm:pt>
    <dgm:pt modelId="{1293BB9C-3201-4A94-BC5F-F593E0ACCF5C}" type="sibTrans" cxnId="{09A1E597-1909-43F3-A4A2-8027965BE63B}">
      <dgm:prSet/>
      <dgm:spPr/>
      <dgm:t>
        <a:bodyPr/>
        <a:lstStyle/>
        <a:p>
          <a:endParaRPr lang="it"/>
        </a:p>
      </dgm:t>
    </dgm:pt>
    <dgm:pt modelId="{9CA93B6F-E4A3-4903-94D5-594364067DA1}">
      <dgm:prSet phldrT="[Text]"/>
      <dgm:spPr/>
      <dgm:t>
        <a:bodyPr/>
        <a:lstStyle/>
        <a:p>
          <a:pPr algn="l" rtl="0"/>
          <a:r>
            <a:rPr lang="it" b="0" i="0" u="none" baseline="0"/>
            <a:t>Chi prende le decisioni nella vostra impresa? </a:t>
          </a:r>
        </a:p>
      </dgm:t>
    </dgm:pt>
    <dgm:pt modelId="{5CDB96E4-4B5B-490E-B2BF-DEC36F5A8133}" type="parTrans" cxnId="{1E51378E-FA44-46EB-BC9B-F338C0B946C8}">
      <dgm:prSet/>
      <dgm:spPr/>
      <dgm:t>
        <a:bodyPr/>
        <a:lstStyle/>
        <a:p>
          <a:endParaRPr lang="it"/>
        </a:p>
      </dgm:t>
    </dgm:pt>
    <dgm:pt modelId="{76F10E69-5C60-4EB6-901A-E56009AB8CDE}" type="sibTrans" cxnId="{1E51378E-FA44-46EB-BC9B-F338C0B946C8}">
      <dgm:prSet/>
      <dgm:spPr/>
      <dgm:t>
        <a:bodyPr/>
        <a:lstStyle/>
        <a:p>
          <a:endParaRPr lang="it"/>
        </a:p>
      </dgm:t>
    </dgm:pt>
    <dgm:pt modelId="{CB2A3D0C-AA76-4F29-BA24-11B954A46E6C}">
      <dgm:prSet phldrT="[Text]"/>
      <dgm:spPr/>
      <dgm:t>
        <a:bodyPr/>
        <a:lstStyle/>
        <a:p>
          <a:pPr algn="ctr" rtl="0">
            <a:buNone/>
          </a:pPr>
          <a:r>
            <a:rPr lang="it" b="1" i="0" u="none" baseline="0" dirty="0">
              <a:solidFill>
                <a:schemeClr val="accent6"/>
              </a:solidFill>
            </a:rPr>
            <a:t>Valutazione dell’impatto sociale e ambientale </a:t>
          </a:r>
        </a:p>
      </dgm:t>
    </dgm:pt>
    <dgm:pt modelId="{99FD7605-5CC9-48F2-A1EC-B34FB22A1967}" type="parTrans" cxnId="{BC1F37A4-EB45-40C4-887A-737FBB20BE31}">
      <dgm:prSet/>
      <dgm:spPr/>
      <dgm:t>
        <a:bodyPr/>
        <a:lstStyle/>
        <a:p>
          <a:endParaRPr lang="it"/>
        </a:p>
      </dgm:t>
    </dgm:pt>
    <dgm:pt modelId="{4DFCCEA5-DF4E-4580-8CBE-2E7043DF9A17}" type="sibTrans" cxnId="{BC1F37A4-EB45-40C4-887A-737FBB20BE31}">
      <dgm:prSet/>
      <dgm:spPr/>
      <dgm:t>
        <a:bodyPr/>
        <a:lstStyle/>
        <a:p>
          <a:endParaRPr lang="it"/>
        </a:p>
      </dgm:t>
    </dgm:pt>
    <dgm:pt modelId="{C2D42FCF-EB3A-4B4F-97C2-2445496D1FC1}">
      <dgm:prSet phldrT="[Text]"/>
      <dgm:spPr/>
      <dgm:t>
        <a:bodyPr/>
        <a:lstStyle/>
        <a:p>
          <a:pPr algn="l" rtl="0"/>
          <a:r>
            <a:rPr lang="it" b="0" i="0" u="none" baseline="0" dirty="0"/>
            <a:t>Quali sono gli impatti sociali e ambientali effettivi/potenziali nella vostra catena d</a:t>
          </a:r>
          <a:r>
            <a:rPr lang="it-IT" b="0" i="0" u="none" baseline="0" dirty="0" err="1"/>
            <a:t>el</a:t>
          </a:r>
          <a:r>
            <a:rPr lang="it" b="0" i="0" u="none" baseline="0" dirty="0"/>
            <a:t> </a:t>
          </a:r>
          <a:r>
            <a:rPr lang="it" b="0" i="0" u="none" baseline="0" dirty="0">
              <a:solidFill>
                <a:schemeClr val="tx1">
                  <a:lumMod val="95000"/>
                  <a:lumOff val="5000"/>
                </a:schemeClr>
              </a:solidFill>
            </a:rPr>
            <a:t>valore?</a:t>
          </a:r>
        </a:p>
      </dgm:t>
    </dgm:pt>
    <dgm:pt modelId="{E9E3B3D1-A37D-46E0-B8C5-0240B5DDAFF8}" type="parTrans" cxnId="{84D0C26D-2722-4780-A398-15E5223B97DD}">
      <dgm:prSet/>
      <dgm:spPr/>
      <dgm:t>
        <a:bodyPr/>
        <a:lstStyle/>
        <a:p>
          <a:endParaRPr lang="it"/>
        </a:p>
      </dgm:t>
    </dgm:pt>
    <dgm:pt modelId="{DC059934-BA08-42D0-9ED6-FAC7C5A1FAF1}" type="sibTrans" cxnId="{84D0C26D-2722-4780-A398-15E5223B97DD}">
      <dgm:prSet/>
      <dgm:spPr/>
      <dgm:t>
        <a:bodyPr/>
        <a:lstStyle/>
        <a:p>
          <a:endParaRPr lang="it"/>
        </a:p>
      </dgm:t>
    </dgm:pt>
    <dgm:pt modelId="{48297F93-28B4-44FB-8582-826906BC2521}">
      <dgm:prSet phldrT="[Text]"/>
      <dgm:spPr/>
      <dgm:t>
        <a:bodyPr/>
        <a:lstStyle/>
        <a:p>
          <a:pPr algn="l" rtl="0"/>
          <a:r>
            <a:rPr lang="it" b="0" i="0" u="none" baseline="0" dirty="0"/>
            <a:t>Le politiche e le procedure relative alla RSI sono integrate nel vostro modello di business?</a:t>
          </a:r>
        </a:p>
      </dgm:t>
    </dgm:pt>
    <dgm:pt modelId="{A23E6C05-76B8-480F-949E-9E7D88E29648}" type="parTrans" cxnId="{58C0067F-06DB-45D5-B8C4-2E19CE3B92C6}">
      <dgm:prSet/>
      <dgm:spPr/>
      <dgm:t>
        <a:bodyPr/>
        <a:lstStyle/>
        <a:p>
          <a:endParaRPr lang="it"/>
        </a:p>
      </dgm:t>
    </dgm:pt>
    <dgm:pt modelId="{68C18005-B252-475F-B707-1D5EC3C86EDD}" type="sibTrans" cxnId="{58C0067F-06DB-45D5-B8C4-2E19CE3B92C6}">
      <dgm:prSet/>
      <dgm:spPr/>
      <dgm:t>
        <a:bodyPr/>
        <a:lstStyle/>
        <a:p>
          <a:endParaRPr lang="it"/>
        </a:p>
      </dgm:t>
    </dgm:pt>
    <dgm:pt modelId="{9C89616E-3450-4CEB-9FDA-7FECBBF6E6DA}">
      <dgm:prSet phldrT="[Text]"/>
      <dgm:spPr/>
      <dgm:t>
        <a:bodyPr/>
        <a:lstStyle/>
        <a:p>
          <a:pPr algn="ctr" rtl="0">
            <a:buNone/>
          </a:pPr>
          <a:r>
            <a:rPr lang="it" b="1" i="0" u="none" baseline="0" dirty="0">
              <a:solidFill>
                <a:schemeClr val="accent6"/>
              </a:solidFill>
            </a:rPr>
            <a:t>Politiche, procedure e reporting delle imprese</a:t>
          </a:r>
        </a:p>
      </dgm:t>
    </dgm:pt>
    <dgm:pt modelId="{9EFDD713-40A5-4C50-B66B-5B1F894284DD}" type="parTrans" cxnId="{BF6E8503-00E8-4F4F-8286-507301E41280}">
      <dgm:prSet/>
      <dgm:spPr/>
      <dgm:t>
        <a:bodyPr/>
        <a:lstStyle/>
        <a:p>
          <a:endParaRPr lang="it"/>
        </a:p>
      </dgm:t>
    </dgm:pt>
    <dgm:pt modelId="{86E37D34-C2DB-4ED6-98DF-4C4B528415F5}" type="sibTrans" cxnId="{BF6E8503-00E8-4F4F-8286-507301E41280}">
      <dgm:prSet/>
      <dgm:spPr/>
      <dgm:t>
        <a:bodyPr/>
        <a:lstStyle/>
        <a:p>
          <a:endParaRPr lang="it"/>
        </a:p>
      </dgm:t>
    </dgm:pt>
    <dgm:pt modelId="{57114435-3F19-497A-B40B-30F77ED084B2}">
      <dgm:prSet phldrT="[Text]"/>
      <dgm:spPr/>
      <dgm:t>
        <a:bodyPr/>
        <a:lstStyle/>
        <a:p>
          <a:pPr algn="l" rtl="0"/>
          <a:r>
            <a:rPr lang="it" b="0" i="0" u="none" baseline="0" dirty="0"/>
            <a:t>I lavoratori e i fornitori sono a conoscenza delle vostre politiche e delle vostre procedure?</a:t>
          </a:r>
        </a:p>
      </dgm:t>
    </dgm:pt>
    <dgm:pt modelId="{4D9A62AD-E56D-4B2D-8346-946A73EFD406}" type="parTrans" cxnId="{0907069A-FA0A-40B4-97F6-DCF2E8F465A3}">
      <dgm:prSet/>
      <dgm:spPr/>
      <dgm:t>
        <a:bodyPr/>
        <a:lstStyle/>
        <a:p>
          <a:endParaRPr lang="it"/>
        </a:p>
      </dgm:t>
    </dgm:pt>
    <dgm:pt modelId="{5620CFA2-E5BD-4E0D-AC8D-EBDC02F62B0F}" type="sibTrans" cxnId="{0907069A-FA0A-40B4-97F6-DCF2E8F465A3}">
      <dgm:prSet/>
      <dgm:spPr/>
      <dgm:t>
        <a:bodyPr/>
        <a:lstStyle/>
        <a:p>
          <a:endParaRPr lang="it"/>
        </a:p>
      </dgm:t>
    </dgm:pt>
    <dgm:pt modelId="{C3F45D11-F711-478A-B1FD-5AE26F8B2B73}">
      <dgm:prSet phldrT="[Text]"/>
      <dgm:spPr/>
      <dgm:t>
        <a:bodyPr/>
        <a:lstStyle/>
        <a:p>
          <a:pPr algn="l" rtl="0"/>
          <a:r>
            <a:rPr lang="it" b="0" i="0" u="none" baseline="0" dirty="0"/>
            <a:t>State raccogliendo dati sul vostro impatto sociale e ambientale? </a:t>
          </a:r>
        </a:p>
      </dgm:t>
    </dgm:pt>
    <dgm:pt modelId="{6209A58E-0CA8-4444-8730-4BD0920D4035}" type="parTrans" cxnId="{C3F5EC98-E8A4-416E-A8FE-C5DAF17D6537}">
      <dgm:prSet/>
      <dgm:spPr/>
      <dgm:t>
        <a:bodyPr/>
        <a:lstStyle/>
        <a:p>
          <a:endParaRPr lang="it"/>
        </a:p>
      </dgm:t>
    </dgm:pt>
    <dgm:pt modelId="{CA8F194D-48D9-4E6F-9A3A-3145179CE3D3}" type="sibTrans" cxnId="{C3F5EC98-E8A4-416E-A8FE-C5DAF17D6537}">
      <dgm:prSet/>
      <dgm:spPr/>
      <dgm:t>
        <a:bodyPr/>
        <a:lstStyle/>
        <a:p>
          <a:endParaRPr lang="it"/>
        </a:p>
      </dgm:t>
    </dgm:pt>
    <dgm:pt modelId="{2262FDCB-E10E-41B4-8DE7-780DBABA51AC}">
      <dgm:prSet phldrT="[Text]"/>
      <dgm:spPr/>
      <dgm:t>
        <a:bodyPr/>
        <a:lstStyle/>
        <a:p>
          <a:pPr algn="l" rtl="0"/>
          <a:r>
            <a:rPr lang="it" b="0" i="0" u="none" baseline="0" dirty="0"/>
            <a:t>Chi è responsabile dell’implementazione delle attività legate alla RSI (politiche, procedure, reporting)?</a:t>
          </a:r>
        </a:p>
      </dgm:t>
    </dgm:pt>
    <dgm:pt modelId="{8A1BF374-87B5-4706-B258-1166CB336A51}" type="parTrans" cxnId="{ED1384E6-18F0-4168-B6A3-A9DC4B1C77F2}">
      <dgm:prSet/>
      <dgm:spPr/>
      <dgm:t>
        <a:bodyPr/>
        <a:lstStyle/>
        <a:p>
          <a:endParaRPr lang="it"/>
        </a:p>
      </dgm:t>
    </dgm:pt>
    <dgm:pt modelId="{68A10D28-E2F9-4333-A7C4-18E117A2A009}" type="sibTrans" cxnId="{ED1384E6-18F0-4168-B6A3-A9DC4B1C77F2}">
      <dgm:prSet/>
      <dgm:spPr/>
      <dgm:t>
        <a:bodyPr/>
        <a:lstStyle/>
        <a:p>
          <a:endParaRPr lang="it"/>
        </a:p>
      </dgm:t>
    </dgm:pt>
    <dgm:pt modelId="{B1C2035A-1891-498A-BACD-1EB60B019A0C}">
      <dgm:prSet phldrT="[Text]"/>
      <dgm:spPr/>
      <dgm:t>
        <a:bodyPr/>
        <a:lstStyle/>
        <a:p>
          <a:pPr algn="l" rtl="0"/>
          <a:r>
            <a:rPr lang="it" b="0" i="0" u="none" baseline="0" dirty="0"/>
            <a:t>I dirigenti/manager di alto livello hanno approvato la valutazione dell’impatto della RSI e le azioni collegate?</a:t>
          </a:r>
        </a:p>
      </dgm:t>
    </dgm:pt>
    <dgm:pt modelId="{C4BACBC8-05D8-44AB-9015-E251BD87F646}" type="parTrans" cxnId="{9CFFF08D-2CA5-40E6-8E62-6C59F2CF6BD0}">
      <dgm:prSet/>
      <dgm:spPr/>
      <dgm:t>
        <a:bodyPr/>
        <a:lstStyle/>
        <a:p>
          <a:endParaRPr lang="it"/>
        </a:p>
      </dgm:t>
    </dgm:pt>
    <dgm:pt modelId="{B2B1C0BA-5346-4E88-B0B6-8206F5102EA0}" type="sibTrans" cxnId="{9CFFF08D-2CA5-40E6-8E62-6C59F2CF6BD0}">
      <dgm:prSet/>
      <dgm:spPr/>
      <dgm:t>
        <a:bodyPr/>
        <a:lstStyle/>
        <a:p>
          <a:endParaRPr lang="it"/>
        </a:p>
      </dgm:t>
    </dgm:pt>
    <dgm:pt modelId="{8ACB24EB-587A-4275-8FD8-2DC8C888B816}">
      <dgm:prSet phldrT="[Text]"/>
      <dgm:spPr/>
      <dgm:t>
        <a:bodyPr/>
        <a:lstStyle/>
        <a:p>
          <a:pPr algn="l" rtl="0"/>
          <a:r>
            <a:rPr lang="it" b="0" i="0" u="none" baseline="0" dirty="0"/>
            <a:t>State condividendo con  i soggetti interessati aggiornamenti regolari e pertinenti sugli impatti sociali e ambientali della</a:t>
          </a:r>
          <a:r>
            <a:rPr lang="it-IT" b="0" i="0" u="none" baseline="0" dirty="0"/>
            <a:t> </a:t>
          </a:r>
          <a:r>
            <a:rPr lang="it" b="0" i="0" u="none" baseline="0" dirty="0"/>
            <a:t>vostra impresa?</a:t>
          </a:r>
        </a:p>
      </dgm:t>
    </dgm:pt>
    <dgm:pt modelId="{18A7E127-19F5-4F9B-8742-33ED50EAB8E3}" type="parTrans" cxnId="{3A10B681-B666-4475-A35A-948BCABF1D74}">
      <dgm:prSet/>
      <dgm:spPr/>
      <dgm:t>
        <a:bodyPr/>
        <a:lstStyle/>
        <a:p>
          <a:endParaRPr lang="it"/>
        </a:p>
      </dgm:t>
    </dgm:pt>
    <dgm:pt modelId="{AECCD2C5-B6F9-4587-9D3D-B2E7291103EC}" type="sibTrans" cxnId="{3A10B681-B666-4475-A35A-948BCABF1D74}">
      <dgm:prSet/>
      <dgm:spPr/>
      <dgm:t>
        <a:bodyPr/>
        <a:lstStyle/>
        <a:p>
          <a:endParaRPr lang="it"/>
        </a:p>
      </dgm:t>
    </dgm:pt>
    <dgm:pt modelId="{87F1C2CF-6339-493C-97CD-E15209DBBD2D}" type="pres">
      <dgm:prSet presAssocID="{D46C7141-18D3-43AB-951B-A3DCCA5C1CFE}" presName="Name0" presStyleCnt="0">
        <dgm:presLayoutVars>
          <dgm:dir/>
          <dgm:animLvl val="lvl"/>
          <dgm:resizeHandles val="exact"/>
        </dgm:presLayoutVars>
      </dgm:prSet>
      <dgm:spPr/>
    </dgm:pt>
    <dgm:pt modelId="{C1A52EC2-6C5F-4BA5-90D2-403C0624AE0C}" type="pres">
      <dgm:prSet presAssocID="{7716F644-5336-4CCD-BEF9-2D10568AA661}" presName="composite" presStyleCnt="0"/>
      <dgm:spPr/>
    </dgm:pt>
    <dgm:pt modelId="{DC23F65B-87C6-4C0E-A460-6373EF0BC24B}" type="pres">
      <dgm:prSet presAssocID="{7716F644-5336-4CCD-BEF9-2D10568AA6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BCDB5F-0C6D-4649-A6B4-84ED51C6FC35}" type="pres">
      <dgm:prSet presAssocID="{7716F644-5336-4CCD-BEF9-2D10568AA661}" presName="desTx" presStyleLbl="alignAccFollowNode1" presStyleIdx="0" presStyleCnt="3">
        <dgm:presLayoutVars>
          <dgm:bulletEnabled val="1"/>
        </dgm:presLayoutVars>
      </dgm:prSet>
      <dgm:spPr/>
    </dgm:pt>
    <dgm:pt modelId="{329030D8-CACA-4CA1-A24A-4DE3A5AE7925}" type="pres">
      <dgm:prSet presAssocID="{1293BB9C-3201-4A94-BC5F-F593E0ACCF5C}" presName="space" presStyleCnt="0"/>
      <dgm:spPr/>
    </dgm:pt>
    <dgm:pt modelId="{95194DF8-ECE7-4E95-ACF5-718C140675D8}" type="pres">
      <dgm:prSet presAssocID="{CB2A3D0C-AA76-4F29-BA24-11B954A46E6C}" presName="composite" presStyleCnt="0"/>
      <dgm:spPr/>
    </dgm:pt>
    <dgm:pt modelId="{1F34EDA0-1D70-4107-AC20-4C1FD0F9D6C2}" type="pres">
      <dgm:prSet presAssocID="{CB2A3D0C-AA76-4F29-BA24-11B954A46E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0D4B462-D8D2-4C85-A60F-B853834F8A67}" type="pres">
      <dgm:prSet presAssocID="{CB2A3D0C-AA76-4F29-BA24-11B954A46E6C}" presName="desTx" presStyleLbl="alignAccFollowNode1" presStyleIdx="1" presStyleCnt="3">
        <dgm:presLayoutVars>
          <dgm:bulletEnabled val="1"/>
        </dgm:presLayoutVars>
      </dgm:prSet>
      <dgm:spPr/>
    </dgm:pt>
    <dgm:pt modelId="{4EEB682D-EF58-47F3-98EA-0737B0FC8699}" type="pres">
      <dgm:prSet presAssocID="{4DFCCEA5-DF4E-4580-8CBE-2E7043DF9A17}" presName="space" presStyleCnt="0"/>
      <dgm:spPr/>
    </dgm:pt>
    <dgm:pt modelId="{842CC544-867B-4590-967F-F5A7705809B1}" type="pres">
      <dgm:prSet presAssocID="{9C89616E-3450-4CEB-9FDA-7FECBBF6E6DA}" presName="composite" presStyleCnt="0"/>
      <dgm:spPr/>
    </dgm:pt>
    <dgm:pt modelId="{C58A541B-E375-43F8-8A0B-B09575DE3384}" type="pres">
      <dgm:prSet presAssocID="{9C89616E-3450-4CEB-9FDA-7FECBBF6E6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6533B0-0869-447A-B4DA-64B118C661C9}" type="pres">
      <dgm:prSet presAssocID="{9C89616E-3450-4CEB-9FDA-7FECBBF6E6D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F6E8503-00E8-4F4F-8286-507301E41280}" srcId="{D46C7141-18D3-43AB-951B-A3DCCA5C1CFE}" destId="{9C89616E-3450-4CEB-9FDA-7FECBBF6E6DA}" srcOrd="2" destOrd="0" parTransId="{9EFDD713-40A5-4C50-B66B-5B1F894284DD}" sibTransId="{86E37D34-C2DB-4ED6-98DF-4C4B528415F5}"/>
    <dgm:cxn modelId="{46CB5B19-821D-4734-BFB5-A2FB35943009}" type="presOf" srcId="{48297F93-28B4-44FB-8582-826906BC2521}" destId="{50D4B462-D8D2-4C85-A60F-B853834F8A67}" srcOrd="0" destOrd="1" presId="urn:microsoft.com/office/officeart/2005/8/layout/hList1"/>
    <dgm:cxn modelId="{96F0D219-AF51-49EB-AF46-A4E96226B9C2}" type="presOf" srcId="{D46C7141-18D3-43AB-951B-A3DCCA5C1CFE}" destId="{87F1C2CF-6339-493C-97CD-E15209DBBD2D}" srcOrd="0" destOrd="0" presId="urn:microsoft.com/office/officeart/2005/8/layout/hList1"/>
    <dgm:cxn modelId="{1FB63926-BB2C-4099-8E88-F09F0628D688}" type="presOf" srcId="{C2D42FCF-EB3A-4B4F-97C2-2445496D1FC1}" destId="{50D4B462-D8D2-4C85-A60F-B853834F8A67}" srcOrd="0" destOrd="0" presId="urn:microsoft.com/office/officeart/2005/8/layout/hList1"/>
    <dgm:cxn modelId="{6E10D25E-3A40-4A95-9910-01C8E4A18045}" type="presOf" srcId="{C3F45D11-F711-478A-B1FD-5AE26F8B2B73}" destId="{076533B0-0869-447A-B4DA-64B118C661C9}" srcOrd="0" destOrd="1" presId="urn:microsoft.com/office/officeart/2005/8/layout/hList1"/>
    <dgm:cxn modelId="{401B2565-EA87-4FE8-AA30-66A4F545039C}" type="presOf" srcId="{B1C2035A-1891-498A-BACD-1EB60B019A0C}" destId="{7BBCDB5F-0C6D-4649-A6B4-84ED51C6FC35}" srcOrd="0" destOrd="1" presId="urn:microsoft.com/office/officeart/2005/8/layout/hList1"/>
    <dgm:cxn modelId="{84D0C26D-2722-4780-A398-15E5223B97DD}" srcId="{CB2A3D0C-AA76-4F29-BA24-11B954A46E6C}" destId="{C2D42FCF-EB3A-4B4F-97C2-2445496D1FC1}" srcOrd="0" destOrd="0" parTransId="{E9E3B3D1-A37D-46E0-B8C5-0240B5DDAFF8}" sibTransId="{DC059934-BA08-42D0-9ED6-FAC7C5A1FAF1}"/>
    <dgm:cxn modelId="{B116206E-5B47-43AD-B665-32E9044B0B19}" type="presOf" srcId="{8ACB24EB-587A-4275-8FD8-2DC8C888B816}" destId="{076533B0-0869-447A-B4DA-64B118C661C9}" srcOrd="0" destOrd="2" presId="urn:microsoft.com/office/officeart/2005/8/layout/hList1"/>
    <dgm:cxn modelId="{4486D055-93B7-4634-83EF-B7710CAFFD6E}" type="presOf" srcId="{9C89616E-3450-4CEB-9FDA-7FECBBF6E6DA}" destId="{C58A541B-E375-43F8-8A0B-B09575DE3384}" srcOrd="0" destOrd="0" presId="urn:microsoft.com/office/officeart/2005/8/layout/hList1"/>
    <dgm:cxn modelId="{79F74177-FA73-4107-8D4C-A5518D5D251C}" type="presOf" srcId="{57114435-3F19-497A-B40B-30F77ED084B2}" destId="{076533B0-0869-447A-B4DA-64B118C661C9}" srcOrd="0" destOrd="0" presId="urn:microsoft.com/office/officeart/2005/8/layout/hList1"/>
    <dgm:cxn modelId="{3886C37E-7213-44A7-9FAE-930A1FA02464}" type="presOf" srcId="{7716F644-5336-4CCD-BEF9-2D10568AA661}" destId="{DC23F65B-87C6-4C0E-A460-6373EF0BC24B}" srcOrd="0" destOrd="0" presId="urn:microsoft.com/office/officeart/2005/8/layout/hList1"/>
    <dgm:cxn modelId="{58C0067F-06DB-45D5-B8C4-2E19CE3B92C6}" srcId="{CB2A3D0C-AA76-4F29-BA24-11B954A46E6C}" destId="{48297F93-28B4-44FB-8582-826906BC2521}" srcOrd="1" destOrd="0" parTransId="{A23E6C05-76B8-480F-949E-9E7D88E29648}" sibTransId="{68C18005-B252-475F-B707-1D5EC3C86EDD}"/>
    <dgm:cxn modelId="{3A10B681-B666-4475-A35A-948BCABF1D74}" srcId="{9C89616E-3450-4CEB-9FDA-7FECBBF6E6DA}" destId="{8ACB24EB-587A-4275-8FD8-2DC8C888B816}" srcOrd="2" destOrd="0" parTransId="{18A7E127-19F5-4F9B-8742-33ED50EAB8E3}" sibTransId="{AECCD2C5-B6F9-4587-9D3D-B2E7291103EC}"/>
    <dgm:cxn modelId="{9CFFF08D-2CA5-40E6-8E62-6C59F2CF6BD0}" srcId="{7716F644-5336-4CCD-BEF9-2D10568AA661}" destId="{B1C2035A-1891-498A-BACD-1EB60B019A0C}" srcOrd="1" destOrd="0" parTransId="{C4BACBC8-05D8-44AB-9015-E251BD87F646}" sibTransId="{B2B1C0BA-5346-4E88-B0B6-8206F5102EA0}"/>
    <dgm:cxn modelId="{1E51378E-FA44-46EB-BC9B-F338C0B946C8}" srcId="{7716F644-5336-4CCD-BEF9-2D10568AA661}" destId="{9CA93B6F-E4A3-4903-94D5-594364067DA1}" srcOrd="0" destOrd="0" parTransId="{5CDB96E4-4B5B-490E-B2BF-DEC36F5A8133}" sibTransId="{76F10E69-5C60-4EB6-901A-E56009AB8CDE}"/>
    <dgm:cxn modelId="{09A1E597-1909-43F3-A4A2-8027965BE63B}" srcId="{D46C7141-18D3-43AB-951B-A3DCCA5C1CFE}" destId="{7716F644-5336-4CCD-BEF9-2D10568AA661}" srcOrd="0" destOrd="0" parTransId="{816781CF-4643-4B2E-9992-1B5135DF6645}" sibTransId="{1293BB9C-3201-4A94-BC5F-F593E0ACCF5C}"/>
    <dgm:cxn modelId="{C3F5EC98-E8A4-416E-A8FE-C5DAF17D6537}" srcId="{9C89616E-3450-4CEB-9FDA-7FECBBF6E6DA}" destId="{C3F45D11-F711-478A-B1FD-5AE26F8B2B73}" srcOrd="1" destOrd="0" parTransId="{6209A58E-0CA8-4444-8730-4BD0920D4035}" sibTransId="{CA8F194D-48D9-4E6F-9A3A-3145179CE3D3}"/>
    <dgm:cxn modelId="{0907069A-FA0A-40B4-97F6-DCF2E8F465A3}" srcId="{9C89616E-3450-4CEB-9FDA-7FECBBF6E6DA}" destId="{57114435-3F19-497A-B40B-30F77ED084B2}" srcOrd="0" destOrd="0" parTransId="{4D9A62AD-E56D-4B2D-8346-946A73EFD406}" sibTransId="{5620CFA2-E5BD-4E0D-AC8D-EBDC02F62B0F}"/>
    <dgm:cxn modelId="{BC1F37A4-EB45-40C4-887A-737FBB20BE31}" srcId="{D46C7141-18D3-43AB-951B-A3DCCA5C1CFE}" destId="{CB2A3D0C-AA76-4F29-BA24-11B954A46E6C}" srcOrd="1" destOrd="0" parTransId="{99FD7605-5CC9-48F2-A1EC-B34FB22A1967}" sibTransId="{4DFCCEA5-DF4E-4580-8CBE-2E7043DF9A17}"/>
    <dgm:cxn modelId="{9A2A6BA8-F4C5-42E3-85FB-371DA9D280CC}" type="presOf" srcId="{9CA93B6F-E4A3-4903-94D5-594364067DA1}" destId="{7BBCDB5F-0C6D-4649-A6B4-84ED51C6FC35}" srcOrd="0" destOrd="0" presId="urn:microsoft.com/office/officeart/2005/8/layout/hList1"/>
    <dgm:cxn modelId="{F00FD2D6-7A88-40C7-B6AD-B63821B8F7B6}" type="presOf" srcId="{2262FDCB-E10E-41B4-8DE7-780DBABA51AC}" destId="{7BBCDB5F-0C6D-4649-A6B4-84ED51C6FC35}" srcOrd="0" destOrd="2" presId="urn:microsoft.com/office/officeart/2005/8/layout/hList1"/>
    <dgm:cxn modelId="{E3EF62DE-7971-4AFD-BDAE-EE04687958D9}" type="presOf" srcId="{CB2A3D0C-AA76-4F29-BA24-11B954A46E6C}" destId="{1F34EDA0-1D70-4107-AC20-4C1FD0F9D6C2}" srcOrd="0" destOrd="0" presId="urn:microsoft.com/office/officeart/2005/8/layout/hList1"/>
    <dgm:cxn modelId="{ED1384E6-18F0-4168-B6A3-A9DC4B1C77F2}" srcId="{7716F644-5336-4CCD-BEF9-2D10568AA661}" destId="{2262FDCB-E10E-41B4-8DE7-780DBABA51AC}" srcOrd="2" destOrd="0" parTransId="{8A1BF374-87B5-4706-B258-1166CB336A51}" sibTransId="{68A10D28-E2F9-4333-A7C4-18E117A2A009}"/>
    <dgm:cxn modelId="{61CEE913-4CA3-4B73-A707-91BAB9A30FB1}" type="presParOf" srcId="{87F1C2CF-6339-493C-97CD-E15209DBBD2D}" destId="{C1A52EC2-6C5F-4BA5-90D2-403C0624AE0C}" srcOrd="0" destOrd="0" presId="urn:microsoft.com/office/officeart/2005/8/layout/hList1"/>
    <dgm:cxn modelId="{368FCF2F-0870-4049-A57C-B4A4385441CA}" type="presParOf" srcId="{C1A52EC2-6C5F-4BA5-90D2-403C0624AE0C}" destId="{DC23F65B-87C6-4C0E-A460-6373EF0BC24B}" srcOrd="0" destOrd="0" presId="urn:microsoft.com/office/officeart/2005/8/layout/hList1"/>
    <dgm:cxn modelId="{5FBB2C52-D27B-4E20-9B7D-7EFB0CCF6A56}" type="presParOf" srcId="{C1A52EC2-6C5F-4BA5-90D2-403C0624AE0C}" destId="{7BBCDB5F-0C6D-4649-A6B4-84ED51C6FC35}" srcOrd="1" destOrd="0" presId="urn:microsoft.com/office/officeart/2005/8/layout/hList1"/>
    <dgm:cxn modelId="{A0C5946B-7DEB-4841-A7DA-8EB4765E5D39}" type="presParOf" srcId="{87F1C2CF-6339-493C-97CD-E15209DBBD2D}" destId="{329030D8-CACA-4CA1-A24A-4DE3A5AE7925}" srcOrd="1" destOrd="0" presId="urn:microsoft.com/office/officeart/2005/8/layout/hList1"/>
    <dgm:cxn modelId="{265CBDFC-3B3F-4B31-81B2-05D7891DBEC9}" type="presParOf" srcId="{87F1C2CF-6339-493C-97CD-E15209DBBD2D}" destId="{95194DF8-ECE7-4E95-ACF5-718C140675D8}" srcOrd="2" destOrd="0" presId="urn:microsoft.com/office/officeart/2005/8/layout/hList1"/>
    <dgm:cxn modelId="{F05E0DF0-B566-4DE0-A556-ECFEF037148A}" type="presParOf" srcId="{95194DF8-ECE7-4E95-ACF5-718C140675D8}" destId="{1F34EDA0-1D70-4107-AC20-4C1FD0F9D6C2}" srcOrd="0" destOrd="0" presId="urn:microsoft.com/office/officeart/2005/8/layout/hList1"/>
    <dgm:cxn modelId="{7F8269C5-B32C-4A4A-BA8E-D16C3EC48364}" type="presParOf" srcId="{95194DF8-ECE7-4E95-ACF5-718C140675D8}" destId="{50D4B462-D8D2-4C85-A60F-B853834F8A67}" srcOrd="1" destOrd="0" presId="urn:microsoft.com/office/officeart/2005/8/layout/hList1"/>
    <dgm:cxn modelId="{606FF5B0-98F1-43BF-B850-934CA4DFB2BA}" type="presParOf" srcId="{87F1C2CF-6339-493C-97CD-E15209DBBD2D}" destId="{4EEB682D-EF58-47F3-98EA-0737B0FC8699}" srcOrd="3" destOrd="0" presId="urn:microsoft.com/office/officeart/2005/8/layout/hList1"/>
    <dgm:cxn modelId="{8DB13C8D-B9D8-4474-AC3A-17216C427FA2}" type="presParOf" srcId="{87F1C2CF-6339-493C-97CD-E15209DBBD2D}" destId="{842CC544-867B-4590-967F-F5A7705809B1}" srcOrd="4" destOrd="0" presId="urn:microsoft.com/office/officeart/2005/8/layout/hList1"/>
    <dgm:cxn modelId="{4211C616-22E2-46D8-90B8-82E9B9412F99}" type="presParOf" srcId="{842CC544-867B-4590-967F-F5A7705809B1}" destId="{C58A541B-E375-43F8-8A0B-B09575DE3384}" srcOrd="0" destOrd="0" presId="urn:microsoft.com/office/officeart/2005/8/layout/hList1"/>
    <dgm:cxn modelId="{4F43AE73-4FEA-443F-8B68-956DB670FAB0}" type="presParOf" srcId="{842CC544-867B-4590-967F-F5A7705809B1}" destId="{076533B0-0869-447A-B4DA-64B118C661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4C369-C904-4E2C-BAF6-9183E6106105}">
      <dsp:nvSpPr>
        <dsp:cNvPr id="0" name=""/>
        <dsp:cNvSpPr/>
      </dsp:nvSpPr>
      <dsp:spPr>
        <a:xfrm>
          <a:off x="3751049" y="2376981"/>
          <a:ext cx="1641901" cy="164190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4000" b="1" i="0" u="none" kern="1200" baseline="0" dirty="0">
              <a:solidFill>
                <a:schemeClr val="accent6"/>
              </a:solidFill>
            </a:rPr>
            <a:t>RSI </a:t>
          </a:r>
          <a:endParaRPr lang="it" sz="4000" b="1" kern="1200" dirty="0">
            <a:solidFill>
              <a:schemeClr val="accent6"/>
            </a:solidFill>
          </a:endParaRPr>
        </a:p>
      </dsp:txBody>
      <dsp:txXfrm>
        <a:off x="3991500" y="2617432"/>
        <a:ext cx="1160999" cy="1160999"/>
      </dsp:txXfrm>
    </dsp:sp>
    <dsp:sp modelId="{520A1AD5-01F4-4AAF-BB83-B56674F7D630}">
      <dsp:nvSpPr>
        <dsp:cNvPr id="0" name=""/>
        <dsp:cNvSpPr/>
      </dsp:nvSpPr>
      <dsp:spPr>
        <a:xfrm rot="10800000">
          <a:off x="1835363" y="2963961"/>
          <a:ext cx="1810323" cy="4679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14D6CE-F7A2-489A-B765-5C06F8225023}">
      <dsp:nvSpPr>
        <dsp:cNvPr id="0" name=""/>
        <dsp:cNvSpPr/>
      </dsp:nvSpPr>
      <dsp:spPr>
        <a:xfrm>
          <a:off x="1260697" y="2738199"/>
          <a:ext cx="1149331" cy="9194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 dirty="0">
              <a:solidFill>
                <a:schemeClr val="accent6"/>
              </a:solidFill>
            </a:rPr>
            <a:t>Prassi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 dirty="0">
              <a:solidFill>
                <a:schemeClr val="accent6"/>
              </a:solidFill>
            </a:rPr>
            <a:t>riguardanti il lavoro</a:t>
          </a:r>
        </a:p>
      </dsp:txBody>
      <dsp:txXfrm>
        <a:off x="1287627" y="2765129"/>
        <a:ext cx="1095471" cy="865604"/>
      </dsp:txXfrm>
    </dsp:sp>
    <dsp:sp modelId="{A991C579-5C5D-4608-95FC-D936A398063D}">
      <dsp:nvSpPr>
        <dsp:cNvPr id="0" name=""/>
        <dsp:cNvSpPr/>
      </dsp:nvSpPr>
      <dsp:spPr>
        <a:xfrm rot="12600000">
          <a:off x="2080734" y="2048223"/>
          <a:ext cx="1810323" cy="4679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52"/>
            <a:satOff val="1096"/>
            <a:lumOff val="16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AAE2A5-1317-4483-825A-2469990F2A4B}">
      <dsp:nvSpPr>
        <dsp:cNvPr id="0" name=""/>
        <dsp:cNvSpPr/>
      </dsp:nvSpPr>
      <dsp:spPr>
        <a:xfrm>
          <a:off x="1627337" y="1369881"/>
          <a:ext cx="1149331" cy="9194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43"/>
            <a:satOff val="2153"/>
            <a:lumOff val="23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 dirty="0">
              <a:solidFill>
                <a:schemeClr val="accent6"/>
              </a:solidFill>
            </a:rPr>
            <a:t>Impatti ambientali</a:t>
          </a:r>
          <a:endParaRPr lang="it" sz="1000" b="1" kern="1200" dirty="0">
            <a:solidFill>
              <a:schemeClr val="accent6"/>
            </a:solidFill>
          </a:endParaRPr>
        </a:p>
      </dsp:txBody>
      <dsp:txXfrm>
        <a:off x="1654267" y="1396811"/>
        <a:ext cx="1095471" cy="865604"/>
      </dsp:txXfrm>
    </dsp:sp>
    <dsp:sp modelId="{0F07FED9-D444-4964-9CFF-EC9949892E3E}">
      <dsp:nvSpPr>
        <dsp:cNvPr id="0" name=""/>
        <dsp:cNvSpPr/>
      </dsp:nvSpPr>
      <dsp:spPr>
        <a:xfrm rot="14400000">
          <a:off x="2751100" y="1377857"/>
          <a:ext cx="1810323" cy="4679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03"/>
            <a:satOff val="2192"/>
            <a:lumOff val="33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5BDD3B-5A73-49CE-9106-80915A64B15A}">
      <dsp:nvSpPr>
        <dsp:cNvPr id="0" name=""/>
        <dsp:cNvSpPr/>
      </dsp:nvSpPr>
      <dsp:spPr>
        <a:xfrm>
          <a:off x="2629015" y="368202"/>
          <a:ext cx="1149331" cy="9194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086"/>
            <a:satOff val="4306"/>
            <a:lumOff val="4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>
              <a:solidFill>
                <a:schemeClr val="accent6"/>
              </a:solidFill>
            </a:rPr>
            <a:t>Prassi operative eque</a:t>
          </a:r>
          <a:endParaRPr lang="it" sz="1000" b="1" kern="1200" dirty="0">
            <a:solidFill>
              <a:schemeClr val="accent6"/>
            </a:solidFill>
          </a:endParaRPr>
        </a:p>
      </dsp:txBody>
      <dsp:txXfrm>
        <a:off x="2655945" y="395132"/>
        <a:ext cx="1095471" cy="865604"/>
      </dsp:txXfrm>
    </dsp:sp>
    <dsp:sp modelId="{FF6C413E-8E3D-4125-BD03-01498038643C}">
      <dsp:nvSpPr>
        <dsp:cNvPr id="0" name=""/>
        <dsp:cNvSpPr/>
      </dsp:nvSpPr>
      <dsp:spPr>
        <a:xfrm rot="16200000">
          <a:off x="3666838" y="1132486"/>
          <a:ext cx="1810323" cy="4679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155"/>
            <a:satOff val="3288"/>
            <a:lumOff val="50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36A9CD-03E9-4182-B65C-256F01D99597}">
      <dsp:nvSpPr>
        <dsp:cNvPr id="0" name=""/>
        <dsp:cNvSpPr/>
      </dsp:nvSpPr>
      <dsp:spPr>
        <a:xfrm>
          <a:off x="3997334" y="1562"/>
          <a:ext cx="1149331" cy="9194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129"/>
            <a:satOff val="6459"/>
            <a:lumOff val="70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>
              <a:solidFill>
                <a:schemeClr val="accent6"/>
              </a:solidFill>
            </a:rPr>
            <a:t>Diritti umani</a:t>
          </a:r>
          <a:endParaRPr lang="it" sz="1000" b="1" kern="1200" dirty="0">
            <a:solidFill>
              <a:schemeClr val="accent6"/>
            </a:solidFill>
          </a:endParaRPr>
        </a:p>
      </dsp:txBody>
      <dsp:txXfrm>
        <a:off x="4024264" y="28492"/>
        <a:ext cx="1095471" cy="865604"/>
      </dsp:txXfrm>
    </dsp:sp>
    <dsp:sp modelId="{C6045758-BD0B-4981-A559-5AFD8E2485AC}">
      <dsp:nvSpPr>
        <dsp:cNvPr id="0" name=""/>
        <dsp:cNvSpPr/>
      </dsp:nvSpPr>
      <dsp:spPr>
        <a:xfrm rot="18427325">
          <a:off x="4619878" y="1369697"/>
          <a:ext cx="2042738" cy="4679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206"/>
            <a:satOff val="4385"/>
            <a:lumOff val="67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9E7446-9A7A-4AE0-9BAF-19C3C328324A}">
      <dsp:nvSpPr>
        <dsp:cNvPr id="0" name=""/>
        <dsp:cNvSpPr/>
      </dsp:nvSpPr>
      <dsp:spPr>
        <a:xfrm>
          <a:off x="5580108" y="360036"/>
          <a:ext cx="1583847" cy="9194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173"/>
            <a:satOff val="8613"/>
            <a:lumOff val="93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 dirty="0">
              <a:solidFill>
                <a:schemeClr val="accent6"/>
              </a:solidFill>
            </a:rPr>
            <a:t>Approvvigionamento responsabile</a:t>
          </a:r>
          <a:endParaRPr lang="it" sz="1000" b="1" kern="1200" dirty="0">
            <a:solidFill>
              <a:schemeClr val="accent6"/>
            </a:solidFill>
          </a:endParaRPr>
        </a:p>
      </dsp:txBody>
      <dsp:txXfrm>
        <a:off x="5607038" y="386966"/>
        <a:ext cx="1529987" cy="865604"/>
      </dsp:txXfrm>
    </dsp:sp>
    <dsp:sp modelId="{D5AFE32C-CF4A-4B0B-A7F1-C01A1E8D816F}">
      <dsp:nvSpPr>
        <dsp:cNvPr id="0" name=""/>
        <dsp:cNvSpPr/>
      </dsp:nvSpPr>
      <dsp:spPr>
        <a:xfrm rot="19800000">
          <a:off x="5252942" y="2048223"/>
          <a:ext cx="1810323" cy="4679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258"/>
            <a:satOff val="5481"/>
            <a:lumOff val="83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C83D57-D685-4F8C-B5D2-E27C2BC66B67}">
      <dsp:nvSpPr>
        <dsp:cNvPr id="0" name=""/>
        <dsp:cNvSpPr/>
      </dsp:nvSpPr>
      <dsp:spPr>
        <a:xfrm>
          <a:off x="6367331" y="1369881"/>
          <a:ext cx="1149331" cy="9194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216"/>
            <a:satOff val="10766"/>
            <a:lumOff val="116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>
              <a:solidFill>
                <a:schemeClr val="accent6"/>
              </a:solidFill>
            </a:rPr>
            <a:t>Problemi dei clienti</a:t>
          </a:r>
          <a:endParaRPr lang="it" sz="1000" b="1" kern="1200" dirty="0">
            <a:solidFill>
              <a:schemeClr val="accent6"/>
            </a:solidFill>
          </a:endParaRPr>
        </a:p>
      </dsp:txBody>
      <dsp:txXfrm>
        <a:off x="6394261" y="1396811"/>
        <a:ext cx="1095471" cy="865604"/>
      </dsp:txXfrm>
    </dsp:sp>
    <dsp:sp modelId="{93EE50FF-3512-4394-A33A-A5342E242A85}">
      <dsp:nvSpPr>
        <dsp:cNvPr id="0" name=""/>
        <dsp:cNvSpPr/>
      </dsp:nvSpPr>
      <dsp:spPr>
        <a:xfrm>
          <a:off x="5498313" y="2963961"/>
          <a:ext cx="1810323" cy="4679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309"/>
            <a:satOff val="6577"/>
            <a:lumOff val="100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A2C7FD-5D7B-4E00-8631-CFD9B34939C6}">
      <dsp:nvSpPr>
        <dsp:cNvPr id="0" name=""/>
        <dsp:cNvSpPr/>
      </dsp:nvSpPr>
      <dsp:spPr>
        <a:xfrm>
          <a:off x="6733971" y="2738199"/>
          <a:ext cx="1149331" cy="91946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000" b="1" i="0" u="none" kern="1200" baseline="0">
              <a:solidFill>
                <a:schemeClr val="accent6"/>
              </a:solidFill>
            </a:rPr>
            <a:t>Impegno e sviluppo nella comunità</a:t>
          </a:r>
          <a:endParaRPr lang="it" sz="1000" b="1" kern="1200" dirty="0">
            <a:solidFill>
              <a:schemeClr val="accent6"/>
            </a:solidFill>
          </a:endParaRPr>
        </a:p>
      </dsp:txBody>
      <dsp:txXfrm>
        <a:off x="6760901" y="2765129"/>
        <a:ext cx="1095471" cy="865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028AE-EC83-4691-869D-AD6BBD7CF4D3}">
      <dsp:nvSpPr>
        <dsp:cNvPr id="0" name=""/>
        <dsp:cNvSpPr/>
      </dsp:nvSpPr>
      <dsp:spPr>
        <a:xfrm>
          <a:off x="40" y="95239"/>
          <a:ext cx="384556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Prassi riguardanti il lavoro</a:t>
          </a:r>
        </a:p>
      </dsp:txBody>
      <dsp:txXfrm>
        <a:off x="40" y="95239"/>
        <a:ext cx="3845569" cy="374400"/>
      </dsp:txXfrm>
    </dsp:sp>
    <dsp:sp modelId="{AFFD036E-C253-47E9-9CB0-C75C83D41187}">
      <dsp:nvSpPr>
        <dsp:cNvPr id="0" name=""/>
        <dsp:cNvSpPr/>
      </dsp:nvSpPr>
      <dsp:spPr>
        <a:xfrm>
          <a:off x="0" y="473413"/>
          <a:ext cx="3845569" cy="30689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300" b="0" i="0" u="none" kern="1200" baseline="0" dirty="0"/>
            <a:t>I dipendenti e i lavoratori sono soggetti interessati fondamentali per qualsiasi impresa. I diritti</a:t>
          </a:r>
          <a:r>
            <a:rPr lang="it-IT" sz="1300" b="0" i="0" u="none" kern="1200" baseline="0" dirty="0"/>
            <a:t> </a:t>
          </a:r>
          <a:r>
            <a:rPr lang="it" sz="1300" b="0" i="0" u="none" kern="1200" baseline="0" dirty="0"/>
            <a:t>dei lavoratori devono essere rispettati e </a:t>
          </a:r>
          <a:r>
            <a:rPr lang="it" sz="1300" b="0" i="0" u="none" kern="1200" baseline="0" dirty="0">
              <a:solidFill>
                <a:srgbClr val="000000"/>
              </a:solidFill>
            </a:rPr>
            <a:t>l’impresa deve adottare politiche e procedure per garantirli. Gli argomenti relativi al lavoro comprendono, a titolo non </a:t>
          </a:r>
          <a:r>
            <a:rPr lang="it-IT" sz="1300" b="0" i="0" u="none" kern="1200" baseline="0" dirty="0">
              <a:solidFill>
                <a:srgbClr val="000000"/>
              </a:solidFill>
            </a:rPr>
            <a:t>esaustivo</a:t>
          </a:r>
          <a:r>
            <a:rPr lang="it" sz="1300" b="0" i="0" u="none" kern="1200" baseline="0" dirty="0">
              <a:solidFill>
                <a:srgbClr val="000000"/>
              </a:solidFill>
            </a:rPr>
            <a:t>: </a:t>
          </a:r>
        </a:p>
        <a:p>
          <a:pPr marL="288925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Remunerazione equa e adeguata</a:t>
          </a:r>
        </a:p>
        <a:p>
          <a:pPr marL="288925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Orario di lavoro equo in base alle leggi locali e alle norme internazionali</a:t>
          </a:r>
        </a:p>
        <a:p>
          <a:pPr marL="288925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Libertà di associazione e contrattazione collettiva</a:t>
          </a:r>
        </a:p>
        <a:p>
          <a:pPr marL="288925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Tolleranza zero per il lavoro minorile e il lavoro forzato</a:t>
          </a:r>
        </a:p>
        <a:p>
          <a:pPr marL="288925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Salute e sicurezza</a:t>
          </a:r>
        </a:p>
      </dsp:txBody>
      <dsp:txXfrm>
        <a:off x="0" y="473413"/>
        <a:ext cx="3845569" cy="3068909"/>
      </dsp:txXfrm>
    </dsp:sp>
    <dsp:sp modelId="{C1F215FF-3B9B-48E5-BB04-48FF52F3BE26}">
      <dsp:nvSpPr>
        <dsp:cNvPr id="0" name=""/>
        <dsp:cNvSpPr/>
      </dsp:nvSpPr>
      <dsp:spPr>
        <a:xfrm>
          <a:off x="4383989" y="95239"/>
          <a:ext cx="384556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Ambiente</a:t>
          </a:r>
        </a:p>
      </dsp:txBody>
      <dsp:txXfrm>
        <a:off x="4383989" y="95239"/>
        <a:ext cx="3845569" cy="374400"/>
      </dsp:txXfrm>
    </dsp:sp>
    <dsp:sp modelId="{78BEFB12-0110-4B62-B309-1E06C21E2ED1}">
      <dsp:nvSpPr>
        <dsp:cNvPr id="0" name=""/>
        <dsp:cNvSpPr/>
      </dsp:nvSpPr>
      <dsp:spPr>
        <a:xfrm>
          <a:off x="4383989" y="469639"/>
          <a:ext cx="3845569" cy="30689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300" b="0" i="0" u="none" kern="1200" baseline="0" dirty="0"/>
            <a:t>L'attività di un'azienda può influire sull’ambiente sotto molti aspetti,dall'aria, al suolo</a:t>
          </a:r>
          <a:r>
            <a:rPr lang="it-IT" sz="1300" b="0" i="0" u="none" kern="1200" baseline="0" dirty="0"/>
            <a:t>,</a:t>
          </a:r>
          <a:r>
            <a:rPr lang="it" sz="1300" b="0" i="0" u="none" kern="1200" baseline="0" dirty="0"/>
            <a:t> all’'inquinamento delle acque, allo smaltimento dei rifiuti e all’utilizzo delle risorse naturali. Un’impresa deve individuare tali impatti e rischi, adottare politiche</a:t>
          </a:r>
          <a:r>
            <a:rPr lang="it-IT" sz="1300" b="0" i="0" u="none" kern="1200" baseline="0" dirty="0"/>
            <a:t>,</a:t>
          </a:r>
          <a:r>
            <a:rPr lang="it" sz="1300" b="0" i="0" u="none" kern="1200" baseline="0" dirty="0"/>
            <a:t> procedure e definire come affrontare al meglio ogni impatto. Ad esempio, le imprese si stanno adoperando per utilizzare fonti di energia rinnovabili o attuare programmi di riciclaggio dei rifiuti. </a:t>
          </a:r>
        </a:p>
      </dsp:txBody>
      <dsp:txXfrm>
        <a:off x="4383989" y="469639"/>
        <a:ext cx="3845569" cy="3068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028AE-EC83-4691-869D-AD6BBD7CF4D3}">
      <dsp:nvSpPr>
        <dsp:cNvPr id="0" name=""/>
        <dsp:cNvSpPr/>
      </dsp:nvSpPr>
      <dsp:spPr>
        <a:xfrm>
          <a:off x="40" y="202293"/>
          <a:ext cx="384556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Diritti umani</a:t>
          </a:r>
        </a:p>
      </dsp:txBody>
      <dsp:txXfrm>
        <a:off x="40" y="202293"/>
        <a:ext cx="3845569" cy="374400"/>
      </dsp:txXfrm>
    </dsp:sp>
    <dsp:sp modelId="{AFFD036E-C253-47E9-9CB0-C75C83D41187}">
      <dsp:nvSpPr>
        <dsp:cNvPr id="0" name=""/>
        <dsp:cNvSpPr/>
      </dsp:nvSpPr>
      <dsp:spPr>
        <a:xfrm>
          <a:off x="0" y="580205"/>
          <a:ext cx="38455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300" b="0" i="0" u="none" kern="1200" baseline="0" dirty="0"/>
            <a:t>In funzione dell’ambito delle attività, le aziende avranno un impatto potenziale sui diritti </a:t>
          </a:r>
          <a:r>
            <a:rPr lang="it" sz="1300" b="0" i="0" u="none" kern="1200" baseline="0" dirty="0">
              <a:solidFill>
                <a:srgbClr val="000000"/>
              </a:solidFill>
            </a:rPr>
            <a:t>umani dei propri dipendenti, delle comunità l</a:t>
          </a:r>
          <a:r>
            <a:rPr lang="it-IT" sz="1300" b="0" i="0" u="none" kern="1200" baseline="0" dirty="0" err="1">
              <a:solidFill>
                <a:srgbClr val="000000"/>
              </a:solidFill>
            </a:rPr>
            <a:t>ocali</a:t>
          </a:r>
          <a:r>
            <a:rPr lang="it" sz="1300" b="0" i="0" u="none" kern="1200" baseline="0" dirty="0">
              <a:solidFill>
                <a:srgbClr val="000000"/>
              </a:solidFill>
            </a:rPr>
            <a:t>, dei soggetti interessati lungo la catena di approvvigionamento.</a:t>
          </a:r>
        </a:p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300" b="0" i="0" u="none" kern="1200" baseline="0" dirty="0">
              <a:solidFill>
                <a:srgbClr val="000000"/>
              </a:solidFill>
            </a:rPr>
            <a:t>Domande fondamentali: </a:t>
          </a:r>
        </a:p>
        <a:p>
          <a:pPr marL="342900" lvl="2" indent="-168275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>
              <a:solidFill>
                <a:srgbClr val="000000"/>
              </a:solidFill>
            </a:rPr>
            <a:t>Chi sono i titolari di diritti tra i nostri soggetti interessati? </a:t>
          </a:r>
        </a:p>
        <a:p>
          <a:pPr marL="342900" lvl="2" indent="-168275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>
              <a:solidFill>
                <a:srgbClr val="000000"/>
              </a:solidFill>
            </a:rPr>
            <a:t>Su quali diritti umani l’impresa avrà un potenziale impatto negativo? Si tratta di un impatto diretto o indiretto?</a:t>
          </a:r>
        </a:p>
        <a:p>
          <a:pPr marL="342900" lvl="2" indent="-168275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>
              <a:solidFill>
                <a:srgbClr val="000000"/>
              </a:solidFill>
            </a:rPr>
            <a:t>Quali sono la politica e le procedure dell’impresa in materia di diritti umani, comprese le misure </a:t>
          </a:r>
          <a:r>
            <a:rPr lang="it-IT" sz="1300" b="0" i="0" u="none" kern="1200" baseline="0" dirty="0">
              <a:solidFill>
                <a:srgbClr val="000000"/>
              </a:solidFill>
            </a:rPr>
            <a:t>di rimedio</a:t>
          </a:r>
          <a:r>
            <a:rPr lang="it" sz="1300" b="0" i="0" u="none" kern="1200" baseline="0" dirty="0">
              <a:solidFill>
                <a:srgbClr val="000000"/>
              </a:solidFill>
            </a:rPr>
            <a:t>?</a:t>
          </a:r>
        </a:p>
      </dsp:txBody>
      <dsp:txXfrm>
        <a:off x="0" y="580205"/>
        <a:ext cx="3845569" cy="2854800"/>
      </dsp:txXfrm>
    </dsp:sp>
    <dsp:sp modelId="{C1F215FF-3B9B-48E5-BB04-48FF52F3BE26}">
      <dsp:nvSpPr>
        <dsp:cNvPr id="0" name=""/>
        <dsp:cNvSpPr/>
      </dsp:nvSpPr>
      <dsp:spPr>
        <a:xfrm>
          <a:off x="4383989" y="202293"/>
          <a:ext cx="384556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Prassi operative eque</a:t>
          </a:r>
        </a:p>
      </dsp:txBody>
      <dsp:txXfrm>
        <a:off x="4383989" y="202293"/>
        <a:ext cx="3845569" cy="374400"/>
      </dsp:txXfrm>
    </dsp:sp>
    <dsp:sp modelId="{78BEFB12-0110-4B62-B309-1E06C21E2ED1}">
      <dsp:nvSpPr>
        <dsp:cNvPr id="0" name=""/>
        <dsp:cNvSpPr/>
      </dsp:nvSpPr>
      <dsp:spPr>
        <a:xfrm>
          <a:off x="4383989" y="576693"/>
          <a:ext cx="38455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300" b="0" i="0" u="none" kern="1200" baseline="0" dirty="0"/>
            <a:t>Le imprese non solo devono rispettare i regolamenti nazionali, regionali e internazionali, devono anche operare in modo etico nel </a:t>
          </a:r>
          <a:r>
            <a:rPr lang="it" sz="1300" b="0" i="0" u="none" kern="1200" baseline="0" dirty="0">
              <a:solidFill>
                <a:srgbClr val="000000"/>
              </a:solidFill>
            </a:rPr>
            <a:t>rispetto delle norme di comportamento accettate. Ciò comprende, a titolo non </a:t>
          </a:r>
          <a:r>
            <a:rPr lang="it-IT" sz="1300" b="0" i="0" u="none" kern="1200" baseline="0" dirty="0">
              <a:solidFill>
                <a:srgbClr val="000000"/>
              </a:solidFill>
            </a:rPr>
            <a:t>esaustivo</a:t>
          </a:r>
          <a:r>
            <a:rPr lang="it" sz="1300" b="0" i="0" u="none" kern="1200" baseline="0" dirty="0">
              <a:solidFill>
                <a:srgbClr val="000000"/>
              </a:solidFill>
            </a:rPr>
            <a:t>: </a:t>
          </a:r>
        </a:p>
        <a:p>
          <a:pPr marL="403225" lvl="2" indent="-2286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/>
            <a:t>Anti-corruzione e anti-estorsione</a:t>
          </a:r>
        </a:p>
        <a:p>
          <a:pPr marL="403225" lvl="2" indent="-2286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/>
            <a:t>Comportamento fiscale equo e responsabile (ossia il pagamento delle imposte)</a:t>
          </a:r>
        </a:p>
        <a:p>
          <a:pPr marL="403225" lvl="2" indent="-2286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/>
            <a:t>Rispetto dei diritti di proprietà</a:t>
          </a:r>
        </a:p>
        <a:p>
          <a:pPr marL="403225" lvl="2" indent="-2286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/>
            <a:t>Prassi di pagamento eque</a:t>
          </a:r>
        </a:p>
      </dsp:txBody>
      <dsp:txXfrm>
        <a:off x="4383989" y="576693"/>
        <a:ext cx="3845569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028AE-EC83-4691-869D-AD6BBD7CF4D3}">
      <dsp:nvSpPr>
        <dsp:cNvPr id="0" name=""/>
        <dsp:cNvSpPr/>
      </dsp:nvSpPr>
      <dsp:spPr>
        <a:xfrm>
          <a:off x="40" y="23869"/>
          <a:ext cx="384556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Approvvigionamento responsabile</a:t>
          </a:r>
        </a:p>
      </dsp:txBody>
      <dsp:txXfrm>
        <a:off x="40" y="23869"/>
        <a:ext cx="3845569" cy="374400"/>
      </dsp:txXfrm>
    </dsp:sp>
    <dsp:sp modelId="{AFFD036E-C253-47E9-9CB0-C75C83D41187}">
      <dsp:nvSpPr>
        <dsp:cNvPr id="0" name=""/>
        <dsp:cNvSpPr/>
      </dsp:nvSpPr>
      <dsp:spPr>
        <a:xfrm>
          <a:off x="0" y="402219"/>
          <a:ext cx="3845569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300" b="0" i="0" u="none" kern="1200" baseline="0" dirty="0"/>
            <a:t>Gli impatti ambientali e sociali possono essere identificati in tutta la catena di approvvigionamento. Per questo motivo, un'azienda deve essere in grado di mappare i propri fornitori e di individuare i rischi e gli impatti fondamentali. Alcuni esempi: </a:t>
          </a:r>
        </a:p>
        <a:p>
          <a:pPr marL="288925" lvl="2" indent="-174625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/>
            <a:t>Rispetto dei diritti umani</a:t>
          </a:r>
        </a:p>
        <a:p>
          <a:pPr marL="288925" lvl="2" indent="-174625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/>
            <a:t>Impatto ambientale basato sulle attività dei fornitori (ad esempio, impatti nell’estrazione, nel trattamento e nel trasporto di materie prime)</a:t>
          </a:r>
        </a:p>
        <a:p>
          <a:pPr marL="288925" lvl="2" indent="-174625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/>
            <a:t>I dipendenti dei fornitori </a:t>
          </a:r>
          <a:r>
            <a:rPr lang="it" sz="1300" b="0" i="0" u="none" kern="1200" baseline="0" dirty="0">
              <a:solidFill>
                <a:srgbClr val="000000"/>
              </a:solidFill>
            </a:rPr>
            <a:t>hanno accesso a salari equi e ad altri diritti dei lavoratori riconosciuti</a:t>
          </a:r>
        </a:p>
        <a:p>
          <a:pPr marL="288925" lvl="2" indent="-174625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>
              <a:solidFill>
                <a:srgbClr val="000000"/>
              </a:solidFill>
            </a:rPr>
            <a:t>Corruzione ed estorsione lungo la catena d</a:t>
          </a:r>
          <a:r>
            <a:rPr lang="it-IT" sz="1300" b="0" i="0" u="none" kern="1200" baseline="0" dirty="0" err="1">
              <a:solidFill>
                <a:srgbClr val="000000"/>
              </a:solidFill>
            </a:rPr>
            <a:t>el</a:t>
          </a:r>
          <a:r>
            <a:rPr lang="it-IT" sz="1300" b="0" i="0" u="none" kern="1200" baseline="0" dirty="0">
              <a:solidFill>
                <a:srgbClr val="000000"/>
              </a:solidFill>
            </a:rPr>
            <a:t> valore </a:t>
          </a:r>
          <a:endParaRPr lang="it" sz="1300" b="0" i="0" u="none" kern="1200" baseline="0" dirty="0">
            <a:solidFill>
              <a:srgbClr val="000000"/>
            </a:solidFill>
          </a:endParaRPr>
        </a:p>
      </dsp:txBody>
      <dsp:txXfrm>
        <a:off x="0" y="402219"/>
        <a:ext cx="3845569" cy="3211649"/>
      </dsp:txXfrm>
    </dsp:sp>
    <dsp:sp modelId="{C1F215FF-3B9B-48E5-BB04-48FF52F3BE26}">
      <dsp:nvSpPr>
        <dsp:cNvPr id="0" name=""/>
        <dsp:cNvSpPr/>
      </dsp:nvSpPr>
      <dsp:spPr>
        <a:xfrm>
          <a:off x="4383989" y="23869"/>
          <a:ext cx="384556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Problemi relativi ai consumator</a:t>
          </a:r>
          <a:r>
            <a:rPr lang="it-IT" sz="1300" b="1" i="0" u="none" kern="1200" baseline="0" dirty="0">
              <a:solidFill>
                <a:schemeClr val="accent6"/>
              </a:solidFill>
            </a:rPr>
            <a:t>i</a:t>
          </a:r>
          <a:endParaRPr lang="it" sz="1300" b="1" i="0" u="none" kern="1200" baseline="0" dirty="0">
            <a:solidFill>
              <a:schemeClr val="accent6"/>
            </a:solidFill>
          </a:endParaRPr>
        </a:p>
      </dsp:txBody>
      <dsp:txXfrm>
        <a:off x="4383989" y="23869"/>
        <a:ext cx="3845569" cy="374400"/>
      </dsp:txXfrm>
    </dsp:sp>
    <dsp:sp modelId="{78BEFB12-0110-4B62-B309-1E06C21E2ED1}">
      <dsp:nvSpPr>
        <dsp:cNvPr id="0" name=""/>
        <dsp:cNvSpPr/>
      </dsp:nvSpPr>
      <dsp:spPr>
        <a:xfrm>
          <a:off x="4383989" y="398268"/>
          <a:ext cx="3845569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300" b="0" i="0" u="none" kern="1200" baseline="0" dirty="0"/>
            <a:t>Un’impresa deve riconoscere gli impatti sociali legati </a:t>
          </a:r>
          <a:r>
            <a:rPr lang="it" sz="1300" b="0" i="0" u="none" kern="1200" baseline="0" dirty="0">
              <a:solidFill>
                <a:srgbClr val="000000"/>
              </a:solidFill>
            </a:rPr>
            <a:t>all’utilizzo dei suoi prodotti/servizi. Alcuni impatti comprendono, a titolo non </a:t>
          </a:r>
          <a:r>
            <a:rPr lang="it-IT" sz="1300" b="0" i="0" u="none" kern="1200" baseline="0" dirty="0">
              <a:solidFill>
                <a:srgbClr val="000000"/>
              </a:solidFill>
            </a:rPr>
            <a:t>esaustivo</a:t>
          </a:r>
          <a:r>
            <a:rPr lang="it" sz="1300" b="0" i="0" u="none" kern="1200" baseline="0" dirty="0">
              <a:solidFill>
                <a:srgbClr val="000000"/>
              </a:solidFill>
            </a:rPr>
            <a:t>: </a:t>
          </a:r>
          <a:endParaRPr lang="it" sz="1300" kern="1200" dirty="0">
            <a:solidFill>
              <a:srgbClr val="000000"/>
            </a:solidFill>
          </a:endParaRPr>
        </a:p>
        <a:p>
          <a:pPr marL="2286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>
              <a:solidFill>
                <a:srgbClr val="000000"/>
              </a:solidFill>
            </a:rPr>
            <a:t>rischi per la salute e la sicurezza dei consumatori</a:t>
          </a:r>
          <a:endParaRPr lang="it" sz="1300" kern="1200" dirty="0">
            <a:solidFill>
              <a:srgbClr val="000000"/>
            </a:solidFill>
          </a:endParaRPr>
        </a:p>
        <a:p>
          <a:pPr marL="2286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>
              <a:solidFill>
                <a:srgbClr val="000000"/>
              </a:solidFill>
            </a:rPr>
            <a:t>Presentazione e informazioni trasparenti ed eque sui prodotto/servizi</a:t>
          </a:r>
          <a:endParaRPr lang="it" sz="1300" kern="1200" dirty="0">
            <a:solidFill>
              <a:srgbClr val="000000"/>
            </a:solidFill>
          </a:endParaRPr>
        </a:p>
        <a:p>
          <a:pPr marL="2286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300" b="0" i="0" u="none" kern="1200" baseline="0" dirty="0">
              <a:solidFill>
                <a:srgbClr val="000000"/>
              </a:solidFill>
            </a:rPr>
            <a:t>Impatto ambientale dello smaltimento dei prodotti</a:t>
          </a:r>
          <a:endParaRPr lang="it" sz="1300" kern="1200" dirty="0">
            <a:solidFill>
              <a:srgbClr val="000000"/>
            </a:solidFill>
          </a:endParaRPr>
        </a:p>
      </dsp:txBody>
      <dsp:txXfrm>
        <a:off x="4383989" y="398268"/>
        <a:ext cx="3845569" cy="3211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028AE-EC83-4691-869D-AD6BBD7CF4D3}">
      <dsp:nvSpPr>
        <dsp:cNvPr id="0" name=""/>
        <dsp:cNvSpPr/>
      </dsp:nvSpPr>
      <dsp:spPr>
        <a:xfrm>
          <a:off x="0" y="10054"/>
          <a:ext cx="741682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200" b="1" i="0" u="none" kern="1200" baseline="0" dirty="0">
              <a:solidFill>
                <a:schemeClr val="accent6"/>
              </a:solidFill>
            </a:rPr>
            <a:t>Impegno e sviluppo della comunità</a:t>
          </a:r>
          <a:endParaRPr lang="it" sz="1200" b="1" kern="1200" dirty="0">
            <a:solidFill>
              <a:schemeClr val="accent6"/>
            </a:solidFill>
          </a:endParaRPr>
        </a:p>
      </dsp:txBody>
      <dsp:txXfrm>
        <a:off x="0" y="10054"/>
        <a:ext cx="7416824" cy="518400"/>
      </dsp:txXfrm>
    </dsp:sp>
    <dsp:sp modelId="{AFFD036E-C253-47E9-9CB0-C75C83D41187}">
      <dsp:nvSpPr>
        <dsp:cNvPr id="0" name=""/>
        <dsp:cNvSpPr/>
      </dsp:nvSpPr>
      <dsp:spPr>
        <a:xfrm>
          <a:off x="0" y="533194"/>
          <a:ext cx="7416824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" sz="1200" b="0" i="0" u="none" kern="1200" baseline="0" dirty="0">
              <a:solidFill>
                <a:schemeClr val="tx1"/>
              </a:solidFill>
            </a:rPr>
            <a:t>L’attività di un’impresa può avere, direttamente o indirettamente, un impatto positivo sulle comunità l</a:t>
          </a:r>
          <a:r>
            <a:rPr lang="it-IT" sz="1200" b="0" i="0" u="none" kern="1200" baseline="0" dirty="0" err="1">
              <a:solidFill>
                <a:schemeClr val="tx1"/>
              </a:solidFill>
            </a:rPr>
            <a:t>ocali</a:t>
          </a:r>
          <a:r>
            <a:rPr lang="it" sz="1200" b="0" i="0" u="none" kern="1200" baseline="0" dirty="0">
              <a:solidFill>
                <a:schemeClr val="tx1"/>
              </a:solidFill>
            </a:rPr>
            <a:t> o su quelle lungo la catena di approvvigionamento. Alcuni esempi applicabili al settore minerario: </a:t>
          </a:r>
          <a:endParaRPr lang="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200" b="0" i="0" u="none" kern="1200" baseline="0">
              <a:solidFill>
                <a:schemeClr val="tx1"/>
              </a:solidFill>
            </a:rPr>
            <a:t>Creazione di posti di lavoro e sviluppo di competenze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200" b="0" i="0" u="none" kern="1200" baseline="0">
              <a:solidFill>
                <a:schemeClr val="tx1"/>
              </a:solidFill>
            </a:rPr>
            <a:t>Approvvigionamento in loco per sostenere le imprese locali e ridurre l'impronta di carbonio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200" b="0" i="0" u="none" kern="1200" baseline="0">
              <a:solidFill>
                <a:schemeClr val="tx1"/>
              </a:solidFill>
            </a:rPr>
            <a:t>Investimenti nella comunità (filantropia e non solo) 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200" b="0" i="0" u="none" kern="1200" baseline="0">
              <a:solidFill>
                <a:schemeClr val="tx1"/>
              </a:solidFill>
            </a:rPr>
            <a:t>Collaborazione con fornitori e organizzazioni locali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200" b="0" i="0" u="none" kern="1200" baseline="0" dirty="0">
              <a:solidFill>
                <a:schemeClr val="tx1"/>
              </a:solidFill>
            </a:rPr>
            <a:t>Incoraggiare i fornitori a coinvolgere le comunità nei paesi in cui operano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it" sz="1200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it" sz="1200" b="0" i="0" u="none" kern="1200" baseline="0" dirty="0"/>
            <a:t>Le imprese comunemente identificano le attività di impegno nelle comunità come l’ambito di applicazione completo della RSI ma, come avete appreso, esso è molto più ampio. Tuttavia, potete fare molto come PMI per sostenere le comunità legate all’ambit</a:t>
          </a:r>
          <a:r>
            <a:rPr lang="it-IT" sz="1200" b="0" i="0" u="none" kern="1200" baseline="0" dirty="0"/>
            <a:t>o</a:t>
          </a:r>
          <a:r>
            <a:rPr lang="it" sz="1200" b="0" i="0" u="none" kern="1200" baseline="0" dirty="0"/>
            <a:t> di attività della vostra impresa. Per garantire che siano prese misure in materia di sostenibilità, </a:t>
          </a:r>
          <a:r>
            <a:rPr lang="it" sz="1200" b="0" i="0" u="none" kern="1200" baseline="0" dirty="0">
              <a:solidFill>
                <a:srgbClr val="000000"/>
              </a:solidFill>
            </a:rPr>
            <a:t>prendete in considerazione </a:t>
          </a:r>
          <a:r>
            <a:rPr lang="it-IT" sz="1200" b="0" i="0" u="none" kern="1200" baseline="0" dirty="0">
              <a:solidFill>
                <a:srgbClr val="000000"/>
              </a:solidFill>
            </a:rPr>
            <a:t>i </a:t>
          </a:r>
          <a:r>
            <a:rPr lang="it" sz="1200" b="0" i="0" u="none" kern="1200" baseline="0" dirty="0">
              <a:solidFill>
                <a:srgbClr val="000000"/>
              </a:solidFill>
            </a:rPr>
            <a:t>seguenti elementi: </a:t>
          </a:r>
          <a:endParaRPr lang="it" sz="1200" kern="1200" dirty="0">
            <a:solidFill>
              <a:srgbClr val="000000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it" sz="1200" kern="1200" dirty="0">
            <a:solidFill>
              <a:srgbClr val="000000"/>
            </a:solidFill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200" b="0" i="0" u="none" kern="1200" baseline="0" dirty="0">
              <a:solidFill>
                <a:srgbClr val="000000"/>
              </a:solidFill>
            </a:rPr>
            <a:t> Concentratevi sulle comunità e sui soggetti </a:t>
          </a:r>
          <a:r>
            <a:rPr lang="it-IT" sz="1200" b="0" i="0" u="none" kern="1200" baseline="0" dirty="0">
              <a:solidFill>
                <a:srgbClr val="000000"/>
              </a:solidFill>
            </a:rPr>
            <a:t>interessati </a:t>
          </a:r>
          <a:r>
            <a:rPr lang="it" sz="1200" b="0" i="0" u="none" kern="1200" baseline="0" dirty="0">
              <a:solidFill>
                <a:srgbClr val="000000"/>
              </a:solidFill>
            </a:rPr>
            <a:t>dall'attività </a:t>
          </a:r>
          <a:r>
            <a:rPr lang="it" sz="1200" b="0" i="0" u="none" kern="1200" baseline="0" dirty="0"/>
            <a:t>della vostra impresa o ad essa collegati.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" sz="1200" b="0" i="0" u="none" kern="1200" baseline="0" dirty="0"/>
            <a:t> Collaborate in partenariato con organizzazioni locali e/o di esperti per una migliore allocazione del sostegno finanziario.</a:t>
          </a:r>
        </a:p>
      </dsp:txBody>
      <dsp:txXfrm>
        <a:off x="0" y="533194"/>
        <a:ext cx="7416824" cy="3853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3F65B-87C6-4C0E-A460-6373EF0BC24B}">
      <dsp:nvSpPr>
        <dsp:cNvPr id="0" name=""/>
        <dsp:cNvSpPr/>
      </dsp:nvSpPr>
      <dsp:spPr>
        <a:xfrm>
          <a:off x="2385" y="221180"/>
          <a:ext cx="2325633" cy="647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Attribuzione della responsabilità </a:t>
          </a:r>
        </a:p>
      </dsp:txBody>
      <dsp:txXfrm>
        <a:off x="2385" y="221180"/>
        <a:ext cx="2325633" cy="647984"/>
      </dsp:txXfrm>
    </dsp:sp>
    <dsp:sp modelId="{7BBCDB5F-0C6D-4649-A6B4-84ED51C6FC35}">
      <dsp:nvSpPr>
        <dsp:cNvPr id="0" name=""/>
        <dsp:cNvSpPr/>
      </dsp:nvSpPr>
      <dsp:spPr>
        <a:xfrm>
          <a:off x="2385" y="869164"/>
          <a:ext cx="2325633" cy="2654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/>
            <a:t>Chi prende le decisioni nella vostra impresa?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I dirigenti/manager di alto livello hanno approvato la valutazione dell’impatto della RSI e le azioni collegate?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Chi è responsabile dell’implementazione delle attività legate alla RSI (politiche, procedure, reporting)?</a:t>
          </a:r>
        </a:p>
      </dsp:txBody>
      <dsp:txXfrm>
        <a:off x="2385" y="869164"/>
        <a:ext cx="2325633" cy="2654071"/>
      </dsp:txXfrm>
    </dsp:sp>
    <dsp:sp modelId="{1F34EDA0-1D70-4107-AC20-4C1FD0F9D6C2}">
      <dsp:nvSpPr>
        <dsp:cNvPr id="0" name=""/>
        <dsp:cNvSpPr/>
      </dsp:nvSpPr>
      <dsp:spPr>
        <a:xfrm>
          <a:off x="2653607" y="221180"/>
          <a:ext cx="2325633" cy="647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Valutazione dell’impatto sociale e ambientale </a:t>
          </a:r>
        </a:p>
      </dsp:txBody>
      <dsp:txXfrm>
        <a:off x="2653607" y="221180"/>
        <a:ext cx="2325633" cy="647984"/>
      </dsp:txXfrm>
    </dsp:sp>
    <dsp:sp modelId="{50D4B462-D8D2-4C85-A60F-B853834F8A67}">
      <dsp:nvSpPr>
        <dsp:cNvPr id="0" name=""/>
        <dsp:cNvSpPr/>
      </dsp:nvSpPr>
      <dsp:spPr>
        <a:xfrm>
          <a:off x="2653607" y="869164"/>
          <a:ext cx="2325633" cy="2654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Quali sono gli impatti sociali e ambientali effettivi/potenziali nella vostra catena d</a:t>
          </a:r>
          <a:r>
            <a:rPr lang="it-IT" sz="1300" b="0" i="0" u="none" kern="1200" baseline="0" dirty="0" err="1"/>
            <a:t>el</a:t>
          </a:r>
          <a:r>
            <a:rPr lang="it" sz="1300" b="0" i="0" u="none" kern="1200" baseline="0" dirty="0"/>
            <a:t> </a:t>
          </a:r>
          <a:r>
            <a:rPr lang="it" sz="1300" b="0" i="0" u="none" kern="1200" baseline="0" dirty="0">
              <a:solidFill>
                <a:schemeClr val="tx1">
                  <a:lumMod val="95000"/>
                  <a:lumOff val="5000"/>
                </a:schemeClr>
              </a:solidFill>
            </a:rPr>
            <a:t>valore?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Le politiche e le procedure relative alla RSI sono integrate nel vostro modello di business?</a:t>
          </a:r>
        </a:p>
      </dsp:txBody>
      <dsp:txXfrm>
        <a:off x="2653607" y="869164"/>
        <a:ext cx="2325633" cy="2654071"/>
      </dsp:txXfrm>
    </dsp:sp>
    <dsp:sp modelId="{C58A541B-E375-43F8-8A0B-B09575DE3384}">
      <dsp:nvSpPr>
        <dsp:cNvPr id="0" name=""/>
        <dsp:cNvSpPr/>
      </dsp:nvSpPr>
      <dsp:spPr>
        <a:xfrm>
          <a:off x="5304829" y="221180"/>
          <a:ext cx="2325633" cy="647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300" b="1" i="0" u="none" kern="1200" baseline="0" dirty="0">
              <a:solidFill>
                <a:schemeClr val="accent6"/>
              </a:solidFill>
            </a:rPr>
            <a:t>Politiche, procedure e reporting delle imprese</a:t>
          </a:r>
        </a:p>
      </dsp:txBody>
      <dsp:txXfrm>
        <a:off x="5304829" y="221180"/>
        <a:ext cx="2325633" cy="647984"/>
      </dsp:txXfrm>
    </dsp:sp>
    <dsp:sp modelId="{076533B0-0869-447A-B4DA-64B118C661C9}">
      <dsp:nvSpPr>
        <dsp:cNvPr id="0" name=""/>
        <dsp:cNvSpPr/>
      </dsp:nvSpPr>
      <dsp:spPr>
        <a:xfrm>
          <a:off x="5304829" y="869164"/>
          <a:ext cx="2325633" cy="2654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I lavoratori e i fornitori sono a conoscenza delle vostre politiche e delle vostre procedure?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State raccogliendo dati sul vostro impatto sociale e ambientale?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" sz="1300" b="0" i="0" u="none" kern="1200" baseline="0" dirty="0"/>
            <a:t>State condividendo con  i soggetti interessati aggiornamenti regolari e pertinenti sugli impatti sociali e ambientali della</a:t>
          </a:r>
          <a:r>
            <a:rPr lang="it-IT" sz="1300" b="0" i="0" u="none" kern="1200" baseline="0" dirty="0"/>
            <a:t> </a:t>
          </a:r>
          <a:r>
            <a:rPr lang="it" sz="1300" b="0" i="0" u="none" kern="1200" baseline="0" dirty="0"/>
            <a:t>vostra impresa?</a:t>
          </a:r>
        </a:p>
      </dsp:txBody>
      <dsp:txXfrm>
        <a:off x="5304829" y="869164"/>
        <a:ext cx="2325633" cy="2654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sz="1200" b="0" i="0" u="non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Salve e benvenuti a questo webinar sulle responsabilità delle imprese al di là del regolamento stesso dell’Unione europea.</a:t>
            </a:r>
            <a:endParaRPr lang="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l" rtl="0"/>
            <a:r>
              <a:rPr lang="it" sz="1200" b="0" i="0" u="non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 chiamo X e sarò la vostra guida in questo webinar.</a:t>
            </a:r>
            <a:endParaRPr lang="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364834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10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70752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11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426311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12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48221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13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586828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14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78198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15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959733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16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355811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17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601177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18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383654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19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420233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2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06265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20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737674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21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416187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3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37803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4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67380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5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38721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6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46185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7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86361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8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18909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9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5905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C13B7B-C142-48B0-B7DB-A0D940C0E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309600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A1CC7E-468D-4FB2-8C5F-35E933754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0" y="295200"/>
            <a:ext cx="1415751" cy="99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dgcompass.org/" TargetMode="Externa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neguidelines.oecd.org/due-diligence-guidance-for-responsible-business-conduct.htm" TargetMode="External"/><Relationship Id="rId3" Type="http://schemas.openxmlformats.org/officeDocument/2006/relationships/hyperlink" Target="https://www.iso.org/iso-26000-social-responsibility.html" TargetMode="External"/><Relationship Id="rId7" Type="http://schemas.openxmlformats.org/officeDocument/2006/relationships/hyperlink" Target="http://mneguidelines.oecd.org/guidelin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globalcompact.org/docs/news_events/8.1/bac_fin.pdf" TargetMode="External"/><Relationship Id="rId5" Type="http://schemas.openxmlformats.org/officeDocument/2006/relationships/hyperlink" Target="https://www.ohchr.org/Documents/Publications/GuidingPrinciplesBusinessHR_EN.pdf" TargetMode="External"/><Relationship Id="rId4" Type="http://schemas.openxmlformats.org/officeDocument/2006/relationships/hyperlink" Target="https://www.ilo.org/global/standards/introduction-to-international-labour-standards/conventions-and-recommendations/lang--en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060848"/>
            <a:ext cx="4536504" cy="2088232"/>
          </a:xfrm>
        </p:spPr>
        <p:txBody>
          <a:bodyPr/>
          <a:lstStyle/>
          <a:p>
            <a:pPr algn="l" rtl="0"/>
            <a:r>
              <a:rPr lang="it" sz="3200" b="1" i="0" u="none" baseline="0"/>
              <a:t>La responsabilità sociale delle imprese e gli obiettivi di sviluppo sostenibile</a:t>
            </a:r>
            <a:endParaRPr lang="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61048"/>
            <a:ext cx="3888432" cy="2304256"/>
          </a:xfrm>
        </p:spPr>
        <p:txBody>
          <a:bodyPr/>
          <a:lstStyle/>
          <a:p>
            <a:pPr algn="l" rtl="0"/>
            <a:r>
              <a:rPr lang="it" sz="2000" b="1" i="0" u="none" baseline="0" dirty="0"/>
              <a:t>Comprendere la responsabilità delle imprese nella società, al di là del regolamento e dellavalutazione dei</a:t>
            </a:r>
            <a:r>
              <a:rPr lang="it-IT" sz="2000" b="1" i="0" u="none" baseline="0" dirty="0"/>
              <a:t> </a:t>
            </a:r>
            <a:r>
              <a:rPr lang="it" sz="2000" b="1" i="0" u="none" baseline="0" dirty="0"/>
              <a:t>rischi</a:t>
            </a:r>
            <a:r>
              <a:rPr lang="it" b="1" i="0" u="none" baseline="0" dirty="0"/>
              <a:t>  </a:t>
            </a:r>
            <a:endParaRPr lang="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DD0AE-48E7-4373-AC5E-5C2771F9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2BB59E6E-B967-488E-B209-8B7FA0D7AF99}" type="slidenum">
              <a:rPr/>
              <a:pPr>
                <a:defRPr/>
              </a:pPr>
              <a:t>1</a:t>
            </a:fld>
            <a:endParaRPr lang="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B33A-16CF-40F3-BD54-B71AA681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Verso l’integrazione della RSI nella vostra impresa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487A2-7A2D-4835-8E79-895F1ED24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068960"/>
            <a:ext cx="8229600" cy="3633788"/>
          </a:xfrm>
        </p:spPr>
        <p:txBody>
          <a:bodyPr/>
          <a:lstStyle/>
          <a:p>
            <a:pPr algn="l" rtl="0"/>
            <a:r>
              <a:rPr lang="it" b="0" i="0" u="none" baseline="0"/>
              <a:t>Governo, catena del valore e modello di business</a:t>
            </a:r>
          </a:p>
          <a:p>
            <a:pPr algn="l" rtl="0"/>
            <a:r>
              <a:rPr lang="it" b="0" i="0" u="none" baseline="0"/>
              <a:t>Coinvolgimento dei soggetti interessati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87BCB-6605-4EA2-AD1D-EA927F8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10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88080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9A03-50CC-4E15-B322-E8A2E78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Governo, catena del valore e modello di business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E53F42B2-DBB5-4780-95B6-C43A9779A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604834"/>
              </p:ext>
            </p:extLst>
          </p:nvPr>
        </p:nvGraphicFramePr>
        <p:xfrm>
          <a:off x="683568" y="2636913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1E868-DE9B-4C45-9976-7B8A3792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11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92845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2CF1-0FA2-47EF-9601-2421DD13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Coinvolgimento dei soggetti interessati</a:t>
            </a:r>
            <a:endParaRPr lang="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5977-D2EC-491E-A27B-B634CA47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it" b="0" i="0" u="none" baseline="0" dirty="0"/>
              <a:t>Il coinvolgimento dei soggetti interessati </a:t>
            </a:r>
            <a:r>
              <a:rPr lang="it-IT" b="0" i="0" u="none" baseline="0" dirty="0"/>
              <a:t>può </a:t>
            </a:r>
            <a:r>
              <a:rPr lang="it" b="0" i="0" u="none" baseline="0" dirty="0"/>
              <a:t>aiutare un'impresa: </a:t>
            </a:r>
          </a:p>
          <a:p>
            <a:pPr algn="l" rtl="0"/>
            <a:r>
              <a:rPr lang="it" b="0" i="0" u="none" baseline="0" dirty="0"/>
              <a:t>A identifica</a:t>
            </a:r>
            <a:r>
              <a:rPr lang="it-IT" b="0" i="0" u="none" baseline="0" dirty="0"/>
              <a:t>re</a:t>
            </a:r>
            <a:r>
              <a:rPr lang="it-IT" b="0" i="0" u="none" dirty="0"/>
              <a:t> </a:t>
            </a:r>
            <a:r>
              <a:rPr lang="it" b="0" i="0" u="none" baseline="0" dirty="0"/>
              <a:t>gli</a:t>
            </a:r>
            <a:r>
              <a:rPr lang="it-IT" b="0" i="0" u="none" dirty="0"/>
              <a:t> </a:t>
            </a:r>
            <a:r>
              <a:rPr lang="it" b="0" i="0" u="none" baseline="0" dirty="0"/>
              <a:t>impatti </a:t>
            </a:r>
            <a:r>
              <a:rPr lang="it-IT" b="0" i="0" u="none" baseline="0" dirty="0"/>
              <a:t>negativi </a:t>
            </a:r>
            <a:r>
              <a:rPr lang="it" b="0" i="0" u="none" baseline="0" dirty="0"/>
              <a:t>e i rischi attuali e potenziali.</a:t>
            </a:r>
          </a:p>
          <a:p>
            <a:pPr algn="l" rtl="0"/>
            <a:r>
              <a:rPr lang="it" b="0" i="0" u="none" baseline="0" dirty="0"/>
              <a:t>Ad aumentare la licenza </a:t>
            </a:r>
            <a:r>
              <a:rPr lang="it-IT" dirty="0"/>
              <a:t>ad operare</a:t>
            </a:r>
            <a:r>
              <a:rPr lang="it" b="0" i="0" u="none" baseline="0" dirty="0"/>
              <a:t> di un’impresa in una regione/zona specifica.</a:t>
            </a:r>
          </a:p>
          <a:p>
            <a:pPr algn="l" rtl="0"/>
            <a:r>
              <a:rPr lang="it" b="0" i="0" u="none" baseline="0" dirty="0"/>
              <a:t>A </a:t>
            </a:r>
            <a:r>
              <a:rPr lang="it-IT" b="0" i="0" u="none" baseline="0" dirty="0"/>
              <a:t>fornire informazioni utili per influenzare</a:t>
            </a:r>
            <a:r>
              <a:rPr lang="it-IT" b="0" i="0" u="none" dirty="0"/>
              <a:t> i </a:t>
            </a:r>
            <a:r>
              <a:rPr lang="it" b="0" i="0" u="none" baseline="0" dirty="0"/>
              <a:t>processi decisionali (ad esempio, ampliare un sito in una nuova regione che ha un impatto sulle comunità locali).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2077F-1CA7-4F53-9C86-92EE320F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12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21062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67D2-4F7A-431E-BE01-A01B8927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sz="3200" b="1" i="0" u="none" baseline="0"/>
              <a:t>Gli obiettivi di sviluppo sostenibile (OSS)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6A40-8DC8-4817-A030-560C5126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933056"/>
            <a:ext cx="4032448" cy="1872208"/>
          </a:xfrm>
        </p:spPr>
        <p:txBody>
          <a:bodyPr/>
          <a:lstStyle/>
          <a:p>
            <a:pPr algn="l" rtl="0"/>
            <a:r>
              <a:rPr lang="it" sz="2400" b="1" i="0" u="none" baseline="0"/>
              <a:t>Responsabilità delle imprese nei confronti degli OSS e comprendere il contributo delle imprese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1E000-74CE-4967-94BB-AB165BD9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2BB59E6E-B967-488E-B209-8B7FA0D7AF99}" type="slidenum">
              <a:rPr/>
              <a:pPr algn="r" rtl="0">
                <a:defRPr/>
              </a:pPr>
              <a:t>13</a:t>
            </a:fld>
            <a:endParaRPr lang="it" dirty="0"/>
          </a:p>
        </p:txBody>
      </p:sp>
    </p:spTree>
    <p:extLst>
      <p:ext uri="{BB962C8B-B14F-4D97-AF65-F5344CB8AC3E}">
        <p14:creationId xmlns:p14="http://schemas.microsoft.com/office/powerpoint/2010/main" val="246042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563D-F47A-4FE0-9839-8584D92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4784"/>
            <a:ext cx="8559296" cy="936625"/>
          </a:xfrm>
        </p:spPr>
        <p:txBody>
          <a:bodyPr/>
          <a:lstStyle/>
          <a:p>
            <a:pPr algn="ctr" rtl="0"/>
            <a:r>
              <a:rPr lang="it" b="1" i="0" u="none" baseline="0"/>
              <a:t>Gli obiettivi di sviluppo sostenibile (OSS)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FE0D-22FF-42B0-A978-86B1CCA7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0928"/>
            <a:ext cx="41148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it" sz="1700" b="0" i="0" u="none" baseline="0" dirty="0"/>
              <a:t>I 17 OSS sono stati stabiliti dall'Assemblea Generale delle Nazioni Unite nel 2015. Affrontano le sfide globali </a:t>
            </a:r>
            <a:r>
              <a:rPr lang="it-IT" sz="1700" b="0" i="0" u="none" baseline="0" dirty="0"/>
              <a:t>attuali</a:t>
            </a:r>
            <a:r>
              <a:rPr lang="it" sz="1700" b="0" i="0" u="none" baseline="0" dirty="0"/>
              <a:t>, comprese quelle legate alla povertà, alla disuguaglianza, al clima, al degrado ambientale, alla</a:t>
            </a:r>
            <a:r>
              <a:rPr lang="it-IT" sz="1700" b="0" i="0" u="none" baseline="0" dirty="0"/>
              <a:t> diseguaglianza</a:t>
            </a:r>
            <a:r>
              <a:rPr lang="it" sz="1700" b="0" i="0" u="none" baseline="0" dirty="0">
                <a:solidFill>
                  <a:srgbClr val="FF0000"/>
                </a:solidFill>
              </a:rPr>
              <a:t>, </a:t>
            </a:r>
            <a:r>
              <a:rPr lang="it" sz="1700" b="0" i="0" u="none" baseline="0" dirty="0"/>
              <a:t>alla pace e alla giustizia. Gli obiettivi si interconnettono e, per non </a:t>
            </a:r>
            <a:r>
              <a:rPr lang="it-IT" sz="1700" dirty="0"/>
              <a:t>lasciare</a:t>
            </a:r>
            <a:r>
              <a:rPr lang="it" sz="1700" b="0" i="0" u="none" baseline="0" dirty="0"/>
              <a:t> nessuno</a:t>
            </a:r>
            <a:r>
              <a:rPr lang="it-IT" sz="1700" b="0" i="0" u="none" baseline="0" dirty="0"/>
              <a:t> indietro</a:t>
            </a:r>
            <a:r>
              <a:rPr lang="it" sz="1700" b="0" i="0" u="none" baseline="0" dirty="0"/>
              <a:t>, è importante che raggiungiamo ciascun obiettivo e traguardo entro il 2030. </a:t>
            </a:r>
            <a:endParaRPr lang="it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A58FD0-8F0F-4260-A488-99E7C7D1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4747691" y="2876036"/>
            <a:ext cx="4300160" cy="34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C38DE-CAAF-4299-A572-27284DFF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14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63391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5B53-EC29-4318-8B41-F595A879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Gli OSS e le imprese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74882-D77E-45C3-8335-5CB2793A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it" b="0" i="0" u="none" baseline="0" dirty="0"/>
              <a:t>Gli OSS si rivolgono alla società e alle istituzioni in generale, incluse le imprese.</a:t>
            </a:r>
          </a:p>
          <a:p>
            <a:pPr algn="l" rtl="0"/>
            <a:r>
              <a:rPr lang="it" b="0" i="0" u="none" baseline="0" dirty="0"/>
              <a:t>Le attività delle imprese hanno un impatto potenziale su una serie di obiettivi in tutta la loro catena del valore.</a:t>
            </a:r>
          </a:p>
          <a:p>
            <a:pPr algn="l" rtl="0"/>
            <a:r>
              <a:rPr lang="it" b="0" i="0" u="none" baseline="0" dirty="0"/>
              <a:t>Le imprese devono valutare allo stesso modo  l'impatto e i contributi potenziali.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04E27-7F0E-4572-86F6-E617041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15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62242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5B53-EC29-4318-8B41-F595A879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Impatto e contributo delle imprese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EF7202-CCBB-4AF9-B2CE-CAA07F6A3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095242"/>
              </p:ext>
            </p:extLst>
          </p:nvPr>
        </p:nvGraphicFramePr>
        <p:xfrm>
          <a:off x="457200" y="25654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65384671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59765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it" b="1" i="0" u="none" baseline="0"/>
                        <a:t>Impatto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" b="1" i="0" u="none" baseline="0"/>
                        <a:t>Contributo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it" sz="1500" b="0" i="0" u="none" baseline="0" dirty="0"/>
                        <a:t>Gli impatti sono legati alle attività di un’impresa e possono essere sia negativi sia positivi. </a:t>
                      </a:r>
                    </a:p>
                    <a:p>
                      <a:endParaRPr lang="it" sz="1500" dirty="0"/>
                    </a:p>
                    <a:p>
                      <a:pPr algn="l" rtl="0"/>
                      <a:r>
                        <a:rPr lang="it" sz="1500" b="0" i="0" u="none" baseline="0" dirty="0"/>
                        <a:t>Gli</a:t>
                      </a:r>
                      <a:r>
                        <a:rPr lang="it" sz="1500" b="1" i="0" u="none" baseline="0" dirty="0"/>
                        <a:t> impatti negativi</a:t>
                      </a:r>
                      <a:r>
                        <a:rPr lang="it" sz="1500" b="0" i="0" u="none" baseline="0" dirty="0"/>
                        <a:t>, sono </a:t>
                      </a:r>
                      <a:r>
                        <a:rPr lang="it-IT" sz="1500" b="0" i="0" u="none" baseline="0" dirty="0"/>
                        <a:t>gli effetti</a:t>
                      </a:r>
                      <a:r>
                        <a:rPr lang="it" sz="1500" b="0" i="0" u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" sz="1500" b="0" i="0" u="none" baseline="0" dirty="0"/>
                        <a:t>che l’impresa </a:t>
                      </a:r>
                      <a:r>
                        <a:rPr lang="it-IT" sz="1500" b="0" i="0" u="none" baseline="0" dirty="0"/>
                        <a:t>genera </a:t>
                      </a:r>
                      <a:r>
                        <a:rPr lang="it-IT" sz="1500" b="0" i="0" u="none" baseline="0" dirty="0">
                          <a:solidFill>
                            <a:schemeClr val="tx1"/>
                          </a:solidFill>
                        </a:rPr>
                        <a:t>sull’</a:t>
                      </a:r>
                      <a:r>
                        <a:rPr lang="it" sz="1500" b="0" i="0" u="none" baseline="0" dirty="0"/>
                        <a:t>ambiente e </a:t>
                      </a:r>
                      <a:r>
                        <a:rPr lang="it-IT" sz="1500" b="0" i="0" u="none" baseline="0" dirty="0"/>
                        <a:t>le ripercussioni sulle </a:t>
                      </a:r>
                      <a:r>
                        <a:rPr lang="it" sz="1500" b="0" i="0" u="none" baseline="0" dirty="0"/>
                        <a:t>persone (ad esempio salute e sicurezza, inquinamento, ecc.)</a:t>
                      </a:r>
                    </a:p>
                    <a:p>
                      <a:endParaRPr lang="it" sz="1500" dirty="0"/>
                    </a:p>
                    <a:p>
                      <a:pPr algn="l" rtl="0"/>
                      <a:r>
                        <a:rPr lang="it" sz="1500" b="0" i="0" u="none" baseline="0" dirty="0"/>
                        <a:t>Gli </a:t>
                      </a:r>
                      <a:r>
                        <a:rPr lang="it" sz="1500" b="1" i="0" u="none" baseline="0" dirty="0"/>
                        <a:t>impatti positivi</a:t>
                      </a:r>
                      <a:r>
                        <a:rPr lang="it" sz="1500" b="0" i="0" u="none" baseline="0" dirty="0"/>
                        <a:t> sono i risultati positivi derivanti dalle attività di un’impresa (</a:t>
                      </a:r>
                      <a:r>
                        <a:rPr lang="it" sz="1500" b="0" i="1" u="none" baseline="0" dirty="0"/>
                        <a:t>ad esempio creazione di posti di lavoro, politiche</a:t>
                      </a:r>
                      <a:r>
                        <a:rPr lang="it" sz="1500" b="0" i="0" u="none" baseline="0" dirty="0"/>
                        <a:t> </a:t>
                      </a:r>
                      <a:r>
                        <a:rPr lang="it" sz="1500" b="0" i="1" u="none" baseline="0" dirty="0"/>
                        <a:t>dell’uguaglianza di genere, ecc.</a:t>
                      </a:r>
                      <a:r>
                        <a:rPr lang="it" sz="1500" b="0" i="0" u="none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it" sz="1500" b="0" i="0" u="none" baseline="0" dirty="0">
                          <a:solidFill>
                            <a:srgbClr val="000000"/>
                          </a:solidFill>
                        </a:rPr>
                        <a:t>Il contributo è </a:t>
                      </a:r>
                      <a:r>
                        <a:rPr lang="it-IT" sz="1500" b="0" i="0" u="none" baseline="0" dirty="0">
                          <a:solidFill>
                            <a:srgbClr val="000000"/>
                          </a:solidFill>
                        </a:rPr>
                        <a:t>l’impegno attivo di un’impresa per </a:t>
                      </a:r>
                      <a:r>
                        <a:rPr lang="it" sz="1500" b="0" i="0" u="none" baseline="0" dirty="0">
                          <a:solidFill>
                            <a:srgbClr val="000000"/>
                          </a:solidFill>
                        </a:rPr>
                        <a:t>contribuire a</a:t>
                      </a:r>
                      <a:r>
                        <a:rPr lang="it-IT" sz="1500" b="0" i="0" u="none" baseline="0" dirty="0">
                          <a:solidFill>
                            <a:srgbClr val="000000"/>
                          </a:solidFill>
                        </a:rPr>
                        <a:t>l raggiungimento de</a:t>
                      </a:r>
                      <a:r>
                        <a:rPr lang="it" sz="1500" b="0" i="0" u="none" baseline="0" dirty="0">
                          <a:solidFill>
                            <a:srgbClr val="000000"/>
                          </a:solidFill>
                        </a:rPr>
                        <a:t>gli obiettivi di sviluppo sostenibile. </a:t>
                      </a:r>
                      <a:r>
                        <a:rPr lang="it" sz="1500" b="0" i="1" u="none" baseline="0" dirty="0"/>
                        <a:t>(Ad esempio investimenti nelle comunità locali, programmi di istruzione, sviluppo di prodotti innovativi, ecc.)</a:t>
                      </a:r>
                      <a:endParaRPr lang="it" sz="15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653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36E56-1017-4506-A94A-BF7F3624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16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50152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ABBF-B9B1-4DD4-803F-8C463E87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Approccio della catena del valore (esempio)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40D769-464D-4A46-9326-975791008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03648" y="2611143"/>
            <a:ext cx="6192688" cy="350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4E67FE-8A3F-41E9-92E4-9F08A7CB6A9B}"/>
              </a:ext>
            </a:extLst>
          </p:cNvPr>
          <p:cNvSpPr txBox="1"/>
          <p:nvPr/>
        </p:nvSpPr>
        <p:spPr>
          <a:xfrm>
            <a:off x="395536" y="6237314"/>
            <a:ext cx="4400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it" sz="1100" b="0" i="0" u="none" baseline="0">
                <a:solidFill>
                  <a:srgbClr val="0F5494"/>
                </a:solidFill>
                <a:hlinkClick r:id="rId5"/>
              </a:rPr>
              <a:t>SDG Compass – The guide for business action on the SDGs</a:t>
            </a:r>
            <a:endParaRPr lang="it" sz="1100" b="0" dirty="0">
              <a:solidFill>
                <a:srgbClr val="0F549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EC787-8423-4027-84DB-3DC05608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17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0962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2839-520D-4E4C-B50D-71436EE1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Gli OSS per un’impresa in Europa: domande che possono essere poste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F01F-7B1A-4577-B666-9A8586A5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it" sz="2300" b="0" i="0" u="none" baseline="0" dirty="0"/>
              <a:t>Come possiamo individuare i legami diretti con i 17 obiettivi? (Ad esempio, l’impresa ha recentemente introdotto fonti di energia rinnovabili, l'impatto/il contributo all’OSS 7 può essere: Energia economica e pulita)</a:t>
            </a:r>
          </a:p>
          <a:p>
            <a:pPr algn="l" rtl="0"/>
            <a:r>
              <a:rPr lang="it" sz="2300" b="0" i="0" u="none" baseline="0" dirty="0"/>
              <a:t>Chi sono i gruppi vulnerabili lungo la nostra catena del valore che potrebbero essere collegati a uno o più OSS?</a:t>
            </a:r>
          </a:p>
          <a:p>
            <a:pPr algn="l" rtl="0"/>
            <a:r>
              <a:rPr lang="it" sz="2300" b="0" i="0" u="none" baseline="0" dirty="0"/>
              <a:t>Quali sono gli impatti sociali e ambientali che abbiamo identificato? Come sono collegati ai 17 OSS?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251A7-CA70-4229-B586-8F7ED87B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18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69720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5909-4DDB-4BB6-ADA7-A566C788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12776"/>
            <a:ext cx="8229600" cy="936625"/>
          </a:xfrm>
        </p:spPr>
        <p:txBody>
          <a:bodyPr/>
          <a:lstStyle/>
          <a:p>
            <a:pPr algn="l" rtl="0"/>
            <a:r>
              <a:rPr lang="it" b="1" i="0" u="none" baseline="0"/>
              <a:t>Esempio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3E13-44F2-4D0E-9FF6-876DD512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05385"/>
            <a:ext cx="82296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it" sz="1700" b="0" i="0" u="none" baseline="0" dirty="0"/>
              <a:t>Una fonderia di stagno con sede in Spagna acquista la maggior parte delle materia prima dal</a:t>
            </a:r>
            <a:r>
              <a:rPr lang="it-IT" sz="1700" b="0" i="0" u="none" baseline="0" dirty="0"/>
              <a:t>la</a:t>
            </a:r>
            <a:r>
              <a:rPr lang="it-IT" sz="1700" b="0" i="0" u="none" dirty="0"/>
              <a:t> Birmania</a:t>
            </a:r>
            <a:r>
              <a:rPr lang="it" sz="1700" b="0" i="0" u="none" baseline="0" dirty="0"/>
              <a:t>. Negli ultimi mesi una ONG che si occupa di diritti umani, nota in tutto il mondo, ha pubblicato una relazione che evidenzia le cattive condizioni </a:t>
            </a:r>
            <a:r>
              <a:rPr lang="it-IT" sz="1700" b="0" i="0" u="none" baseline="0" dirty="0"/>
              <a:t>in cui operano </a:t>
            </a:r>
            <a:r>
              <a:rPr lang="it-IT" sz="1700" dirty="0"/>
              <a:t>i </a:t>
            </a:r>
            <a:r>
              <a:rPr lang="it" sz="1700" b="0" i="0" u="none" baseline="0" dirty="0"/>
              <a:t>lavoratori impegnati nelle attività minerarie in quel paese.</a:t>
            </a:r>
          </a:p>
          <a:p>
            <a:pPr marL="0" indent="0" algn="l" rtl="0">
              <a:buNone/>
            </a:pPr>
            <a:endParaRPr lang="it" sz="1700" dirty="0"/>
          </a:p>
          <a:p>
            <a:pPr marL="0" indent="0" algn="l" rtl="0">
              <a:buNone/>
            </a:pPr>
            <a:endParaRPr lang="it" sz="17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417D27-E5A9-478E-B7AE-4CC6F30BE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48921"/>
              </p:ext>
            </p:extLst>
          </p:nvPr>
        </p:nvGraphicFramePr>
        <p:xfrm>
          <a:off x="539552" y="3789040"/>
          <a:ext cx="8136135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087">
                  <a:extLst>
                    <a:ext uri="{9D8B030D-6E8A-4147-A177-3AD203B41FA5}">
                      <a16:colId xmlns:a16="http://schemas.microsoft.com/office/drawing/2014/main" val="2211509574"/>
                    </a:ext>
                  </a:extLst>
                </a:gridCol>
                <a:gridCol w="3501003">
                  <a:extLst>
                    <a:ext uri="{9D8B030D-6E8A-4147-A177-3AD203B41FA5}">
                      <a16:colId xmlns:a16="http://schemas.microsoft.com/office/drawing/2014/main" val="4207919820"/>
                    </a:ext>
                  </a:extLst>
                </a:gridCol>
                <a:gridCol w="2712045">
                  <a:extLst>
                    <a:ext uri="{9D8B030D-6E8A-4147-A177-3AD203B41FA5}">
                      <a16:colId xmlns:a16="http://schemas.microsoft.com/office/drawing/2014/main" val="376651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it" sz="1200" b="1" i="0" u="none" baseline="0" dirty="0">
                          <a:solidFill>
                            <a:schemeClr val="accent6"/>
                          </a:solidFill>
                        </a:rPr>
                        <a:t>Comprendere l'impatto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it" sz="1200" b="1" i="0" u="none" baseline="0" dirty="0">
                          <a:solidFill>
                            <a:schemeClr val="accent6"/>
                          </a:solidFill>
                        </a:rPr>
                        <a:t>Azioni e interrogativi da sollevare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it" sz="1200" b="1" i="0" u="none" baseline="0" dirty="0">
                          <a:solidFill>
                            <a:schemeClr val="accent6"/>
                          </a:solidFill>
                        </a:rPr>
                        <a:t>Impatto e contributo legati agli 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9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it" sz="1150" b="0" i="0" u="none" baseline="0" dirty="0"/>
                        <a:t>Verificate che lo stagno che importate proviene dalla regione indicata nel rapporto della ONG.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State pagando un prezzo equo ai fornitori per i loro prodotti?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Interrogate i vostri fornitori sulle loro politiche retributive: pagano ai lavoratori almeno il salario minimo (idealmente il salario di sussistenza)?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I vostri fornitori stanno pagando tasse eque?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Vi state impegnando con i soggetti interessati nel paese (ONG, fornitori, programmi locali) per affrontare le sfide individuate dalla relazione della 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1" i="0" u="none" baseline="0" dirty="0"/>
                        <a:t>OSS 1: </a:t>
                      </a:r>
                      <a:r>
                        <a:rPr lang="it" sz="1100" b="0" i="0" u="none" baseline="0" dirty="0"/>
                        <a:t>Porre fine a ogni forma di povertà nel mondo.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1" i="0" u="none" baseline="0" dirty="0"/>
                        <a:t>OSS 8: </a:t>
                      </a:r>
                      <a:r>
                        <a:rPr lang="it" sz="1100" b="0" i="0" u="none" baseline="0" dirty="0"/>
                        <a:t>Promuovere una crescita economica duratura, inclusiva e sostenibile, la piena e produttiva occupazione e un lavoro dignitoso per tutti.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1" i="0" u="none" baseline="0" dirty="0"/>
                        <a:t>OSS 17: </a:t>
                      </a:r>
                      <a:r>
                        <a:rPr lang="it" sz="1100" b="0" i="0" u="none" baseline="0" dirty="0"/>
                        <a:t>Rafforzare i mezzi di attuazione degli obiettivi e rinnovare il partenariato globale per lo sviluppo sostenibile.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1844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06BE8-ED40-49A5-9583-61EB4C0B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19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38325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Sommario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it" sz="1600" b="0" i="0" u="none" baseline="0"/>
              <a:t>La responsabilità sociale delle imprese</a:t>
            </a:r>
          </a:p>
          <a:p>
            <a:pPr lvl="1" algn="l" rtl="0"/>
            <a:r>
              <a:rPr lang="it" sz="1600" b="1" i="0" u="none" baseline="0"/>
              <a:t>Che cosa è</a:t>
            </a:r>
          </a:p>
          <a:p>
            <a:pPr lvl="1" algn="l" rtl="0"/>
            <a:r>
              <a:rPr lang="it" sz="1600" b="1" i="0" u="none" baseline="0"/>
              <a:t>In che modo riguarda la nostra impresa</a:t>
            </a:r>
          </a:p>
          <a:p>
            <a:pPr lvl="1" algn="l" rtl="0"/>
            <a:r>
              <a:rPr lang="it" sz="1600" b="1" i="0" u="none" baseline="0"/>
              <a:t>Come si collega al regolamento dell'UE e alle nostre prassi di approvvigionamento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it" sz="1600" b="0" i="0" u="none" baseline="0"/>
              <a:t>Gli obiettivi di sviluppo sostenibile</a:t>
            </a:r>
          </a:p>
          <a:p>
            <a:pPr lvl="1" algn="l" rtl="0"/>
            <a:r>
              <a:rPr lang="it" sz="1600" b="1" i="0" u="none" baseline="0"/>
              <a:t>Cogliere l'impatto più ampio delle nostre attività</a:t>
            </a:r>
          </a:p>
          <a:p>
            <a:pPr lvl="1" algn="l" rtl="0"/>
            <a:r>
              <a:rPr lang="it" sz="1600" b="1" i="0" u="none" baseline="0"/>
              <a:t>Come possiamo contribuire come PMI in Europa</a:t>
            </a:r>
          </a:p>
          <a:p>
            <a:pPr marL="0" lvl="1" indent="0" algn="l" rtl="0">
              <a:buNone/>
            </a:pPr>
            <a:endParaRPr lang="it" sz="1600" b="0" dirty="0"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A3DB-B275-4FA4-9140-552369FB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2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5909-4DDB-4BB6-ADA7-A566C788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Esempio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417D27-E5A9-478E-B7AE-4CC6F30BE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49398"/>
              </p:ext>
            </p:extLst>
          </p:nvPr>
        </p:nvGraphicFramePr>
        <p:xfrm>
          <a:off x="539552" y="3789040"/>
          <a:ext cx="8136135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21150957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4207919820"/>
                    </a:ext>
                  </a:extLst>
                </a:gridCol>
                <a:gridCol w="3167583">
                  <a:extLst>
                    <a:ext uri="{9D8B030D-6E8A-4147-A177-3AD203B41FA5}">
                      <a16:colId xmlns:a16="http://schemas.microsoft.com/office/drawing/2014/main" val="376651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it" sz="1200" b="1" i="0" u="none" baseline="0" dirty="0">
                          <a:solidFill>
                            <a:schemeClr val="accent6"/>
                          </a:solidFill>
                        </a:rPr>
                        <a:t>Comprendere l'impatto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it" sz="1200" b="1" i="0" u="none" baseline="0" dirty="0">
                          <a:solidFill>
                            <a:schemeClr val="accent6"/>
                          </a:solidFill>
                        </a:rPr>
                        <a:t>Azioni e interrogativi da sollevare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it" sz="1200" b="1" i="0" u="none" baseline="0" dirty="0">
                          <a:solidFill>
                            <a:schemeClr val="accent6"/>
                          </a:solidFill>
                        </a:rPr>
                        <a:t>Impatto e contributo legati agli 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59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it" sz="1100" b="0" i="0" u="none" baseline="0" dirty="0"/>
                        <a:t>Decidere di  approvvigionarsi da ASM può generare effetti positivi nelle comunità legate alla ASM. Richiede contemporaneamente l’attuazione di processi efficaci da parte dell’impresa per garantire che i rischi connessi a tale attività siano attenuati. </a:t>
                      </a:r>
                    </a:p>
                    <a:p>
                      <a:endParaRPr lang="it" sz="1100" dirty="0"/>
                    </a:p>
                    <a:p>
                      <a:pPr algn="l" rtl="0"/>
                      <a:r>
                        <a:rPr lang="it" sz="1100" b="1" i="0" u="sng" baseline="0" dirty="0"/>
                        <a:t>Per ulteriori informazioni, consultate il modulo di formazione sulla ASM.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Che cosa sappiamo delle comunità e delle regioni della ASM?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Qual è l'obiettivo del programma internazionale e come stiamo contribuendo?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Quali sono i rischi per le persone e per l'ambiente legati all'approvvigionamento dalla ASM?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0" i="0" u="none" baseline="0" dirty="0"/>
                        <a:t>Quali misure stiamo adottando per attenuare tali rischi?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1" i="0" u="none" baseline="0" dirty="0"/>
                        <a:t>OSS 1: </a:t>
                      </a:r>
                      <a:r>
                        <a:rPr lang="it" sz="1100" b="0" i="0" u="none" baseline="0" dirty="0"/>
                        <a:t>Porre fine a ogni forma di povertà nel mondo.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1" i="0" u="none" baseline="0" dirty="0"/>
                        <a:t>OSS 8: </a:t>
                      </a:r>
                      <a:r>
                        <a:rPr lang="it" sz="1100" b="0" i="0" u="none" baseline="0" dirty="0"/>
                        <a:t>Promuovere una crescita economica duratura, inclusiva e sostenibile, la piena e produttiva occupazione e un lavoro dignitoso per tutti.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1" i="0" u="none" baseline="0" dirty="0"/>
                        <a:t>OSS 10: </a:t>
                      </a:r>
                      <a:r>
                        <a:rPr lang="it" sz="1100" b="0" i="0" u="none" baseline="0" dirty="0"/>
                        <a:t>Ridurre le disuguaglianze.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it" sz="1100" b="1" i="0" u="none" baseline="0" dirty="0"/>
                        <a:t>OSS 12: </a:t>
                      </a:r>
                      <a:r>
                        <a:rPr lang="it" sz="1100" b="0" i="0" u="none" baseline="0" dirty="0"/>
                        <a:t>Garantire modelli sostenibili di produzione e consumo.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endParaRPr lang="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18440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EDC93-62C2-425A-96EB-AEEA1FEE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152128"/>
          </a:xfrm>
        </p:spPr>
        <p:txBody>
          <a:bodyPr/>
          <a:lstStyle/>
          <a:p>
            <a:pPr marL="0" indent="0" algn="l" rtl="0">
              <a:buNone/>
            </a:pPr>
            <a:r>
              <a:rPr lang="it" sz="1200" b="0" i="0" u="none" baseline="0"/>
              <a:t>Una raffineria d'oro in Polonia ha deciso di iniziare a importare oro proveniente da ASM tramite un programma internazionale riconosciuto sull'oro prodotto da ASM responsabili proveniente da Ghana, Burkina Faso e Uganda. La raffineria si è impegnata con l'ONG che gestisce il programma e ha individuato un modello di business per trattare e commercializzare separatamente l'oro proveniente da ASM. Infine, la raffineria riceve aggiornamenti regolari sulle attività con i minatori in loco e ha preparato materiale informativo da condividere con i suoi clienti.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5FACA-B036-416B-8BAC-9B9AC028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20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6821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4C08E-2C43-41DD-9746-6EE81B08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21</a:t>
            </a:fld>
            <a:endParaRPr lang="it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56BAC78-085A-43A7-B7B4-A7D87752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140968"/>
            <a:ext cx="5616624" cy="1584176"/>
          </a:xfrm>
        </p:spPr>
        <p:txBody>
          <a:bodyPr/>
          <a:lstStyle/>
          <a:p>
            <a:pPr algn="ctr"/>
            <a:r>
              <a:rPr lang="it" b="1" i="0" u="none" baseline="0" dirty="0"/>
              <a:t>Grazie</a:t>
            </a:r>
            <a:br>
              <a:rPr lang="it" dirty="0"/>
            </a:br>
            <a:br>
              <a:rPr lang="it" dirty="0"/>
            </a:br>
            <a:r>
              <a:rPr lang="it" sz="2000" b="1" i="0" u="none" baseline="0" dirty="0"/>
              <a:t>Per ulteriori informazioni, visitate il portarle </a:t>
            </a:r>
            <a:r>
              <a:rPr lang="en-GB" sz="2000" b="1" i="0" u="none" baseline="0" dirty="0"/>
              <a:t>d</a:t>
            </a:r>
            <a:r>
              <a:rPr lang="it" sz="2000" b="1" i="0" u="none" baseline="0" dirty="0"/>
              <a:t>ue </a:t>
            </a:r>
            <a:r>
              <a:rPr lang="it" sz="2000" dirty="0"/>
              <a:t>d</a:t>
            </a:r>
            <a:r>
              <a:rPr lang="it" sz="2000" b="1" i="0" u="none" baseline="0" dirty="0"/>
              <a:t>iligence </a:t>
            </a:r>
            <a:r>
              <a:rPr lang="it" sz="2000" dirty="0"/>
              <a:t>r</a:t>
            </a:r>
            <a:r>
              <a:rPr lang="it" sz="2000" b="1" i="0" u="none" baseline="0" dirty="0"/>
              <a:t>eady!</a:t>
            </a:r>
            <a:endParaRPr lang="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0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BC84-176E-46E3-A427-C3AACC9F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Responsabilità sociale delle imprese (RSI) </a:t>
            </a:r>
            <a:endParaRPr lang="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30F6-DA26-44F4-9E8F-0A3084DC1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69949"/>
            <a:ext cx="8229600" cy="936625"/>
          </a:xfrm>
        </p:spPr>
        <p:txBody>
          <a:bodyPr/>
          <a:lstStyle/>
          <a:p>
            <a:pPr marL="0" indent="0" algn="ctr" rtl="0">
              <a:buNone/>
            </a:pPr>
            <a:r>
              <a:rPr lang="it" b="0" i="1" u="none" baseline="0"/>
              <a:t>La responsabilità delle imprese per il loro impatto sulla società</a:t>
            </a:r>
          </a:p>
          <a:p>
            <a:pPr marL="0" indent="0" algn="l" rtl="0">
              <a:buNone/>
            </a:pPr>
            <a:endParaRPr lang="it" dirty="0"/>
          </a:p>
          <a:p>
            <a:pPr marL="0" indent="0" algn="l" rtl="0">
              <a:buNone/>
            </a:pPr>
            <a:endParaRPr lang="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B3EA06-52CF-4859-BD64-835DCD0B374F}"/>
              </a:ext>
            </a:extLst>
          </p:cNvPr>
          <p:cNvSpPr/>
          <p:nvPr/>
        </p:nvSpPr>
        <p:spPr>
          <a:xfrm>
            <a:off x="521572" y="4293096"/>
            <a:ext cx="2304256" cy="14401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it" sz="1800" b="0" i="0" u="none" baseline="0"/>
              <a:t>1. </a:t>
            </a:r>
          </a:p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it" sz="1800" b="0" i="0" u="none" baseline="0"/>
              <a:t>Rispetto della </a:t>
            </a:r>
            <a:r>
              <a:rPr lang="it" sz="1800" b="1" i="0" u="none" baseline="0"/>
              <a:t>legislazione</a:t>
            </a:r>
            <a:r>
              <a:rPr lang="it" sz="1800" b="0" i="0" u="none" baseline="0"/>
              <a:t> applicabile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8C1944-0045-4908-AE3E-D6EDB00C5ED1}"/>
              </a:ext>
            </a:extLst>
          </p:cNvPr>
          <p:cNvSpPr/>
          <p:nvPr/>
        </p:nvSpPr>
        <p:spPr>
          <a:xfrm>
            <a:off x="3635896" y="4293096"/>
            <a:ext cx="4986532" cy="14401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it" sz="1600" b="0" i="0" u="none" baseline="0" dirty="0"/>
              <a:t>2. </a:t>
            </a:r>
          </a:p>
          <a:p>
            <a:pPr algn="ctr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it" sz="1600" b="0" i="0" u="none" baseline="0" dirty="0"/>
              <a:t>Integrare le questioni </a:t>
            </a:r>
            <a:r>
              <a:rPr lang="it" sz="1600" b="1" i="0" u="none" baseline="0" dirty="0"/>
              <a:t>sociali, ambientali, etiche, i diritti umani </a:t>
            </a:r>
            <a:r>
              <a:rPr lang="it" sz="1600" b="0" i="0" u="none" baseline="0" dirty="0"/>
              <a:t>e</a:t>
            </a:r>
            <a:r>
              <a:rPr lang="it" sz="1600" b="1" i="0" u="none" baseline="0" dirty="0"/>
              <a:t> le sollecitazioni dei consumatori</a:t>
            </a:r>
            <a:r>
              <a:rPr lang="it" sz="1600" b="0" i="0" u="none" baseline="0" dirty="0"/>
              <a:t> nelle loro </a:t>
            </a:r>
            <a:r>
              <a:rPr lang="it" sz="1600" b="1" i="0" u="none" baseline="0" dirty="0"/>
              <a:t>operazioni commerciali </a:t>
            </a:r>
            <a:r>
              <a:rPr lang="it" sz="1600" b="0" i="0" u="none" baseline="0" dirty="0"/>
              <a:t>e nella</a:t>
            </a:r>
            <a:r>
              <a:rPr lang="it" sz="1600" b="1" i="0" u="none" baseline="0" dirty="0"/>
              <a:t> loro strategia di 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FD0B6-C552-47DE-A4DB-887610C25F5F}"/>
              </a:ext>
            </a:extLst>
          </p:cNvPr>
          <p:cNvSpPr txBox="1"/>
          <p:nvPr/>
        </p:nvSpPr>
        <p:spPr>
          <a:xfrm>
            <a:off x="283582" y="6093296"/>
            <a:ext cx="2951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it" sz="1100" b="0" i="0" u="none" baseline="0">
                <a:solidFill>
                  <a:srgbClr val="0F5494"/>
                </a:solidFill>
              </a:rPr>
              <a:t>Definizione della Commissione europea, 2011</a:t>
            </a:r>
            <a:endParaRPr lang="it" sz="1100" b="0" dirty="0" err="1">
              <a:solidFill>
                <a:srgbClr val="0F549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02FBD-9188-4E0E-A6A4-9B71D5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3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83778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DA9B-2AB6-4CEB-BC28-F9246761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Definizione delle responsabilità</a:t>
            </a:r>
            <a:endParaRPr lang="it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9136BB-028E-4EA7-AB4B-29D3501C4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37913"/>
              </p:ext>
            </p:extLst>
          </p:nvPr>
        </p:nvGraphicFramePr>
        <p:xfrm>
          <a:off x="0" y="2492896"/>
          <a:ext cx="9144000" cy="402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4804D-1803-4C3A-9C77-D80C61F9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4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09392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E69DC1-5661-4067-A1B5-E5FB19CC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9412"/>
              </p:ext>
            </p:extLst>
          </p:nvPr>
        </p:nvGraphicFramePr>
        <p:xfrm>
          <a:off x="457200" y="2060848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333EAF-E63B-417F-9947-A76ACBE2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5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0496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E69DC1-5661-4067-A1B5-E5FB19CC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97188"/>
              </p:ext>
            </p:extLst>
          </p:nvPr>
        </p:nvGraphicFramePr>
        <p:xfrm>
          <a:off x="457200" y="1988840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E929E-5B7B-4B0A-A1E1-8D75F047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6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1075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E69DC1-5661-4067-A1B5-E5FB19CC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50548"/>
              </p:ext>
            </p:extLst>
          </p:nvPr>
        </p:nvGraphicFramePr>
        <p:xfrm>
          <a:off x="457200" y="1988840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01E20-E024-41DB-B54A-771BBBEB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7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20231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E69DC1-5661-4067-A1B5-E5FB19CC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109946"/>
              </p:ext>
            </p:extLst>
          </p:nvPr>
        </p:nvGraphicFramePr>
        <p:xfrm>
          <a:off x="971600" y="1700808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77E4D9-882B-4B52-B10B-628323E4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8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154483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E171-0406-40BB-A35A-365EFF23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Orientamenti utili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8818-91BE-4EFF-8BFD-3601F68A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363272" cy="3633788"/>
          </a:xfrm>
        </p:spPr>
        <p:txBody>
          <a:bodyPr/>
          <a:lstStyle/>
          <a:p>
            <a:pPr marL="285750" indent="-285750" algn="l" rtl="0"/>
            <a:r>
              <a:rPr lang="it" sz="1900" b="0" i="0" u="none" baseline="0" dirty="0">
                <a:hlinkClick r:id="rId3"/>
              </a:rPr>
              <a:t>ISO 26000 International Standard</a:t>
            </a:r>
            <a:endParaRPr lang="it" sz="1900" dirty="0"/>
          </a:p>
          <a:p>
            <a:pPr marL="285750" indent="-285750" algn="l" rtl="0"/>
            <a:r>
              <a:rPr lang="it" sz="1900" b="0" i="0" u="none" baseline="0" dirty="0"/>
              <a:t>Diritto del lavoro locale</a:t>
            </a:r>
          </a:p>
          <a:p>
            <a:pPr marL="285750" indent="-285750" algn="l" rtl="0"/>
            <a:r>
              <a:rPr lang="it" sz="1900" b="0" i="0" u="none" baseline="0" dirty="0">
                <a:hlinkClick r:id="rId4"/>
              </a:rPr>
              <a:t>ILO Conventions</a:t>
            </a:r>
            <a:endParaRPr lang="it" sz="1900" dirty="0"/>
          </a:p>
          <a:p>
            <a:pPr marL="285750" indent="-285750" algn="l" rtl="0"/>
            <a:r>
              <a:rPr lang="it" sz="1900" b="0" i="0" u="none" baseline="0" dirty="0"/>
              <a:t>Contratti collettivi applicabili</a:t>
            </a:r>
          </a:p>
          <a:p>
            <a:pPr marL="285750" indent="-285750" algn="l" rtl="0"/>
            <a:r>
              <a:rPr lang="it" sz="1900" b="0" i="0" u="none" baseline="0" dirty="0">
                <a:hlinkClick r:id="rId5"/>
              </a:rPr>
              <a:t>UN Guiding Principles on Business and Human Rights</a:t>
            </a:r>
            <a:endParaRPr lang="it" sz="1900" dirty="0"/>
          </a:p>
          <a:p>
            <a:pPr marL="285750" indent="-285750" algn="l" rtl="0"/>
            <a:r>
              <a:rPr lang="it" sz="1900" b="0" i="0" u="none" baseline="0" dirty="0"/>
              <a:t>Norme e orientamenti nazionali in materia di salute e sicurezza</a:t>
            </a:r>
          </a:p>
          <a:p>
            <a:pPr marL="285750" indent="-285750" algn="l" rtl="0"/>
            <a:r>
              <a:rPr lang="it" sz="1900" b="0" i="0" u="none" baseline="0" dirty="0"/>
              <a:t>The UN Global Compact, Transparency International and the International Business Leaders forum </a:t>
            </a:r>
            <a:r>
              <a:rPr lang="it" sz="1900" b="0" i="0" u="none" baseline="0" dirty="0">
                <a:hlinkClick r:id="rId6"/>
              </a:rPr>
              <a:t>guidance on corruption </a:t>
            </a:r>
            <a:endParaRPr lang="it" sz="1900" dirty="0"/>
          </a:p>
          <a:p>
            <a:pPr marL="285750" indent="-285750" algn="l" rtl="0"/>
            <a:r>
              <a:rPr lang="it" sz="1900" b="0" i="0" u="none" baseline="0" dirty="0">
                <a:hlinkClick r:id="rId7"/>
              </a:rPr>
              <a:t>OECD Guidelines for Multinational Enterprises</a:t>
            </a:r>
            <a:endParaRPr lang="it" sz="1900" dirty="0"/>
          </a:p>
          <a:p>
            <a:pPr marL="285750" indent="-285750" algn="l" rtl="0"/>
            <a:r>
              <a:rPr lang="it" sz="1900" b="0" i="0" u="none" baseline="0" dirty="0">
                <a:hlinkClick r:id="rId8"/>
              </a:rPr>
              <a:t>OECD Due Diligence Guidance for Responsible Business Conduct</a:t>
            </a:r>
            <a:endParaRPr lang="it" sz="1900" dirty="0"/>
          </a:p>
          <a:p>
            <a:pPr marL="0" indent="0" algn="l" rtl="0">
              <a:buNone/>
            </a:pPr>
            <a:endParaRPr lang="it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C00FC-EA0E-47DD-BFC5-B5888FCE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9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37871947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E9071A34-D313-4B8D-B968-DE27B9C40CCC}"/>
</file>

<file path=customXml/itemProps2.xml><?xml version="1.0" encoding="utf-8"?>
<ds:datastoreItem xmlns:ds="http://schemas.openxmlformats.org/officeDocument/2006/customXml" ds:itemID="{BC0725B1-EA68-4C24-ACE8-00EE32C32428}"/>
</file>

<file path=customXml/itemProps3.xml><?xml version="1.0" encoding="utf-8"?>
<ds:datastoreItem xmlns:ds="http://schemas.openxmlformats.org/officeDocument/2006/customXml" ds:itemID="{672E3B3E-74B2-45C1-A658-B0F5E4E9CFC9}"/>
</file>

<file path=customXml/itemProps4.xml><?xml version="1.0" encoding="utf-8"?>
<ds:datastoreItem xmlns:ds="http://schemas.openxmlformats.org/officeDocument/2006/customXml" ds:itemID="{E5A16177-D3B6-490D-812E-6A28C4BEA78A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2026</Words>
  <Application>Microsoft Office PowerPoint</Application>
  <PresentationFormat>On-screen Show (4:3)</PresentationFormat>
  <Paragraphs>197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Default Design</vt:lpstr>
      <vt:lpstr>La responsabilità sociale delle imprese e gli obiettivi di sviluppo sostenibile</vt:lpstr>
      <vt:lpstr>Sommario</vt:lpstr>
      <vt:lpstr>Responsabilità sociale delle imprese (RSI) </vt:lpstr>
      <vt:lpstr>Definizione delle responsabilità</vt:lpstr>
      <vt:lpstr>PowerPoint Presentation</vt:lpstr>
      <vt:lpstr>PowerPoint Presentation</vt:lpstr>
      <vt:lpstr>PowerPoint Presentation</vt:lpstr>
      <vt:lpstr>PowerPoint Presentation</vt:lpstr>
      <vt:lpstr>Orientamenti utili</vt:lpstr>
      <vt:lpstr>Verso l’integrazione della RSI nella vostra impresa</vt:lpstr>
      <vt:lpstr>Governo, catena del valore e modello di business</vt:lpstr>
      <vt:lpstr>Coinvolgimento dei soggetti interessati</vt:lpstr>
      <vt:lpstr>Gli obiettivi di sviluppo sostenibile (OSS)</vt:lpstr>
      <vt:lpstr>Gli obiettivi di sviluppo sostenibile (OSS) </vt:lpstr>
      <vt:lpstr>Gli OSS e le imprese</vt:lpstr>
      <vt:lpstr>Impatto e contributo delle imprese</vt:lpstr>
      <vt:lpstr>Approccio della catena del valore (esempio)</vt:lpstr>
      <vt:lpstr>Gli OSS per un’impresa in Europa: domande che possono essere poste</vt:lpstr>
      <vt:lpstr>Esempio 1</vt:lpstr>
      <vt:lpstr>Esempio 2</vt:lpstr>
      <vt:lpstr>Grazie  Per ulteriori informazioni, visitate il portarle due diligence ready!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Rosanna Tufo</cp:lastModifiedBy>
  <cp:revision>222</cp:revision>
  <dcterms:created xsi:type="dcterms:W3CDTF">2011-10-28T10:25:18Z</dcterms:created>
  <dcterms:modified xsi:type="dcterms:W3CDTF">2019-10-29T17:02:59Z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