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6.xml" ContentType="application/vnd.openxmlformats-officedocument.drawingml.diagramStyle+xml"/>
  <Override PartName="/ppt/theme/theme1.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1" r:id="rId2"/>
    <p:sldId id="262" r:id="rId3"/>
    <p:sldId id="263" r:id="rId4"/>
    <p:sldId id="264" r:id="rId5"/>
    <p:sldId id="289" r:id="rId6"/>
    <p:sldId id="290" r:id="rId7"/>
    <p:sldId id="292" r:id="rId8"/>
    <p:sldId id="293" r:id="rId9"/>
    <p:sldId id="291" r:id="rId10"/>
    <p:sldId id="285" r:id="rId11"/>
    <p:sldId id="286" r:id="rId12"/>
    <p:sldId id="267" r:id="rId13"/>
    <p:sldId id="278" r:id="rId14"/>
    <p:sldId id="266" r:id="rId15"/>
    <p:sldId id="279" r:id="rId16"/>
    <p:sldId id="283" r:id="rId17"/>
    <p:sldId id="284" r:id="rId18"/>
    <p:sldId id="280" r:id="rId19"/>
    <p:sldId id="282" r:id="rId20"/>
    <p:sldId id="287" r:id="rId21"/>
    <p:sldId id="300" r:id="rId2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2" clrIdx="0">
    <p:extLst>
      <p:ext uri="{19B8F6BF-5375-455C-9EA6-DF929625EA0E}">
        <p15:presenceInfo xmlns:p15="http://schemas.microsoft.com/office/powerpoint/2012/main" userId="S::rosanna.tufo@levinsources.com::161de12e-236a-4a45-a08b-01a6c6ac8eb2" providerId="AD"/>
      </p:ext>
    </p:extLst>
  </p:cmAuthor>
  <p:cmAuthor id="2" name="Rosanna Tufo" initials="RT [2]" lastIdx="5" clrIdx="1">
    <p:extLst>
      <p:ext uri="{19B8F6BF-5375-455C-9EA6-DF929625EA0E}">
        <p15:presenceInfo xmlns:p15="http://schemas.microsoft.com/office/powerpoint/2012/main" userId="S-1-5-21-1851212837-2275913410-2067570511-1165" providerId="AD"/>
      </p:ext>
    </p:extLst>
  </p:cmAuthor>
  <p:cmAuthor id="3" name="Fabiana Di Lorenzo" initials="FDL" lastIdx="6" clrIdx="2">
    <p:extLst>
      <p:ext uri="{19B8F6BF-5375-455C-9EA6-DF929625EA0E}">
        <p15:presenceInfo xmlns:p15="http://schemas.microsoft.com/office/powerpoint/2012/main" userId="S::fabiana.dilorenzo@levinsources.com::24f43a39-c15a-4259-a1cf-735adc870d47" providerId="AD"/>
      </p:ext>
    </p:extLst>
  </p:cmAuthor>
  <p:cmAuthor id="4" name="Fabiana Di Lorenzo" initials="FDL [2]" lastIdx="9" clrIdx="3">
    <p:extLst>
      <p:ext uri="{19B8F6BF-5375-455C-9EA6-DF929625EA0E}">
        <p15:presenceInfo xmlns:p15="http://schemas.microsoft.com/office/powerpoint/2012/main" userId="Fabiana Di Lorenz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3E6FD2"/>
    <a:srgbClr val="0F5494"/>
    <a:srgbClr val="FFD624"/>
    <a:srgbClr val="3166CF"/>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7449" autoAdjust="0"/>
  </p:normalViewPr>
  <p:slideViewPr>
    <p:cSldViewPr>
      <p:cViewPr varScale="1">
        <p:scale>
          <a:sx n="114" d="100"/>
          <a:sy n="114" d="100"/>
        </p:scale>
        <p:origin x="16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6-17T15:03:49.707" idx="3">
    <p:pos x="10" y="10"/>
    <p:text>I removed reading of this slide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20CA0-3B2C-4BF4-A9EC-976ABCD69044}" type="doc">
      <dgm:prSet loTypeId="urn:microsoft.com/office/officeart/2005/8/layout/radial4" loCatId="relationship" qsTypeId="urn:microsoft.com/office/officeart/2005/8/quickstyle/simple2" qsCatId="simple" csTypeId="urn:microsoft.com/office/officeart/2005/8/colors/accent1_3" csCatId="accent1" phldr="1"/>
      <dgm:spPr/>
      <dgm:t>
        <a:bodyPr/>
        <a:lstStyle/>
        <a:p>
          <a:endParaRPr lang="pt"/>
        </a:p>
      </dgm:t>
    </dgm:pt>
    <dgm:pt modelId="{DE4473E8-9FDC-43D4-953D-B933C67409FD}">
      <dgm:prSet phldrT="[Text]"/>
      <dgm:spPr/>
      <dgm:t>
        <a:bodyPr/>
        <a:lstStyle/>
        <a:p>
          <a:pPr algn="ctr" rtl="0"/>
          <a:r>
            <a:rPr lang="pt" b="1" i="0" u="none" baseline="0">
              <a:solidFill>
                <a:srgbClr val="2D5EC1"/>
              </a:solidFill>
            </a:rPr>
            <a:t>RSE </a:t>
          </a:r>
          <a:endParaRPr lang="pt" b="1" dirty="0">
            <a:solidFill>
              <a:srgbClr val="2D5EC1"/>
            </a:solidFill>
          </a:endParaRPr>
        </a:p>
      </dgm:t>
    </dgm:pt>
    <dgm:pt modelId="{F61AF3D8-67D9-4BFA-81A5-622A2A020153}" type="parTrans" cxnId="{C60513D3-5725-432F-91E0-37E9A1561101}">
      <dgm:prSet/>
      <dgm:spPr/>
      <dgm:t>
        <a:bodyPr/>
        <a:lstStyle/>
        <a:p>
          <a:endParaRPr lang="pt" b="1">
            <a:solidFill>
              <a:srgbClr val="2D5EC1"/>
            </a:solidFill>
          </a:endParaRPr>
        </a:p>
      </dgm:t>
    </dgm:pt>
    <dgm:pt modelId="{44A3B9BD-02E9-4B66-A48A-B0854DA0F471}" type="sibTrans" cxnId="{C60513D3-5725-432F-91E0-37E9A1561101}">
      <dgm:prSet/>
      <dgm:spPr/>
      <dgm:t>
        <a:bodyPr/>
        <a:lstStyle/>
        <a:p>
          <a:endParaRPr lang="pt" b="1">
            <a:solidFill>
              <a:srgbClr val="2D5EC1"/>
            </a:solidFill>
          </a:endParaRPr>
        </a:p>
      </dgm:t>
    </dgm:pt>
    <dgm:pt modelId="{A4FD851C-565F-4361-8021-0D9E12E77CAB}">
      <dgm:prSet phldrT="[Text]"/>
      <dgm:spPr/>
      <dgm:t>
        <a:bodyPr/>
        <a:lstStyle/>
        <a:p>
          <a:pPr algn="ctr" rtl="0"/>
          <a:r>
            <a:rPr lang="pt" b="1" i="0" u="none" baseline="0" dirty="0">
              <a:solidFill>
                <a:srgbClr val="2D5EC1"/>
              </a:solidFill>
            </a:rPr>
            <a:t>Práticas </a:t>
          </a:r>
        </a:p>
        <a:p>
          <a:pPr algn="ctr" rtl="0"/>
          <a:r>
            <a:rPr lang="pt" b="1" i="0" u="none" baseline="0" dirty="0">
              <a:solidFill>
                <a:srgbClr val="2D5EC1"/>
              </a:solidFill>
            </a:rPr>
            <a:t>trabalhistas</a:t>
          </a:r>
        </a:p>
      </dgm:t>
    </dgm:pt>
    <dgm:pt modelId="{1A117022-47EB-4644-85D5-F44AD2C37BE6}" type="parTrans" cxnId="{31D18E52-3643-4331-B2D3-58683272B320}">
      <dgm:prSet/>
      <dgm:spPr/>
      <dgm:t>
        <a:bodyPr/>
        <a:lstStyle/>
        <a:p>
          <a:endParaRPr lang="pt" b="1">
            <a:solidFill>
              <a:srgbClr val="2D5EC1"/>
            </a:solidFill>
          </a:endParaRPr>
        </a:p>
      </dgm:t>
    </dgm:pt>
    <dgm:pt modelId="{9A180575-6C1D-4060-9B16-E12D1F02709B}" type="sibTrans" cxnId="{31D18E52-3643-4331-B2D3-58683272B320}">
      <dgm:prSet/>
      <dgm:spPr/>
      <dgm:t>
        <a:bodyPr/>
        <a:lstStyle/>
        <a:p>
          <a:endParaRPr lang="pt" b="1">
            <a:solidFill>
              <a:srgbClr val="2D5EC1"/>
            </a:solidFill>
          </a:endParaRPr>
        </a:p>
      </dgm:t>
    </dgm:pt>
    <dgm:pt modelId="{352CDBC1-99C7-44D4-A1C3-E96445624CCA}">
      <dgm:prSet phldrT="[Text]"/>
      <dgm:spPr/>
      <dgm:t>
        <a:bodyPr/>
        <a:lstStyle/>
        <a:p>
          <a:pPr algn="ctr" rtl="0"/>
          <a:r>
            <a:rPr lang="pt" b="1" i="0" u="none" baseline="0" dirty="0">
              <a:solidFill>
                <a:srgbClr val="2D5EC1"/>
              </a:solidFill>
            </a:rPr>
            <a:t>Impactos ambientais</a:t>
          </a:r>
          <a:endParaRPr lang="pt" b="1" dirty="0">
            <a:solidFill>
              <a:srgbClr val="2D5EC1"/>
            </a:solidFill>
          </a:endParaRPr>
        </a:p>
      </dgm:t>
    </dgm:pt>
    <dgm:pt modelId="{472E70C4-9AA0-464B-87BD-1AD30FEBA31C}" type="parTrans" cxnId="{C2E0A345-C4E3-480E-92C2-574C4E00EE5E}">
      <dgm:prSet/>
      <dgm:spPr/>
      <dgm:t>
        <a:bodyPr/>
        <a:lstStyle/>
        <a:p>
          <a:endParaRPr lang="pt" b="1">
            <a:solidFill>
              <a:srgbClr val="2D5EC1"/>
            </a:solidFill>
          </a:endParaRPr>
        </a:p>
      </dgm:t>
    </dgm:pt>
    <dgm:pt modelId="{8B1F55C1-15CE-4762-98EC-DE52686256F4}" type="sibTrans" cxnId="{C2E0A345-C4E3-480E-92C2-574C4E00EE5E}">
      <dgm:prSet/>
      <dgm:spPr/>
      <dgm:t>
        <a:bodyPr/>
        <a:lstStyle/>
        <a:p>
          <a:endParaRPr lang="pt" b="1">
            <a:solidFill>
              <a:srgbClr val="2D5EC1"/>
            </a:solidFill>
          </a:endParaRPr>
        </a:p>
      </dgm:t>
    </dgm:pt>
    <dgm:pt modelId="{84537C28-3743-4A86-8006-25E425FEF86B}">
      <dgm:prSet phldrT="[Text]"/>
      <dgm:spPr/>
      <dgm:t>
        <a:bodyPr/>
        <a:lstStyle/>
        <a:p>
          <a:pPr algn="ctr" rtl="0"/>
          <a:r>
            <a:rPr lang="pt-BR" b="1" dirty="0">
              <a:solidFill>
                <a:srgbClr val="2D5EC1"/>
              </a:solidFill>
            </a:rPr>
            <a:t>Práticas leis de operação</a:t>
          </a:r>
          <a:endParaRPr lang="pt" b="1" dirty="0">
            <a:solidFill>
              <a:srgbClr val="2D5EC1"/>
            </a:solidFill>
          </a:endParaRPr>
        </a:p>
      </dgm:t>
    </dgm:pt>
    <dgm:pt modelId="{C1D9FE2A-74BC-42B2-8928-64120986DF65}" type="parTrans" cxnId="{A0340E28-8560-4B70-99CD-7D24678074F2}">
      <dgm:prSet/>
      <dgm:spPr/>
      <dgm:t>
        <a:bodyPr/>
        <a:lstStyle/>
        <a:p>
          <a:endParaRPr lang="pt" b="1">
            <a:solidFill>
              <a:srgbClr val="2D5EC1"/>
            </a:solidFill>
          </a:endParaRPr>
        </a:p>
      </dgm:t>
    </dgm:pt>
    <dgm:pt modelId="{B5A3286F-3671-4BC8-999A-2FB594E09BCA}" type="sibTrans" cxnId="{A0340E28-8560-4B70-99CD-7D24678074F2}">
      <dgm:prSet/>
      <dgm:spPr/>
      <dgm:t>
        <a:bodyPr/>
        <a:lstStyle/>
        <a:p>
          <a:endParaRPr lang="pt" b="1">
            <a:solidFill>
              <a:srgbClr val="2D5EC1"/>
            </a:solidFill>
          </a:endParaRPr>
        </a:p>
      </dgm:t>
    </dgm:pt>
    <dgm:pt modelId="{4A35183C-7134-488B-8235-5FAE3D368031}">
      <dgm:prSet phldrT="[Text]"/>
      <dgm:spPr/>
      <dgm:t>
        <a:bodyPr/>
        <a:lstStyle/>
        <a:p>
          <a:pPr algn="ctr" rtl="0"/>
          <a:r>
            <a:rPr lang="pt" b="1" i="0" u="none" baseline="0" dirty="0">
              <a:solidFill>
                <a:srgbClr val="2D5EC1"/>
              </a:solidFill>
            </a:rPr>
            <a:t>Direitos humanos</a:t>
          </a:r>
          <a:endParaRPr lang="pt" b="1" dirty="0">
            <a:solidFill>
              <a:srgbClr val="2D5EC1"/>
            </a:solidFill>
          </a:endParaRPr>
        </a:p>
      </dgm:t>
    </dgm:pt>
    <dgm:pt modelId="{053D7F15-DDBF-456D-8519-88A93FB4A2EB}" type="parTrans" cxnId="{B1BF21DC-A105-4952-87EA-364509E4C5B3}">
      <dgm:prSet/>
      <dgm:spPr/>
      <dgm:t>
        <a:bodyPr/>
        <a:lstStyle/>
        <a:p>
          <a:endParaRPr lang="pt" b="1">
            <a:solidFill>
              <a:srgbClr val="2D5EC1"/>
            </a:solidFill>
          </a:endParaRPr>
        </a:p>
      </dgm:t>
    </dgm:pt>
    <dgm:pt modelId="{CE5051B0-D443-4B0A-B42A-A24C440F6E75}" type="sibTrans" cxnId="{B1BF21DC-A105-4952-87EA-364509E4C5B3}">
      <dgm:prSet/>
      <dgm:spPr/>
      <dgm:t>
        <a:bodyPr/>
        <a:lstStyle/>
        <a:p>
          <a:endParaRPr lang="pt" b="1">
            <a:solidFill>
              <a:srgbClr val="2D5EC1"/>
            </a:solidFill>
          </a:endParaRPr>
        </a:p>
      </dgm:t>
    </dgm:pt>
    <dgm:pt modelId="{99628F29-8686-4664-BDCA-F1CA68FF155E}">
      <dgm:prSet phldrT="[Text]"/>
      <dgm:spPr/>
      <dgm:t>
        <a:bodyPr/>
        <a:lstStyle/>
        <a:p>
          <a:pPr algn="ctr" rtl="0"/>
          <a:r>
            <a:rPr lang="pt" b="1" i="0" u="none" baseline="0">
              <a:solidFill>
                <a:srgbClr val="2D5EC1"/>
              </a:solidFill>
            </a:rPr>
            <a:t>Aprovisionamento responsável</a:t>
          </a:r>
          <a:endParaRPr lang="pt" b="1" dirty="0">
            <a:solidFill>
              <a:srgbClr val="2D5EC1"/>
            </a:solidFill>
          </a:endParaRPr>
        </a:p>
      </dgm:t>
    </dgm:pt>
    <dgm:pt modelId="{1EE4D1EE-EFFF-44F0-9E3E-71F5FA4E2515}" type="parTrans" cxnId="{FA809DC6-6807-4A74-A3A8-696884D832D2}">
      <dgm:prSet/>
      <dgm:spPr/>
      <dgm:t>
        <a:bodyPr/>
        <a:lstStyle/>
        <a:p>
          <a:endParaRPr lang="pt" b="1">
            <a:solidFill>
              <a:srgbClr val="2D5EC1"/>
            </a:solidFill>
          </a:endParaRPr>
        </a:p>
      </dgm:t>
    </dgm:pt>
    <dgm:pt modelId="{FD294184-7CAC-40AC-B793-22E67D9869EE}" type="sibTrans" cxnId="{FA809DC6-6807-4A74-A3A8-696884D832D2}">
      <dgm:prSet/>
      <dgm:spPr/>
      <dgm:t>
        <a:bodyPr/>
        <a:lstStyle/>
        <a:p>
          <a:endParaRPr lang="pt" b="1">
            <a:solidFill>
              <a:srgbClr val="2D5EC1"/>
            </a:solidFill>
          </a:endParaRPr>
        </a:p>
      </dgm:t>
    </dgm:pt>
    <dgm:pt modelId="{FB7B8CAF-99E7-4D55-AB89-0A467A3904FB}">
      <dgm:prSet phldrT="[Text]"/>
      <dgm:spPr/>
      <dgm:t>
        <a:bodyPr/>
        <a:lstStyle/>
        <a:p>
          <a:pPr algn="ctr" rtl="0"/>
          <a:r>
            <a:rPr lang="pt" b="1" i="0" u="none" baseline="0">
              <a:solidFill>
                <a:srgbClr val="2D5EC1"/>
              </a:solidFill>
            </a:rPr>
            <a:t>Problemas do cliente</a:t>
          </a:r>
          <a:endParaRPr lang="pt" b="1" dirty="0">
            <a:solidFill>
              <a:srgbClr val="2D5EC1"/>
            </a:solidFill>
          </a:endParaRPr>
        </a:p>
      </dgm:t>
    </dgm:pt>
    <dgm:pt modelId="{4EA31701-B9DE-4BD0-9A66-DA7B809EBFA6}" type="parTrans" cxnId="{6E3FDC54-539F-40CA-A9DF-55AB9BF0E7FC}">
      <dgm:prSet/>
      <dgm:spPr/>
      <dgm:t>
        <a:bodyPr/>
        <a:lstStyle/>
        <a:p>
          <a:endParaRPr lang="pt" b="1">
            <a:solidFill>
              <a:srgbClr val="2D5EC1"/>
            </a:solidFill>
          </a:endParaRPr>
        </a:p>
      </dgm:t>
    </dgm:pt>
    <dgm:pt modelId="{805EB6E2-9655-45BD-AE4A-6ED6C5505A5E}" type="sibTrans" cxnId="{6E3FDC54-539F-40CA-A9DF-55AB9BF0E7FC}">
      <dgm:prSet/>
      <dgm:spPr/>
      <dgm:t>
        <a:bodyPr/>
        <a:lstStyle/>
        <a:p>
          <a:endParaRPr lang="pt" b="1">
            <a:solidFill>
              <a:srgbClr val="2D5EC1"/>
            </a:solidFill>
          </a:endParaRPr>
        </a:p>
      </dgm:t>
    </dgm:pt>
    <dgm:pt modelId="{7DA1F037-D3E0-4AAF-B01A-36E8B5CFA634}">
      <dgm:prSet phldrT="[Text]"/>
      <dgm:spPr/>
      <dgm:t>
        <a:bodyPr/>
        <a:lstStyle/>
        <a:p>
          <a:pPr algn="ctr" rtl="0"/>
          <a:r>
            <a:rPr lang="pt" b="1" i="0" u="none" baseline="0">
              <a:solidFill>
                <a:srgbClr val="2D5EC1"/>
              </a:solidFill>
            </a:rPr>
            <a:t>Participação e desenvolvimento da Comunidade</a:t>
          </a:r>
          <a:endParaRPr lang="pt" b="1" dirty="0">
            <a:solidFill>
              <a:srgbClr val="2D5EC1"/>
            </a:solidFill>
          </a:endParaRPr>
        </a:p>
      </dgm:t>
    </dgm:pt>
    <dgm:pt modelId="{471EC9D0-AB7D-4AB1-92B6-96AA83C3F826}" type="parTrans" cxnId="{0CE2FE53-9F45-491E-9F2E-C234F36A0947}">
      <dgm:prSet/>
      <dgm:spPr/>
      <dgm:t>
        <a:bodyPr/>
        <a:lstStyle/>
        <a:p>
          <a:endParaRPr lang="pt" b="1">
            <a:solidFill>
              <a:srgbClr val="2D5EC1"/>
            </a:solidFill>
          </a:endParaRPr>
        </a:p>
      </dgm:t>
    </dgm:pt>
    <dgm:pt modelId="{CA660C38-46A1-458C-A980-3670AA9E6F69}" type="sibTrans" cxnId="{0CE2FE53-9F45-491E-9F2E-C234F36A0947}">
      <dgm:prSet/>
      <dgm:spPr/>
      <dgm:t>
        <a:bodyPr/>
        <a:lstStyle/>
        <a:p>
          <a:endParaRPr lang="pt" b="1">
            <a:solidFill>
              <a:srgbClr val="2D5EC1"/>
            </a:solidFill>
          </a:endParaRPr>
        </a:p>
      </dgm:t>
    </dgm:pt>
    <dgm:pt modelId="{B0BA43D5-D874-441E-BC24-589340E4DA1A}" type="pres">
      <dgm:prSet presAssocID="{15B20CA0-3B2C-4BF4-A9EC-976ABCD69044}" presName="cycle" presStyleCnt="0">
        <dgm:presLayoutVars>
          <dgm:chMax val="1"/>
          <dgm:dir/>
          <dgm:animLvl val="ctr"/>
          <dgm:resizeHandles val="exact"/>
        </dgm:presLayoutVars>
      </dgm:prSet>
      <dgm:spPr/>
    </dgm:pt>
    <dgm:pt modelId="{2574C369-C904-4E2C-BAF6-9183E6106105}" type="pres">
      <dgm:prSet presAssocID="{DE4473E8-9FDC-43D4-953D-B933C67409FD}" presName="centerShape" presStyleLbl="node0" presStyleIdx="0" presStyleCnt="1"/>
      <dgm:spPr/>
    </dgm:pt>
    <dgm:pt modelId="{520A1AD5-01F4-4AAF-BB83-B56674F7D630}" type="pres">
      <dgm:prSet presAssocID="{1A117022-47EB-4644-85D5-F44AD2C37BE6}" presName="parTrans" presStyleLbl="bgSibTrans2D1" presStyleIdx="0" presStyleCnt="7"/>
      <dgm:spPr/>
    </dgm:pt>
    <dgm:pt modelId="{9E14D6CE-F7A2-489A-B765-5C06F8225023}" type="pres">
      <dgm:prSet presAssocID="{A4FD851C-565F-4361-8021-0D9E12E77CAB}" presName="node" presStyleLbl="node1" presStyleIdx="0" presStyleCnt="7">
        <dgm:presLayoutVars>
          <dgm:bulletEnabled val="1"/>
        </dgm:presLayoutVars>
      </dgm:prSet>
      <dgm:spPr/>
    </dgm:pt>
    <dgm:pt modelId="{A991C579-5C5D-4608-95FC-D936A398063D}" type="pres">
      <dgm:prSet presAssocID="{472E70C4-9AA0-464B-87BD-1AD30FEBA31C}" presName="parTrans" presStyleLbl="bgSibTrans2D1" presStyleIdx="1" presStyleCnt="7"/>
      <dgm:spPr/>
    </dgm:pt>
    <dgm:pt modelId="{EDAAE2A5-1317-4483-825A-2469990F2A4B}" type="pres">
      <dgm:prSet presAssocID="{352CDBC1-99C7-44D4-A1C3-E96445624CCA}" presName="node" presStyleLbl="node1" presStyleIdx="1" presStyleCnt="7">
        <dgm:presLayoutVars>
          <dgm:bulletEnabled val="1"/>
        </dgm:presLayoutVars>
      </dgm:prSet>
      <dgm:spPr/>
    </dgm:pt>
    <dgm:pt modelId="{0F07FED9-D444-4964-9CFF-EC9949892E3E}" type="pres">
      <dgm:prSet presAssocID="{C1D9FE2A-74BC-42B2-8928-64120986DF65}" presName="parTrans" presStyleLbl="bgSibTrans2D1" presStyleIdx="2" presStyleCnt="7"/>
      <dgm:spPr/>
    </dgm:pt>
    <dgm:pt modelId="{B05BDD3B-5A73-49CE-9106-80915A64B15A}" type="pres">
      <dgm:prSet presAssocID="{84537C28-3743-4A86-8006-25E425FEF86B}" presName="node" presStyleLbl="node1" presStyleIdx="2" presStyleCnt="7" custRadScaleRad="100281" custRadScaleInc="245">
        <dgm:presLayoutVars>
          <dgm:bulletEnabled val="1"/>
        </dgm:presLayoutVars>
      </dgm:prSet>
      <dgm:spPr/>
    </dgm:pt>
    <dgm:pt modelId="{FF6C413E-8E3D-4125-BD03-01498038643C}" type="pres">
      <dgm:prSet presAssocID="{053D7F15-DDBF-456D-8519-88A93FB4A2EB}" presName="parTrans" presStyleLbl="bgSibTrans2D1" presStyleIdx="3" presStyleCnt="7"/>
      <dgm:spPr/>
    </dgm:pt>
    <dgm:pt modelId="{F836A9CD-03E9-4182-B65C-256F01D99597}" type="pres">
      <dgm:prSet presAssocID="{4A35183C-7134-488B-8235-5FAE3D368031}" presName="node" presStyleLbl="node1" presStyleIdx="3" presStyleCnt="7">
        <dgm:presLayoutVars>
          <dgm:bulletEnabled val="1"/>
        </dgm:presLayoutVars>
      </dgm:prSet>
      <dgm:spPr/>
    </dgm:pt>
    <dgm:pt modelId="{C6045758-BD0B-4981-A559-5AFD8E2485AC}" type="pres">
      <dgm:prSet presAssocID="{1EE4D1EE-EFFF-44F0-9E3E-71F5FA4E2515}" presName="parTrans" presStyleLbl="bgSibTrans2D1" presStyleIdx="4" presStyleCnt="7"/>
      <dgm:spPr/>
    </dgm:pt>
    <dgm:pt modelId="{0B9E7446-9A7A-4AE0-9BAF-19C3C328324A}" type="pres">
      <dgm:prSet presAssocID="{99628F29-8686-4664-BDCA-F1CA68FF155E}" presName="node" presStyleLbl="node1" presStyleIdx="4" presStyleCnt="7">
        <dgm:presLayoutVars>
          <dgm:bulletEnabled val="1"/>
        </dgm:presLayoutVars>
      </dgm:prSet>
      <dgm:spPr/>
    </dgm:pt>
    <dgm:pt modelId="{D5AFE32C-CF4A-4B0B-A7F1-C01A1E8D816F}" type="pres">
      <dgm:prSet presAssocID="{4EA31701-B9DE-4BD0-9A66-DA7B809EBFA6}" presName="parTrans" presStyleLbl="bgSibTrans2D1" presStyleIdx="5" presStyleCnt="7"/>
      <dgm:spPr/>
    </dgm:pt>
    <dgm:pt modelId="{CEC83D57-D685-4F8C-B5D2-E27C2BC66B67}" type="pres">
      <dgm:prSet presAssocID="{FB7B8CAF-99E7-4D55-AB89-0A467A3904FB}" presName="node" presStyleLbl="node1" presStyleIdx="5" presStyleCnt="7">
        <dgm:presLayoutVars>
          <dgm:bulletEnabled val="1"/>
        </dgm:presLayoutVars>
      </dgm:prSet>
      <dgm:spPr/>
    </dgm:pt>
    <dgm:pt modelId="{93EE50FF-3512-4394-A33A-A5342E242A85}" type="pres">
      <dgm:prSet presAssocID="{471EC9D0-AB7D-4AB1-92B6-96AA83C3F826}" presName="parTrans" presStyleLbl="bgSibTrans2D1" presStyleIdx="6" presStyleCnt="7"/>
      <dgm:spPr/>
    </dgm:pt>
    <dgm:pt modelId="{B6A2C7FD-5D7B-4E00-8631-CFD9B34939C6}" type="pres">
      <dgm:prSet presAssocID="{7DA1F037-D3E0-4AAF-B01A-36E8B5CFA634}" presName="node" presStyleLbl="node1" presStyleIdx="6" presStyleCnt="7">
        <dgm:presLayoutVars>
          <dgm:bulletEnabled val="1"/>
        </dgm:presLayoutVars>
      </dgm:prSet>
      <dgm:spPr/>
    </dgm:pt>
  </dgm:ptLst>
  <dgm:cxnLst>
    <dgm:cxn modelId="{A80C840F-72A5-4202-837B-67DF2BEAD342}" type="presOf" srcId="{FB7B8CAF-99E7-4D55-AB89-0A467A3904FB}" destId="{CEC83D57-D685-4F8C-B5D2-E27C2BC66B67}" srcOrd="0" destOrd="0" presId="urn:microsoft.com/office/officeart/2005/8/layout/radial4"/>
    <dgm:cxn modelId="{A0340E28-8560-4B70-99CD-7D24678074F2}" srcId="{DE4473E8-9FDC-43D4-953D-B933C67409FD}" destId="{84537C28-3743-4A86-8006-25E425FEF86B}" srcOrd="2" destOrd="0" parTransId="{C1D9FE2A-74BC-42B2-8928-64120986DF65}" sibTransId="{B5A3286F-3671-4BC8-999A-2FB594E09BCA}"/>
    <dgm:cxn modelId="{252BFB2A-E312-4A69-880A-A9D08394CF34}" type="presOf" srcId="{A4FD851C-565F-4361-8021-0D9E12E77CAB}" destId="{9E14D6CE-F7A2-489A-B765-5C06F8225023}" srcOrd="0" destOrd="0" presId="urn:microsoft.com/office/officeart/2005/8/layout/radial4"/>
    <dgm:cxn modelId="{D7C0F15E-7E65-42AD-B450-0F8046803279}" type="presOf" srcId="{053D7F15-DDBF-456D-8519-88A93FB4A2EB}" destId="{FF6C413E-8E3D-4125-BD03-01498038643C}" srcOrd="0" destOrd="0" presId="urn:microsoft.com/office/officeart/2005/8/layout/radial4"/>
    <dgm:cxn modelId="{209DF15F-C9B6-4121-B8D9-A104BEAAEEF5}" type="presOf" srcId="{1EE4D1EE-EFFF-44F0-9E3E-71F5FA4E2515}" destId="{C6045758-BD0B-4981-A559-5AFD8E2485AC}" srcOrd="0" destOrd="0" presId="urn:microsoft.com/office/officeart/2005/8/layout/radial4"/>
    <dgm:cxn modelId="{C2E0A345-C4E3-480E-92C2-574C4E00EE5E}" srcId="{DE4473E8-9FDC-43D4-953D-B933C67409FD}" destId="{352CDBC1-99C7-44D4-A1C3-E96445624CCA}" srcOrd="1" destOrd="0" parTransId="{472E70C4-9AA0-464B-87BD-1AD30FEBA31C}" sibTransId="{8B1F55C1-15CE-4762-98EC-DE52686256F4}"/>
    <dgm:cxn modelId="{E2194B68-DB3D-4539-9A18-98DA6714D042}" type="presOf" srcId="{84537C28-3743-4A86-8006-25E425FEF86B}" destId="{B05BDD3B-5A73-49CE-9106-80915A64B15A}" srcOrd="0" destOrd="0" presId="urn:microsoft.com/office/officeart/2005/8/layout/radial4"/>
    <dgm:cxn modelId="{8A36886D-F42C-42E6-848C-CE9AEC7AE51E}" type="presOf" srcId="{99628F29-8686-4664-BDCA-F1CA68FF155E}" destId="{0B9E7446-9A7A-4AE0-9BAF-19C3C328324A}" srcOrd="0" destOrd="0" presId="urn:microsoft.com/office/officeart/2005/8/layout/radial4"/>
    <dgm:cxn modelId="{31D18E52-3643-4331-B2D3-58683272B320}" srcId="{DE4473E8-9FDC-43D4-953D-B933C67409FD}" destId="{A4FD851C-565F-4361-8021-0D9E12E77CAB}" srcOrd="0" destOrd="0" parTransId="{1A117022-47EB-4644-85D5-F44AD2C37BE6}" sibTransId="{9A180575-6C1D-4060-9B16-E12D1F02709B}"/>
    <dgm:cxn modelId="{0CE2FE53-9F45-491E-9F2E-C234F36A0947}" srcId="{DE4473E8-9FDC-43D4-953D-B933C67409FD}" destId="{7DA1F037-D3E0-4AAF-B01A-36E8B5CFA634}" srcOrd="6" destOrd="0" parTransId="{471EC9D0-AB7D-4AB1-92B6-96AA83C3F826}" sibTransId="{CA660C38-46A1-458C-A980-3670AA9E6F69}"/>
    <dgm:cxn modelId="{6E3FDC54-539F-40CA-A9DF-55AB9BF0E7FC}" srcId="{DE4473E8-9FDC-43D4-953D-B933C67409FD}" destId="{FB7B8CAF-99E7-4D55-AB89-0A467A3904FB}" srcOrd="5" destOrd="0" parTransId="{4EA31701-B9DE-4BD0-9A66-DA7B809EBFA6}" sibTransId="{805EB6E2-9655-45BD-AE4A-6ED6C5505A5E}"/>
    <dgm:cxn modelId="{43E32B7A-3146-4631-88D0-E085CED56C05}" type="presOf" srcId="{7DA1F037-D3E0-4AAF-B01A-36E8B5CFA634}" destId="{B6A2C7FD-5D7B-4E00-8631-CFD9B34939C6}" srcOrd="0" destOrd="0" presId="urn:microsoft.com/office/officeart/2005/8/layout/radial4"/>
    <dgm:cxn modelId="{AD0E90A4-57FD-4CA3-9323-C0F40138EB72}" type="presOf" srcId="{DE4473E8-9FDC-43D4-953D-B933C67409FD}" destId="{2574C369-C904-4E2C-BAF6-9183E6106105}" srcOrd="0" destOrd="0" presId="urn:microsoft.com/office/officeart/2005/8/layout/radial4"/>
    <dgm:cxn modelId="{571FE5A8-1691-4773-BA3F-91F4D4C53D15}" type="presOf" srcId="{4EA31701-B9DE-4BD0-9A66-DA7B809EBFA6}" destId="{D5AFE32C-CF4A-4B0B-A7F1-C01A1E8D816F}" srcOrd="0" destOrd="0" presId="urn:microsoft.com/office/officeart/2005/8/layout/radial4"/>
    <dgm:cxn modelId="{FA809DC6-6807-4A74-A3A8-696884D832D2}" srcId="{DE4473E8-9FDC-43D4-953D-B933C67409FD}" destId="{99628F29-8686-4664-BDCA-F1CA68FF155E}" srcOrd="4" destOrd="0" parTransId="{1EE4D1EE-EFFF-44F0-9E3E-71F5FA4E2515}" sibTransId="{FD294184-7CAC-40AC-B793-22E67D9869EE}"/>
    <dgm:cxn modelId="{506125CF-4503-45E7-ABF5-260B8B6F123A}" type="presOf" srcId="{C1D9FE2A-74BC-42B2-8928-64120986DF65}" destId="{0F07FED9-D444-4964-9CFF-EC9949892E3E}" srcOrd="0" destOrd="0" presId="urn:microsoft.com/office/officeart/2005/8/layout/radial4"/>
    <dgm:cxn modelId="{C60513D3-5725-432F-91E0-37E9A1561101}" srcId="{15B20CA0-3B2C-4BF4-A9EC-976ABCD69044}" destId="{DE4473E8-9FDC-43D4-953D-B933C67409FD}" srcOrd="0" destOrd="0" parTransId="{F61AF3D8-67D9-4BFA-81A5-622A2A020153}" sibTransId="{44A3B9BD-02E9-4B66-A48A-B0854DA0F471}"/>
    <dgm:cxn modelId="{E50AC9D5-BDC2-44B5-9F31-7C19BABA46E7}" type="presOf" srcId="{15B20CA0-3B2C-4BF4-A9EC-976ABCD69044}" destId="{B0BA43D5-D874-441E-BC24-589340E4DA1A}" srcOrd="0" destOrd="0" presId="urn:microsoft.com/office/officeart/2005/8/layout/radial4"/>
    <dgm:cxn modelId="{A73147D6-A2FA-4004-A1AE-812532AA54C7}" type="presOf" srcId="{1A117022-47EB-4644-85D5-F44AD2C37BE6}" destId="{520A1AD5-01F4-4AAF-BB83-B56674F7D630}" srcOrd="0" destOrd="0" presId="urn:microsoft.com/office/officeart/2005/8/layout/radial4"/>
    <dgm:cxn modelId="{B1BF21DC-A105-4952-87EA-364509E4C5B3}" srcId="{DE4473E8-9FDC-43D4-953D-B933C67409FD}" destId="{4A35183C-7134-488B-8235-5FAE3D368031}" srcOrd="3" destOrd="0" parTransId="{053D7F15-DDBF-456D-8519-88A93FB4A2EB}" sibTransId="{CE5051B0-D443-4B0A-B42A-A24C440F6E75}"/>
    <dgm:cxn modelId="{66CDC8E9-2DAD-41FD-8924-DA07D4EE7078}" type="presOf" srcId="{4A35183C-7134-488B-8235-5FAE3D368031}" destId="{F836A9CD-03E9-4182-B65C-256F01D99597}" srcOrd="0" destOrd="0" presId="urn:microsoft.com/office/officeart/2005/8/layout/radial4"/>
    <dgm:cxn modelId="{0CED3AF1-1BBA-44CC-9EAC-D5E48D35E1B9}" type="presOf" srcId="{471EC9D0-AB7D-4AB1-92B6-96AA83C3F826}" destId="{93EE50FF-3512-4394-A33A-A5342E242A85}" srcOrd="0" destOrd="0" presId="urn:microsoft.com/office/officeart/2005/8/layout/radial4"/>
    <dgm:cxn modelId="{D6D800F3-42FF-49F1-BB80-1D8423D3D599}" type="presOf" srcId="{472E70C4-9AA0-464B-87BD-1AD30FEBA31C}" destId="{A991C579-5C5D-4608-95FC-D936A398063D}" srcOrd="0" destOrd="0" presId="urn:microsoft.com/office/officeart/2005/8/layout/radial4"/>
    <dgm:cxn modelId="{B5F8A2F7-7244-437E-B8A1-59380F70E751}" type="presOf" srcId="{352CDBC1-99C7-44D4-A1C3-E96445624CCA}" destId="{EDAAE2A5-1317-4483-825A-2469990F2A4B}" srcOrd="0" destOrd="0" presId="urn:microsoft.com/office/officeart/2005/8/layout/radial4"/>
    <dgm:cxn modelId="{7C4ADA4E-0387-45EF-80B6-F0E9FE7EB8C3}" type="presParOf" srcId="{B0BA43D5-D874-441E-BC24-589340E4DA1A}" destId="{2574C369-C904-4E2C-BAF6-9183E6106105}" srcOrd="0" destOrd="0" presId="urn:microsoft.com/office/officeart/2005/8/layout/radial4"/>
    <dgm:cxn modelId="{C83C2318-3BB1-4BB5-83B7-45D38FF56D4F}" type="presParOf" srcId="{B0BA43D5-D874-441E-BC24-589340E4DA1A}" destId="{520A1AD5-01F4-4AAF-BB83-B56674F7D630}" srcOrd="1" destOrd="0" presId="urn:microsoft.com/office/officeart/2005/8/layout/radial4"/>
    <dgm:cxn modelId="{23186AE4-42EC-45E9-B118-68F5D1521306}" type="presParOf" srcId="{B0BA43D5-D874-441E-BC24-589340E4DA1A}" destId="{9E14D6CE-F7A2-489A-B765-5C06F8225023}" srcOrd="2" destOrd="0" presId="urn:microsoft.com/office/officeart/2005/8/layout/radial4"/>
    <dgm:cxn modelId="{39FC09A8-6F62-43D6-8168-17A78292403F}" type="presParOf" srcId="{B0BA43D5-D874-441E-BC24-589340E4DA1A}" destId="{A991C579-5C5D-4608-95FC-D936A398063D}" srcOrd="3" destOrd="0" presId="urn:microsoft.com/office/officeart/2005/8/layout/radial4"/>
    <dgm:cxn modelId="{7E75CA06-222B-49F5-A347-884EC4CB64B1}" type="presParOf" srcId="{B0BA43D5-D874-441E-BC24-589340E4DA1A}" destId="{EDAAE2A5-1317-4483-825A-2469990F2A4B}" srcOrd="4" destOrd="0" presId="urn:microsoft.com/office/officeart/2005/8/layout/radial4"/>
    <dgm:cxn modelId="{B0A6BE19-028C-4552-AF8D-208AF28EC8CB}" type="presParOf" srcId="{B0BA43D5-D874-441E-BC24-589340E4DA1A}" destId="{0F07FED9-D444-4964-9CFF-EC9949892E3E}" srcOrd="5" destOrd="0" presId="urn:microsoft.com/office/officeart/2005/8/layout/radial4"/>
    <dgm:cxn modelId="{D016FA14-2CEA-4628-A531-A4BAE9B0B6E3}" type="presParOf" srcId="{B0BA43D5-D874-441E-BC24-589340E4DA1A}" destId="{B05BDD3B-5A73-49CE-9106-80915A64B15A}" srcOrd="6" destOrd="0" presId="urn:microsoft.com/office/officeart/2005/8/layout/radial4"/>
    <dgm:cxn modelId="{DE7CD42C-9559-409A-81D2-85AEA29EDCF4}" type="presParOf" srcId="{B0BA43D5-D874-441E-BC24-589340E4DA1A}" destId="{FF6C413E-8E3D-4125-BD03-01498038643C}" srcOrd="7" destOrd="0" presId="urn:microsoft.com/office/officeart/2005/8/layout/radial4"/>
    <dgm:cxn modelId="{F5D92995-D25E-4D1E-A5AD-21E6819B3CBC}" type="presParOf" srcId="{B0BA43D5-D874-441E-BC24-589340E4DA1A}" destId="{F836A9CD-03E9-4182-B65C-256F01D99597}" srcOrd="8" destOrd="0" presId="urn:microsoft.com/office/officeart/2005/8/layout/radial4"/>
    <dgm:cxn modelId="{C05D0164-73FF-488E-90D3-748F0A39D5E8}" type="presParOf" srcId="{B0BA43D5-D874-441E-BC24-589340E4DA1A}" destId="{C6045758-BD0B-4981-A559-5AFD8E2485AC}" srcOrd="9" destOrd="0" presId="urn:microsoft.com/office/officeart/2005/8/layout/radial4"/>
    <dgm:cxn modelId="{58323D0C-11B4-475F-B885-AB9B76C700BD}" type="presParOf" srcId="{B0BA43D5-D874-441E-BC24-589340E4DA1A}" destId="{0B9E7446-9A7A-4AE0-9BAF-19C3C328324A}" srcOrd="10" destOrd="0" presId="urn:microsoft.com/office/officeart/2005/8/layout/radial4"/>
    <dgm:cxn modelId="{9A5FDC34-4FCE-49AA-87DA-8D0791D28C22}" type="presParOf" srcId="{B0BA43D5-D874-441E-BC24-589340E4DA1A}" destId="{D5AFE32C-CF4A-4B0B-A7F1-C01A1E8D816F}" srcOrd="11" destOrd="0" presId="urn:microsoft.com/office/officeart/2005/8/layout/radial4"/>
    <dgm:cxn modelId="{2E82A818-0ACF-40FB-8B25-52657AC82B46}" type="presParOf" srcId="{B0BA43D5-D874-441E-BC24-589340E4DA1A}" destId="{CEC83D57-D685-4F8C-B5D2-E27C2BC66B67}" srcOrd="12" destOrd="0" presId="urn:microsoft.com/office/officeart/2005/8/layout/radial4"/>
    <dgm:cxn modelId="{24A0B70C-3AF3-4DE9-A895-244C9C0FF33F}" type="presParOf" srcId="{B0BA43D5-D874-441E-BC24-589340E4DA1A}" destId="{93EE50FF-3512-4394-A33A-A5342E242A85}" srcOrd="13" destOrd="0" presId="urn:microsoft.com/office/officeart/2005/8/layout/radial4"/>
    <dgm:cxn modelId="{EE705FB0-811C-4E28-8699-1055CD6E73E6}" type="presParOf" srcId="{B0BA43D5-D874-441E-BC24-589340E4DA1A}" destId="{B6A2C7FD-5D7B-4E00-8631-CFD9B34939C6}"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
        </a:p>
      </dgm:t>
    </dgm:pt>
    <dgm:pt modelId="{2C67A363-9A30-450A-BC37-6985E7C7B861}">
      <dgm:prSet phldrT="[Text]"/>
      <dgm:spPr/>
      <dgm:t>
        <a:bodyPr/>
        <a:lstStyle/>
        <a:p>
          <a:pPr algn="ctr" rtl="0"/>
          <a:r>
            <a:rPr lang="pt" b="0" i="0" u="none" baseline="0"/>
            <a:t>Práticas laborais</a:t>
          </a:r>
        </a:p>
      </dgm:t>
    </dgm:pt>
    <dgm:pt modelId="{26BE57B5-30E9-4964-8722-5133E0CFD67B}" type="parTrans" cxnId="{7711A86F-646E-4599-AD66-EAA92135823D}">
      <dgm:prSet/>
      <dgm:spPr/>
      <dgm:t>
        <a:bodyPr/>
        <a:lstStyle/>
        <a:p>
          <a:endParaRPr lang="pt"/>
        </a:p>
      </dgm:t>
    </dgm:pt>
    <dgm:pt modelId="{FDE9F36B-924E-4E03-8854-6233F9D795B0}" type="sibTrans" cxnId="{7711A86F-646E-4599-AD66-EAA92135823D}">
      <dgm:prSet/>
      <dgm:spPr/>
      <dgm:t>
        <a:bodyPr/>
        <a:lstStyle/>
        <a:p>
          <a:endParaRPr lang="pt"/>
        </a:p>
      </dgm:t>
    </dgm:pt>
    <dgm:pt modelId="{DE7CFB4B-53C4-42FC-9933-AE4DA73EB8E6}">
      <dgm:prSet phldrT="[Text]"/>
      <dgm:spPr/>
      <dgm:t>
        <a:bodyPr/>
        <a:lstStyle/>
        <a:p>
          <a:pPr algn="l" rtl="0">
            <a:buNone/>
          </a:pPr>
          <a:r>
            <a:rPr lang="pt" b="0" i="0" u="none" baseline="0" dirty="0"/>
            <a:t>Os funcionários e operários representam importantes partes interessadas de qualquer empresa. Os direitos laborais devem ser respeitados e a empresa deve dispor de políticas e procedimentos implementados para garanti-los. Tópicos relacionados ao trabalho incluem, mas não se limitam a: </a:t>
          </a:r>
        </a:p>
      </dgm:t>
    </dgm:pt>
    <dgm:pt modelId="{B388120E-7DAE-4E9C-879B-9E4B1476FADF}" type="parTrans" cxnId="{5A9C13E9-B005-4CF3-B489-FD3503D35C36}">
      <dgm:prSet/>
      <dgm:spPr/>
      <dgm:t>
        <a:bodyPr/>
        <a:lstStyle/>
        <a:p>
          <a:endParaRPr lang="pt"/>
        </a:p>
      </dgm:t>
    </dgm:pt>
    <dgm:pt modelId="{694B587C-74BD-450C-B7C6-E217A4E7D6A1}" type="sibTrans" cxnId="{5A9C13E9-B005-4CF3-B489-FD3503D35C36}">
      <dgm:prSet/>
      <dgm:spPr/>
      <dgm:t>
        <a:bodyPr/>
        <a:lstStyle/>
        <a:p>
          <a:endParaRPr lang="pt"/>
        </a:p>
      </dgm:t>
    </dgm:pt>
    <dgm:pt modelId="{D92A1A45-F909-42DC-92EE-396B442CA4F7}">
      <dgm:prSet phldrT="[Text]"/>
      <dgm:spPr/>
      <dgm:t>
        <a:bodyPr/>
        <a:lstStyle/>
        <a:p>
          <a:pPr algn="ctr" rtl="0"/>
          <a:r>
            <a:rPr lang="pt" b="0" i="0" u="none" baseline="0"/>
            <a:t>Meio ambiente</a:t>
          </a:r>
        </a:p>
      </dgm:t>
    </dgm:pt>
    <dgm:pt modelId="{2F776837-B25C-4A1C-B6F2-DF230DBAFF41}" type="parTrans" cxnId="{35BEF17B-0EA1-48F9-AF77-0B5E27E8CD0E}">
      <dgm:prSet/>
      <dgm:spPr/>
      <dgm:t>
        <a:bodyPr/>
        <a:lstStyle/>
        <a:p>
          <a:endParaRPr lang="pt"/>
        </a:p>
      </dgm:t>
    </dgm:pt>
    <dgm:pt modelId="{9062F8B3-CB4F-46EE-BE15-58B028060FA8}" type="sibTrans" cxnId="{35BEF17B-0EA1-48F9-AF77-0B5E27E8CD0E}">
      <dgm:prSet/>
      <dgm:spPr/>
      <dgm:t>
        <a:bodyPr/>
        <a:lstStyle/>
        <a:p>
          <a:endParaRPr lang="pt"/>
        </a:p>
      </dgm:t>
    </dgm:pt>
    <dgm:pt modelId="{1243E156-5C78-4256-8E08-313329E30C77}">
      <dgm:prSet phldrT="[Text]"/>
      <dgm:spPr/>
      <dgm:t>
        <a:bodyPr/>
        <a:lstStyle/>
        <a:p>
          <a:pPr algn="l" rtl="0">
            <a:buNone/>
          </a:pPr>
          <a:r>
            <a:rPr lang="pt" b="0" i="0" u="none" baseline="0" dirty="0"/>
            <a:t>O funcionamento de uma empresa pode afetar o meio ambiente de várias maneiras, desde poluição do ar, do solo e da água até a eliminação dos resíduos e a utilização dos recursos naturais. Uma empresa deve identificar tais impactos e riscos, adotar políticas, procedimentos e definir como melhor abordar cada impacto. Por exemplo, as empresas estão se esforçando para usar fontes de energia renováveis ou para implementar programas de reciclagem de resíduos. </a:t>
          </a:r>
        </a:p>
      </dgm:t>
    </dgm:pt>
    <dgm:pt modelId="{D7DEFB6A-A259-418E-8383-360C5F6F2026}" type="parTrans" cxnId="{F89A7937-4590-4D21-A8C0-16DCA6565E3E}">
      <dgm:prSet/>
      <dgm:spPr/>
      <dgm:t>
        <a:bodyPr/>
        <a:lstStyle/>
        <a:p>
          <a:endParaRPr lang="pt"/>
        </a:p>
      </dgm:t>
    </dgm:pt>
    <dgm:pt modelId="{9844EE3F-83DB-4F63-917E-5996C8537C67}" type="sibTrans" cxnId="{F89A7937-4590-4D21-A8C0-16DCA6565E3E}">
      <dgm:prSet/>
      <dgm:spPr/>
      <dgm:t>
        <a:bodyPr/>
        <a:lstStyle/>
        <a:p>
          <a:endParaRPr lang="pt"/>
        </a:p>
      </dgm:t>
    </dgm:pt>
    <dgm:pt modelId="{2CAD5671-85D1-4A30-9A88-98119D0246E4}">
      <dgm:prSet/>
      <dgm:spPr/>
      <dgm:t>
        <a:bodyPr/>
        <a:lstStyle/>
        <a:p>
          <a:pPr algn="l" rtl="0"/>
          <a:r>
            <a:rPr lang="pt" b="0" i="0" u="none" baseline="0"/>
            <a:t>Remuneração justa e adequada</a:t>
          </a:r>
        </a:p>
      </dgm:t>
    </dgm:pt>
    <dgm:pt modelId="{34C05B41-25D0-4310-BC6C-394778BFFFA3}" type="parTrans" cxnId="{AB0E36B1-6090-4065-9555-727C5AD412A1}">
      <dgm:prSet/>
      <dgm:spPr/>
      <dgm:t>
        <a:bodyPr/>
        <a:lstStyle/>
        <a:p>
          <a:endParaRPr lang="pt"/>
        </a:p>
      </dgm:t>
    </dgm:pt>
    <dgm:pt modelId="{DDABF990-B4E8-4AFE-8AB0-733C8A2195A2}" type="sibTrans" cxnId="{AB0E36B1-6090-4065-9555-727C5AD412A1}">
      <dgm:prSet/>
      <dgm:spPr/>
      <dgm:t>
        <a:bodyPr/>
        <a:lstStyle/>
        <a:p>
          <a:endParaRPr lang="pt"/>
        </a:p>
      </dgm:t>
    </dgm:pt>
    <dgm:pt modelId="{02BCE3EA-D3D7-4518-BA31-33A1CCA15F9C}">
      <dgm:prSet/>
      <dgm:spPr/>
      <dgm:t>
        <a:bodyPr/>
        <a:lstStyle/>
        <a:p>
          <a:pPr algn="l" rtl="0"/>
          <a:r>
            <a:rPr lang="pt" b="0" i="0" u="none" baseline="0"/>
            <a:t>Horas de trabalho justas de acordo com a legislação local e as normas internacionais</a:t>
          </a:r>
        </a:p>
      </dgm:t>
    </dgm:pt>
    <dgm:pt modelId="{6C65C1D3-8BD1-4A19-A0CB-956CA229F123}" type="parTrans" cxnId="{6645E8FD-97A6-4604-A2CF-DB42430B355C}">
      <dgm:prSet/>
      <dgm:spPr/>
      <dgm:t>
        <a:bodyPr/>
        <a:lstStyle/>
        <a:p>
          <a:endParaRPr lang="pt"/>
        </a:p>
      </dgm:t>
    </dgm:pt>
    <dgm:pt modelId="{9FADFCE6-CC41-4D8D-8CCC-33481DD007A4}" type="sibTrans" cxnId="{6645E8FD-97A6-4604-A2CF-DB42430B355C}">
      <dgm:prSet/>
      <dgm:spPr/>
      <dgm:t>
        <a:bodyPr/>
        <a:lstStyle/>
        <a:p>
          <a:endParaRPr lang="pt"/>
        </a:p>
      </dgm:t>
    </dgm:pt>
    <dgm:pt modelId="{098B7BF9-8AC2-4670-8F37-36ED5ECD8CC8}">
      <dgm:prSet/>
      <dgm:spPr/>
      <dgm:t>
        <a:bodyPr/>
        <a:lstStyle/>
        <a:p>
          <a:pPr algn="l" rtl="0"/>
          <a:r>
            <a:rPr lang="pt" b="0" i="0" u="none" baseline="0"/>
            <a:t>Liberdade de associação e de negociação coletiva</a:t>
          </a:r>
        </a:p>
      </dgm:t>
    </dgm:pt>
    <dgm:pt modelId="{4B742F53-47FF-4DFE-A019-BF07AFACAD0C}" type="parTrans" cxnId="{7835CA8F-DDC1-4EF4-BFC4-8B1DAF084CFC}">
      <dgm:prSet/>
      <dgm:spPr/>
      <dgm:t>
        <a:bodyPr/>
        <a:lstStyle/>
        <a:p>
          <a:endParaRPr lang="pt"/>
        </a:p>
      </dgm:t>
    </dgm:pt>
    <dgm:pt modelId="{44367609-9F46-4D54-A02B-4B22E0655872}" type="sibTrans" cxnId="{7835CA8F-DDC1-4EF4-BFC4-8B1DAF084CFC}">
      <dgm:prSet/>
      <dgm:spPr/>
      <dgm:t>
        <a:bodyPr/>
        <a:lstStyle/>
        <a:p>
          <a:endParaRPr lang="pt"/>
        </a:p>
      </dgm:t>
    </dgm:pt>
    <dgm:pt modelId="{9403B8DF-8A32-4F24-9E69-FD301EF30984}">
      <dgm:prSet/>
      <dgm:spPr/>
      <dgm:t>
        <a:bodyPr/>
        <a:lstStyle/>
        <a:p>
          <a:pPr algn="l" rtl="0"/>
          <a:r>
            <a:rPr lang="pt" b="0" i="0" u="none" baseline="0"/>
            <a:t>Tolerância zero ao trabalho infantil e ao trabalho forçado</a:t>
          </a:r>
        </a:p>
      </dgm:t>
    </dgm:pt>
    <dgm:pt modelId="{47AFED3D-240F-4E90-A40E-B01097242AA0}" type="parTrans" cxnId="{70E5F31F-85AB-4BD6-A469-1E479AB37684}">
      <dgm:prSet/>
      <dgm:spPr/>
      <dgm:t>
        <a:bodyPr/>
        <a:lstStyle/>
        <a:p>
          <a:endParaRPr lang="pt"/>
        </a:p>
      </dgm:t>
    </dgm:pt>
    <dgm:pt modelId="{19E9E511-0D31-4F0A-A219-A25302C74A8E}" type="sibTrans" cxnId="{70E5F31F-85AB-4BD6-A469-1E479AB37684}">
      <dgm:prSet/>
      <dgm:spPr/>
      <dgm:t>
        <a:bodyPr/>
        <a:lstStyle/>
        <a:p>
          <a:endParaRPr lang="pt"/>
        </a:p>
      </dgm:t>
    </dgm:pt>
    <dgm:pt modelId="{ED618886-165C-4558-BFC7-E5B02B7C362D}">
      <dgm:prSet/>
      <dgm:spPr/>
      <dgm:t>
        <a:bodyPr/>
        <a:lstStyle/>
        <a:p>
          <a:pPr algn="l" rtl="0"/>
          <a:r>
            <a:rPr lang="pt" b="0" i="0" u="none" baseline="0" dirty="0"/>
            <a:t>Saúde e segurança no trabalho</a:t>
          </a:r>
        </a:p>
      </dgm:t>
    </dgm:pt>
    <dgm:pt modelId="{BE044666-714E-4A17-B68D-AFCA18E7AF16}" type="parTrans" cxnId="{5C2FD4FE-8E98-4484-B796-22E99648C5F2}">
      <dgm:prSet/>
      <dgm:spPr/>
      <dgm:t>
        <a:bodyPr/>
        <a:lstStyle/>
        <a:p>
          <a:endParaRPr lang="pt"/>
        </a:p>
      </dgm:t>
    </dgm:pt>
    <dgm:pt modelId="{5BE2EFE0-270D-4AEB-A346-E328097A5463}" type="sibTrans" cxnId="{5C2FD4FE-8E98-4484-B796-22E99648C5F2}">
      <dgm:prSet/>
      <dgm:spPr/>
      <dgm:t>
        <a:bodyPr/>
        <a:lstStyle/>
        <a:p>
          <a:endParaRPr lang="pt"/>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5A62EC12-D380-4FE3-9B72-4C6FD88D89F7}" type="presOf" srcId="{098B7BF9-8AC2-4670-8F37-36ED5ECD8CC8}" destId="{AFFD036E-C253-47E9-9CB0-C75C83D41187}" srcOrd="0" destOrd="3" presId="urn:microsoft.com/office/officeart/2005/8/layout/hList1"/>
    <dgm:cxn modelId="{70E5F31F-85AB-4BD6-A469-1E479AB37684}" srcId="{DE7CFB4B-53C4-42FC-9933-AE4DA73EB8E6}" destId="{9403B8DF-8A32-4F24-9E69-FD301EF30984}" srcOrd="3" destOrd="0" parTransId="{47AFED3D-240F-4E90-A40E-B01097242AA0}" sibTransId="{19E9E511-0D31-4F0A-A219-A25302C74A8E}"/>
    <dgm:cxn modelId="{8AEE0827-F78B-4454-8266-785FCB7DD4A4}" type="presOf" srcId="{1243E156-5C78-4256-8E08-313329E30C77}" destId="{78BEFB12-0110-4B62-B309-1E06C21E2ED1}" srcOrd="0" destOrd="0" presId="urn:microsoft.com/office/officeart/2005/8/layout/hList1"/>
    <dgm:cxn modelId="{56BA3735-CD8B-4F7F-910E-29B00FFE86A7}" type="presOf" srcId="{ED618886-165C-4558-BFC7-E5B02B7C362D}" destId="{AFFD036E-C253-47E9-9CB0-C75C83D41187}" srcOrd="0" destOrd="5" presId="urn:microsoft.com/office/officeart/2005/8/layout/hList1"/>
    <dgm:cxn modelId="{F89A7937-4590-4D21-A8C0-16DCA6565E3E}" srcId="{D92A1A45-F909-42DC-92EE-396B442CA4F7}" destId="{1243E156-5C78-4256-8E08-313329E30C77}" srcOrd="0" destOrd="0" parTransId="{D7DEFB6A-A259-418E-8383-360C5F6F2026}" sibTransId="{9844EE3F-83DB-4F63-917E-5996C8537C67}"/>
    <dgm:cxn modelId="{7711A86F-646E-4599-AD66-EAA92135823D}" srcId="{706DB56E-B9AA-4D5F-BEFE-8DF7BD068D12}" destId="{2C67A363-9A30-450A-BC37-6985E7C7B861}" srcOrd="0" destOrd="0" parTransId="{26BE57B5-30E9-4964-8722-5133E0CFD67B}" sibTransId="{FDE9F36B-924E-4E03-8854-6233F9D795B0}"/>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CBA3B7C-4D19-44B7-993F-6D7693CD1AAB}" type="presOf" srcId="{02BCE3EA-D3D7-4518-BA31-33A1CCA15F9C}" destId="{AFFD036E-C253-47E9-9CB0-C75C83D41187}" srcOrd="0" destOrd="2" presId="urn:microsoft.com/office/officeart/2005/8/layout/hList1"/>
    <dgm:cxn modelId="{48BE887E-0C13-4695-BB6F-5C6FEEF1F38A}" type="presOf" srcId="{2CAD5671-85D1-4A30-9A88-98119D0246E4}" destId="{AFFD036E-C253-47E9-9CB0-C75C83D41187}" srcOrd="0" destOrd="1" presId="urn:microsoft.com/office/officeart/2005/8/layout/hList1"/>
    <dgm:cxn modelId="{7835CA8F-DDC1-4EF4-BFC4-8B1DAF084CFC}" srcId="{DE7CFB4B-53C4-42FC-9933-AE4DA73EB8E6}" destId="{098B7BF9-8AC2-4670-8F37-36ED5ECD8CC8}" srcOrd="2" destOrd="0" parTransId="{4B742F53-47FF-4DFE-A019-BF07AFACAD0C}" sibTransId="{44367609-9F46-4D54-A02B-4B22E0655872}"/>
    <dgm:cxn modelId="{731C83AC-07C8-4D21-9717-371F599E0851}" type="presOf" srcId="{9403B8DF-8A32-4F24-9E69-FD301EF30984}" destId="{AFFD036E-C253-47E9-9CB0-C75C83D41187}" srcOrd="0" destOrd="4" presId="urn:microsoft.com/office/officeart/2005/8/layout/hList1"/>
    <dgm:cxn modelId="{AB0E36B1-6090-4065-9555-727C5AD412A1}" srcId="{DE7CFB4B-53C4-42FC-9933-AE4DA73EB8E6}" destId="{2CAD5671-85D1-4A30-9A88-98119D0246E4}" srcOrd="0" destOrd="0" parTransId="{34C05B41-25D0-4310-BC6C-394778BFFFA3}" sibTransId="{DDABF990-B4E8-4AFE-8AB0-733C8A2195A2}"/>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6645E8FD-97A6-4604-A2CF-DB42430B355C}" srcId="{DE7CFB4B-53C4-42FC-9933-AE4DA73EB8E6}" destId="{02BCE3EA-D3D7-4518-BA31-33A1CCA15F9C}" srcOrd="1" destOrd="0" parTransId="{6C65C1D3-8BD1-4A19-A0CB-956CA229F123}" sibTransId="{9FADFCE6-CC41-4D8D-8CCC-33481DD007A4}"/>
    <dgm:cxn modelId="{5C2FD4FE-8E98-4484-B796-22E99648C5F2}" srcId="{DE7CFB4B-53C4-42FC-9933-AE4DA73EB8E6}" destId="{ED618886-165C-4558-BFC7-E5B02B7C362D}" srcOrd="4" destOrd="0" parTransId="{BE044666-714E-4A17-B68D-AFCA18E7AF16}" sibTransId="{5BE2EFE0-270D-4AEB-A346-E328097A5463}"/>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
        </a:p>
      </dgm:t>
    </dgm:pt>
    <dgm:pt modelId="{2C67A363-9A30-450A-BC37-6985E7C7B861}">
      <dgm:prSet phldrT="[Text]"/>
      <dgm:spPr/>
      <dgm:t>
        <a:bodyPr/>
        <a:lstStyle/>
        <a:p>
          <a:pPr algn="ctr" rtl="0"/>
          <a:r>
            <a:rPr lang="pt" b="0" i="0" u="none" baseline="0"/>
            <a:t>Direitos humanos</a:t>
          </a:r>
        </a:p>
      </dgm:t>
    </dgm:pt>
    <dgm:pt modelId="{26BE57B5-30E9-4964-8722-5133E0CFD67B}" type="parTrans" cxnId="{7711A86F-646E-4599-AD66-EAA92135823D}">
      <dgm:prSet/>
      <dgm:spPr/>
      <dgm:t>
        <a:bodyPr/>
        <a:lstStyle/>
        <a:p>
          <a:endParaRPr lang="pt"/>
        </a:p>
      </dgm:t>
    </dgm:pt>
    <dgm:pt modelId="{FDE9F36B-924E-4E03-8854-6233F9D795B0}" type="sibTrans" cxnId="{7711A86F-646E-4599-AD66-EAA92135823D}">
      <dgm:prSet/>
      <dgm:spPr/>
      <dgm:t>
        <a:bodyPr/>
        <a:lstStyle/>
        <a:p>
          <a:endParaRPr lang="pt"/>
        </a:p>
      </dgm:t>
    </dgm:pt>
    <dgm:pt modelId="{DE7CFB4B-53C4-42FC-9933-AE4DA73EB8E6}">
      <dgm:prSet phldrT="[Text]"/>
      <dgm:spPr/>
      <dgm:t>
        <a:bodyPr/>
        <a:lstStyle/>
        <a:p>
          <a:pPr algn="l" rtl="0">
            <a:buNone/>
          </a:pPr>
          <a:r>
            <a:rPr lang="pt" b="0" i="0" u="none" baseline="0" dirty="0"/>
            <a:t>De acordo com o âmbito das atividades, as empresas terão potencialmente um impacto dos direitos humanos de seus próprios colaboradores, comunidades vizinhas, partes interessadas ao longo da cadeia de aprovisionamento. </a:t>
          </a:r>
        </a:p>
      </dgm:t>
    </dgm:pt>
    <dgm:pt modelId="{B388120E-7DAE-4E9C-879B-9E4B1476FADF}" type="parTrans" cxnId="{5A9C13E9-B005-4CF3-B489-FD3503D35C36}">
      <dgm:prSet/>
      <dgm:spPr/>
      <dgm:t>
        <a:bodyPr/>
        <a:lstStyle/>
        <a:p>
          <a:endParaRPr lang="pt"/>
        </a:p>
      </dgm:t>
    </dgm:pt>
    <dgm:pt modelId="{694B587C-74BD-450C-B7C6-E217A4E7D6A1}" type="sibTrans" cxnId="{5A9C13E9-B005-4CF3-B489-FD3503D35C36}">
      <dgm:prSet/>
      <dgm:spPr/>
      <dgm:t>
        <a:bodyPr/>
        <a:lstStyle/>
        <a:p>
          <a:endParaRPr lang="pt"/>
        </a:p>
      </dgm:t>
    </dgm:pt>
    <dgm:pt modelId="{D92A1A45-F909-42DC-92EE-396B442CA4F7}">
      <dgm:prSet phldrT="[Text]"/>
      <dgm:spPr/>
      <dgm:t>
        <a:bodyPr/>
        <a:lstStyle/>
        <a:p>
          <a:pPr algn="ctr" rtl="0"/>
          <a:r>
            <a:rPr lang="pt" b="0" i="0" u="none" baseline="0"/>
            <a:t>Práticas operacionais justas</a:t>
          </a:r>
        </a:p>
      </dgm:t>
    </dgm:pt>
    <dgm:pt modelId="{2F776837-B25C-4A1C-B6F2-DF230DBAFF41}" type="parTrans" cxnId="{35BEF17B-0EA1-48F9-AF77-0B5E27E8CD0E}">
      <dgm:prSet/>
      <dgm:spPr/>
      <dgm:t>
        <a:bodyPr/>
        <a:lstStyle/>
        <a:p>
          <a:endParaRPr lang="pt"/>
        </a:p>
      </dgm:t>
    </dgm:pt>
    <dgm:pt modelId="{9062F8B3-CB4F-46EE-BE15-58B028060FA8}" type="sibTrans" cxnId="{35BEF17B-0EA1-48F9-AF77-0B5E27E8CD0E}">
      <dgm:prSet/>
      <dgm:spPr/>
      <dgm:t>
        <a:bodyPr/>
        <a:lstStyle/>
        <a:p>
          <a:endParaRPr lang="pt"/>
        </a:p>
      </dgm:t>
    </dgm:pt>
    <dgm:pt modelId="{1243E156-5C78-4256-8E08-313329E30C77}">
      <dgm:prSet phldrT="[Text]"/>
      <dgm:spPr/>
      <dgm:t>
        <a:bodyPr/>
        <a:lstStyle/>
        <a:p>
          <a:pPr algn="l" rtl="0">
            <a:buNone/>
          </a:pPr>
          <a:r>
            <a:rPr lang="pt" b="0" i="0" u="none" baseline="0" dirty="0"/>
            <a:t>Não apenas as empresas devem respeitar os regulamentos nacionais, regionais e internacionais, mas também devem operar eticamente em relação às normas de comportamento aceites. Isto inclui, mas não se limita a: </a:t>
          </a:r>
        </a:p>
      </dgm:t>
    </dgm:pt>
    <dgm:pt modelId="{D7DEFB6A-A259-418E-8383-360C5F6F2026}" type="parTrans" cxnId="{F89A7937-4590-4D21-A8C0-16DCA6565E3E}">
      <dgm:prSet/>
      <dgm:spPr/>
      <dgm:t>
        <a:bodyPr/>
        <a:lstStyle/>
        <a:p>
          <a:endParaRPr lang="pt"/>
        </a:p>
      </dgm:t>
    </dgm:pt>
    <dgm:pt modelId="{9844EE3F-83DB-4F63-917E-5996C8537C67}" type="sibTrans" cxnId="{F89A7937-4590-4D21-A8C0-16DCA6565E3E}">
      <dgm:prSet/>
      <dgm:spPr/>
      <dgm:t>
        <a:bodyPr/>
        <a:lstStyle/>
        <a:p>
          <a:endParaRPr lang="pt"/>
        </a:p>
      </dgm:t>
    </dgm:pt>
    <dgm:pt modelId="{88F7F69B-B1BF-4835-9F9A-67033A23153D}">
      <dgm:prSet/>
      <dgm:spPr/>
      <dgm:t>
        <a:bodyPr/>
        <a:lstStyle/>
        <a:p>
          <a:pPr algn="l" rtl="0">
            <a:buFont typeface="Arial" panose="020B0604020202020204" pitchFamily="34" charset="0"/>
            <a:buChar char="•"/>
          </a:pPr>
          <a:r>
            <a:rPr lang="pt" b="0" i="0" u="none" baseline="0" dirty="0"/>
            <a:t>Quem são os titulares dos direitos entre as minhas partes interessadas? </a:t>
          </a:r>
        </a:p>
      </dgm:t>
    </dgm:pt>
    <dgm:pt modelId="{EA263F16-94C6-4522-AE14-F112E360F8B6}" type="parTrans" cxnId="{016D1DA6-C9CC-4858-BB41-F98A749FF212}">
      <dgm:prSet/>
      <dgm:spPr/>
      <dgm:t>
        <a:bodyPr/>
        <a:lstStyle/>
        <a:p>
          <a:endParaRPr lang="pt"/>
        </a:p>
      </dgm:t>
    </dgm:pt>
    <dgm:pt modelId="{3D9EA44F-3C23-43A8-9D2D-BEC58CEA3C42}" type="sibTrans" cxnId="{016D1DA6-C9CC-4858-BB41-F98A749FF212}">
      <dgm:prSet/>
      <dgm:spPr/>
      <dgm:t>
        <a:bodyPr/>
        <a:lstStyle/>
        <a:p>
          <a:endParaRPr lang="pt"/>
        </a:p>
      </dgm:t>
    </dgm:pt>
    <dgm:pt modelId="{59E6C82D-D725-4A1C-A92A-D5B8E6C62007}">
      <dgm:prSet/>
      <dgm:spPr/>
      <dgm:t>
        <a:bodyPr/>
        <a:lstStyle/>
        <a:p>
          <a:pPr algn="l" rtl="0">
            <a:buFont typeface="Arial" panose="020B0604020202020204" pitchFamily="34" charset="0"/>
            <a:buChar char="•"/>
          </a:pPr>
          <a:r>
            <a:rPr lang="pt" b="0" i="0" u="none" baseline="0"/>
            <a:t>Sobre quais direitos humanos a empresa terá um potencial impacto negativo? É um impacto direto ou indireto?</a:t>
          </a:r>
        </a:p>
      </dgm:t>
    </dgm:pt>
    <dgm:pt modelId="{F594C219-C441-489F-BB15-15A8D707C70E}" type="parTrans" cxnId="{7A730667-B9CF-4B8C-8367-713A9248585B}">
      <dgm:prSet/>
      <dgm:spPr/>
      <dgm:t>
        <a:bodyPr/>
        <a:lstStyle/>
        <a:p>
          <a:endParaRPr lang="pt"/>
        </a:p>
      </dgm:t>
    </dgm:pt>
    <dgm:pt modelId="{9E55E312-DF86-4002-9912-DEB352F79CF5}" type="sibTrans" cxnId="{7A730667-B9CF-4B8C-8367-713A9248585B}">
      <dgm:prSet/>
      <dgm:spPr/>
      <dgm:t>
        <a:bodyPr/>
        <a:lstStyle/>
        <a:p>
          <a:endParaRPr lang="pt"/>
        </a:p>
      </dgm:t>
    </dgm:pt>
    <dgm:pt modelId="{B74E751D-F7E8-42F6-BAD0-93DD2AC038A6}">
      <dgm:prSet/>
      <dgm:spPr/>
      <dgm:t>
        <a:bodyPr/>
        <a:lstStyle/>
        <a:p>
          <a:pPr algn="l" rtl="0">
            <a:buFont typeface="Arial" panose="020B0604020202020204" pitchFamily="34" charset="0"/>
            <a:buChar char="•"/>
          </a:pPr>
          <a:r>
            <a:rPr lang="pt" b="0" i="0" u="none" baseline="0" dirty="0"/>
            <a:t>Qual é a política e os procedimentos da empresa em matéria de direitos humanos, incluindo a reparação?</a:t>
          </a:r>
        </a:p>
      </dgm:t>
    </dgm:pt>
    <dgm:pt modelId="{081BD8C2-8ED3-42A1-AF4B-1ED9B48936C4}" type="parTrans" cxnId="{9654836D-F8F9-450A-A8A5-59478691CE38}">
      <dgm:prSet/>
      <dgm:spPr/>
      <dgm:t>
        <a:bodyPr/>
        <a:lstStyle/>
        <a:p>
          <a:endParaRPr lang="pt"/>
        </a:p>
      </dgm:t>
    </dgm:pt>
    <dgm:pt modelId="{0272E875-9A13-430B-9171-3B5C5EAB946F}" type="sibTrans" cxnId="{9654836D-F8F9-450A-A8A5-59478691CE38}">
      <dgm:prSet/>
      <dgm:spPr/>
      <dgm:t>
        <a:bodyPr/>
        <a:lstStyle/>
        <a:p>
          <a:endParaRPr lang="pt"/>
        </a:p>
      </dgm:t>
    </dgm:pt>
    <dgm:pt modelId="{EC8EC79C-BB3E-43DC-9ACF-3C57EF576BBC}">
      <dgm:prSet phldrT="[Text]"/>
      <dgm:spPr/>
      <dgm:t>
        <a:bodyPr/>
        <a:lstStyle/>
        <a:p>
          <a:pPr algn="l" rtl="0">
            <a:buNone/>
          </a:pPr>
          <a:r>
            <a:rPr lang="pt" b="0" i="0" u="none" baseline="0" dirty="0"/>
            <a:t>Principais questões: </a:t>
          </a:r>
        </a:p>
      </dgm:t>
    </dgm:pt>
    <dgm:pt modelId="{17982085-33F1-4744-A4B2-9621A54D1C30}" type="parTrans" cxnId="{0B54529A-0F14-4ABB-9B26-1849C4A621A3}">
      <dgm:prSet/>
      <dgm:spPr/>
      <dgm:t>
        <a:bodyPr/>
        <a:lstStyle/>
        <a:p>
          <a:endParaRPr lang="pt"/>
        </a:p>
      </dgm:t>
    </dgm:pt>
    <dgm:pt modelId="{CF8174A7-9AE8-4700-85B4-916805947172}" type="sibTrans" cxnId="{0B54529A-0F14-4ABB-9B26-1849C4A621A3}">
      <dgm:prSet/>
      <dgm:spPr/>
      <dgm:t>
        <a:bodyPr/>
        <a:lstStyle/>
        <a:p>
          <a:endParaRPr lang="pt"/>
        </a:p>
      </dgm:t>
    </dgm:pt>
    <dgm:pt modelId="{AE647FA5-F715-40A3-AC87-7411A684B0FA}">
      <dgm:prSet phldrT="[Text]"/>
      <dgm:spPr/>
      <dgm:t>
        <a:bodyPr/>
        <a:lstStyle/>
        <a:p>
          <a:pPr algn="l" rtl="0">
            <a:buFont typeface="Arial" panose="020B0604020202020204" pitchFamily="34" charset="0"/>
            <a:buChar char="•"/>
          </a:pPr>
          <a:r>
            <a:rPr lang="pt" b="0" i="0" u="none" baseline="0" dirty="0"/>
            <a:t>Anticorrupção e antissuborno</a:t>
          </a:r>
        </a:p>
      </dgm:t>
    </dgm:pt>
    <dgm:pt modelId="{6C742E6F-2125-4E20-8039-491C05AFE336}" type="parTrans" cxnId="{4E04C149-E396-4AE6-A735-F0A3353E6EBE}">
      <dgm:prSet/>
      <dgm:spPr/>
      <dgm:t>
        <a:bodyPr/>
        <a:lstStyle/>
        <a:p>
          <a:endParaRPr lang="pt"/>
        </a:p>
      </dgm:t>
    </dgm:pt>
    <dgm:pt modelId="{530C7295-44EF-4B01-82D4-5AD8BC9F5AA8}" type="sibTrans" cxnId="{4E04C149-E396-4AE6-A735-F0A3353E6EBE}">
      <dgm:prSet/>
      <dgm:spPr/>
      <dgm:t>
        <a:bodyPr/>
        <a:lstStyle/>
        <a:p>
          <a:endParaRPr lang="pt"/>
        </a:p>
      </dgm:t>
    </dgm:pt>
    <dgm:pt modelId="{1C68D3E0-FABB-46ED-8AB7-D016CC101142}">
      <dgm:prSet phldrT="[Text]"/>
      <dgm:spPr/>
      <dgm:t>
        <a:bodyPr/>
        <a:lstStyle/>
        <a:p>
          <a:pPr algn="l" rtl="0">
            <a:buFont typeface="Arial" panose="020B0604020202020204" pitchFamily="34" charset="0"/>
            <a:buChar char="•"/>
          </a:pPr>
          <a:r>
            <a:rPr lang="pt" b="0" i="0" u="none" baseline="0" dirty="0"/>
            <a:t>Comportamento fiscal justo e responsável (isto é, pagamento de impostos)</a:t>
          </a:r>
        </a:p>
      </dgm:t>
    </dgm:pt>
    <dgm:pt modelId="{2D45D6FD-229D-4A85-97F0-11435C7B66F2}" type="parTrans" cxnId="{BA9E2D56-CC55-4AF8-A0CD-0CAD2A7F8D16}">
      <dgm:prSet/>
      <dgm:spPr/>
      <dgm:t>
        <a:bodyPr/>
        <a:lstStyle/>
        <a:p>
          <a:endParaRPr lang="pt"/>
        </a:p>
      </dgm:t>
    </dgm:pt>
    <dgm:pt modelId="{6E18CE4C-EB3C-4037-B62E-3426A4822E65}" type="sibTrans" cxnId="{BA9E2D56-CC55-4AF8-A0CD-0CAD2A7F8D16}">
      <dgm:prSet/>
      <dgm:spPr/>
      <dgm:t>
        <a:bodyPr/>
        <a:lstStyle/>
        <a:p>
          <a:endParaRPr lang="pt"/>
        </a:p>
      </dgm:t>
    </dgm:pt>
    <dgm:pt modelId="{0657E30F-8F1D-4FBA-8D75-58EED0EE2A00}">
      <dgm:prSet phldrT="[Text]"/>
      <dgm:spPr/>
      <dgm:t>
        <a:bodyPr/>
        <a:lstStyle/>
        <a:p>
          <a:pPr algn="l" rtl="0">
            <a:buFont typeface="Arial" panose="020B0604020202020204" pitchFamily="34" charset="0"/>
            <a:buChar char="•"/>
          </a:pPr>
          <a:r>
            <a:rPr lang="pt" b="0" i="0" u="none" baseline="0" dirty="0"/>
            <a:t>Respeito dos direitos de propriedade</a:t>
          </a:r>
        </a:p>
      </dgm:t>
    </dgm:pt>
    <dgm:pt modelId="{12816818-C513-454D-9239-F0EF14C0CD35}" type="parTrans" cxnId="{998A0310-7FAA-4228-BCE1-B079975A6183}">
      <dgm:prSet/>
      <dgm:spPr/>
      <dgm:t>
        <a:bodyPr/>
        <a:lstStyle/>
        <a:p>
          <a:endParaRPr lang="pt"/>
        </a:p>
      </dgm:t>
    </dgm:pt>
    <dgm:pt modelId="{966EEC12-0511-46CF-9356-4AC873E63CE8}" type="sibTrans" cxnId="{998A0310-7FAA-4228-BCE1-B079975A6183}">
      <dgm:prSet/>
      <dgm:spPr/>
      <dgm:t>
        <a:bodyPr/>
        <a:lstStyle/>
        <a:p>
          <a:endParaRPr lang="pt"/>
        </a:p>
      </dgm:t>
    </dgm:pt>
    <dgm:pt modelId="{498BD096-CE66-49AB-A72A-D9F5A4A465FC}">
      <dgm:prSet phldrT="[Text]"/>
      <dgm:spPr/>
      <dgm:t>
        <a:bodyPr/>
        <a:lstStyle/>
        <a:p>
          <a:pPr algn="l" rtl="0">
            <a:buFont typeface="Arial" panose="020B0604020202020204" pitchFamily="34" charset="0"/>
            <a:buChar char="•"/>
          </a:pPr>
          <a:r>
            <a:rPr lang="pt" b="0" i="0" u="none" baseline="0" dirty="0"/>
            <a:t>Práticas de pagamento justo</a:t>
          </a:r>
        </a:p>
      </dgm:t>
    </dgm:pt>
    <dgm:pt modelId="{37AFDC85-90FD-48C5-96C9-5D6AE87A888D}" type="parTrans" cxnId="{4AFECCFF-49CD-4F62-BA89-3E40F7A172EC}">
      <dgm:prSet/>
      <dgm:spPr/>
      <dgm:t>
        <a:bodyPr/>
        <a:lstStyle/>
        <a:p>
          <a:endParaRPr lang="pt"/>
        </a:p>
      </dgm:t>
    </dgm:pt>
    <dgm:pt modelId="{CF35814B-91F5-403C-8045-EF0BFD740ED5}" type="sibTrans" cxnId="{4AFECCFF-49CD-4F62-BA89-3E40F7A172EC}">
      <dgm:prSet/>
      <dgm:spPr/>
      <dgm:t>
        <a:bodyPr/>
        <a:lstStyle/>
        <a:p>
          <a:endParaRPr lang="pt"/>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998A0310-7FAA-4228-BCE1-B079975A6183}" srcId="{1243E156-5C78-4256-8E08-313329E30C77}" destId="{0657E30F-8F1D-4FBA-8D75-58EED0EE2A00}" srcOrd="2" destOrd="0" parTransId="{12816818-C513-454D-9239-F0EF14C0CD35}" sibTransId="{966EEC12-0511-46CF-9356-4AC873E63CE8}"/>
    <dgm:cxn modelId="{8AEE0827-F78B-4454-8266-785FCB7DD4A4}" type="presOf" srcId="{1243E156-5C78-4256-8E08-313329E30C77}" destId="{78BEFB12-0110-4B62-B309-1E06C21E2ED1}" srcOrd="0" destOrd="0" presId="urn:microsoft.com/office/officeart/2005/8/layout/hList1"/>
    <dgm:cxn modelId="{F89A7937-4590-4D21-A8C0-16DCA6565E3E}" srcId="{D92A1A45-F909-42DC-92EE-396B442CA4F7}" destId="{1243E156-5C78-4256-8E08-313329E30C77}" srcOrd="0" destOrd="0" parTransId="{D7DEFB6A-A259-418E-8383-360C5F6F2026}" sibTransId="{9844EE3F-83DB-4F63-917E-5996C8537C67}"/>
    <dgm:cxn modelId="{553E4C60-620B-4563-A296-D92EF931EE54}" type="presOf" srcId="{AE647FA5-F715-40A3-AC87-7411A684B0FA}" destId="{78BEFB12-0110-4B62-B309-1E06C21E2ED1}" srcOrd="0" destOrd="1" presId="urn:microsoft.com/office/officeart/2005/8/layout/hList1"/>
    <dgm:cxn modelId="{7A730667-B9CF-4B8C-8367-713A9248585B}" srcId="{EC8EC79C-BB3E-43DC-9ACF-3C57EF576BBC}" destId="{59E6C82D-D725-4A1C-A92A-D5B8E6C62007}" srcOrd="1" destOrd="0" parTransId="{F594C219-C441-489F-BB15-15A8D707C70E}" sibTransId="{9E55E312-DF86-4002-9912-DEB352F79CF5}"/>
    <dgm:cxn modelId="{4E04C149-E396-4AE6-A735-F0A3353E6EBE}" srcId="{1243E156-5C78-4256-8E08-313329E30C77}" destId="{AE647FA5-F715-40A3-AC87-7411A684B0FA}" srcOrd="0" destOrd="0" parTransId="{6C742E6F-2125-4E20-8039-491C05AFE336}" sibTransId="{530C7295-44EF-4B01-82D4-5AD8BC9F5AA8}"/>
    <dgm:cxn modelId="{9654836D-F8F9-450A-A8A5-59478691CE38}" srcId="{EC8EC79C-BB3E-43DC-9ACF-3C57EF576BBC}" destId="{B74E751D-F7E8-42F6-BAD0-93DD2AC038A6}" srcOrd="2" destOrd="0" parTransId="{081BD8C2-8ED3-42A1-AF4B-1ED9B48936C4}" sibTransId="{0272E875-9A13-430B-9171-3B5C5EAB946F}"/>
    <dgm:cxn modelId="{F504AA4D-97B1-460B-99FC-FAD32C740AB5}" type="presOf" srcId="{498BD096-CE66-49AB-A72A-D9F5A4A465FC}" destId="{78BEFB12-0110-4B62-B309-1E06C21E2ED1}" srcOrd="0" destOrd="4"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BA9E2D56-CC55-4AF8-A0CD-0CAD2A7F8D16}" srcId="{1243E156-5C78-4256-8E08-313329E30C77}" destId="{1C68D3E0-FABB-46ED-8AB7-D016CC101142}" srcOrd="1" destOrd="0" parTransId="{2D45D6FD-229D-4A85-97F0-11435C7B66F2}" sibTransId="{6E18CE4C-EB3C-4037-B62E-3426A4822E65}"/>
    <dgm:cxn modelId="{344C3578-20E5-4658-939C-8E77698B3892}" type="presOf" srcId="{0657E30F-8F1D-4FBA-8D75-58EED0EE2A00}" destId="{78BEFB12-0110-4B62-B309-1E06C21E2ED1}" srcOrd="0" destOrd="3" presId="urn:microsoft.com/office/officeart/2005/8/layout/hList1"/>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AC218F85-DEF6-4B4C-954C-BA7C8D1955CF}" type="presOf" srcId="{1C68D3E0-FABB-46ED-8AB7-D016CC101142}" destId="{78BEFB12-0110-4B62-B309-1E06C21E2ED1}" srcOrd="0" destOrd="2" presId="urn:microsoft.com/office/officeart/2005/8/layout/hList1"/>
    <dgm:cxn modelId="{3A3A1A90-43C5-496A-B342-6B3BC6707DE4}" type="presOf" srcId="{B74E751D-F7E8-42F6-BAD0-93DD2AC038A6}" destId="{AFFD036E-C253-47E9-9CB0-C75C83D41187}" srcOrd="0" destOrd="4" presId="urn:microsoft.com/office/officeart/2005/8/layout/hList1"/>
    <dgm:cxn modelId="{0B54529A-0F14-4ABB-9B26-1849C4A621A3}" srcId="{2C67A363-9A30-450A-BC37-6985E7C7B861}" destId="{EC8EC79C-BB3E-43DC-9ACF-3C57EF576BBC}" srcOrd="1" destOrd="0" parTransId="{17982085-33F1-4744-A4B2-9621A54D1C30}" sibTransId="{CF8174A7-9AE8-4700-85B4-916805947172}"/>
    <dgm:cxn modelId="{016D1DA6-C9CC-4858-BB41-F98A749FF212}" srcId="{EC8EC79C-BB3E-43DC-9ACF-3C57EF576BBC}" destId="{88F7F69B-B1BF-4835-9F9A-67033A23153D}" srcOrd="0" destOrd="0" parTransId="{EA263F16-94C6-4522-AE14-F112E360F8B6}" sibTransId="{3D9EA44F-3C23-43A8-9D2D-BEC58CEA3C42}"/>
    <dgm:cxn modelId="{C78BE3BF-1BB5-4F8A-A23D-F61A8B600198}" type="presOf" srcId="{706DB56E-B9AA-4D5F-BEFE-8DF7BD068D12}" destId="{046F5A51-9E21-4326-8F4F-5826A6AB48E0}" srcOrd="0" destOrd="0" presId="urn:microsoft.com/office/officeart/2005/8/layout/hList1"/>
    <dgm:cxn modelId="{596E88C1-C839-49A4-AD2C-9E1C6E95D619}" type="presOf" srcId="{88F7F69B-B1BF-4835-9F9A-67033A23153D}" destId="{AFFD036E-C253-47E9-9CB0-C75C83D41187}" srcOrd="0" destOrd="2" presId="urn:microsoft.com/office/officeart/2005/8/layout/hList1"/>
    <dgm:cxn modelId="{6DF51ACA-E117-4F7A-B3C1-80A33FB99EA0}" type="presOf" srcId="{59E6C82D-D725-4A1C-A92A-D5B8E6C62007}" destId="{AFFD036E-C253-47E9-9CB0-C75C83D41187}" srcOrd="0" destOrd="3"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0965FCF0-F169-4577-A88A-E88F998E1016}" type="presOf" srcId="{EC8EC79C-BB3E-43DC-9ACF-3C57EF576BBC}" destId="{AFFD036E-C253-47E9-9CB0-C75C83D41187}" srcOrd="0" destOrd="1" presId="urn:microsoft.com/office/officeart/2005/8/layout/hList1"/>
    <dgm:cxn modelId="{4AFECCFF-49CD-4F62-BA89-3E40F7A172EC}" srcId="{1243E156-5C78-4256-8E08-313329E30C77}" destId="{498BD096-CE66-49AB-A72A-D9F5A4A465FC}" srcOrd="3" destOrd="0" parTransId="{37AFDC85-90FD-48C5-96C9-5D6AE87A888D}" sibTransId="{CF35814B-91F5-403C-8045-EF0BFD740ED5}"/>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
        </a:p>
      </dgm:t>
    </dgm:pt>
    <dgm:pt modelId="{2C67A363-9A30-450A-BC37-6985E7C7B861}">
      <dgm:prSet phldrT="[Text]"/>
      <dgm:spPr/>
      <dgm:t>
        <a:bodyPr/>
        <a:lstStyle/>
        <a:p>
          <a:pPr algn="ctr" rtl="0"/>
          <a:r>
            <a:rPr lang="pt" b="0" i="0" u="none" baseline="0"/>
            <a:t>Aprovisionamento responsável</a:t>
          </a:r>
        </a:p>
      </dgm:t>
    </dgm:pt>
    <dgm:pt modelId="{26BE57B5-30E9-4964-8722-5133E0CFD67B}" type="parTrans" cxnId="{7711A86F-646E-4599-AD66-EAA92135823D}">
      <dgm:prSet/>
      <dgm:spPr/>
      <dgm:t>
        <a:bodyPr/>
        <a:lstStyle/>
        <a:p>
          <a:endParaRPr lang="pt"/>
        </a:p>
      </dgm:t>
    </dgm:pt>
    <dgm:pt modelId="{FDE9F36B-924E-4E03-8854-6233F9D795B0}" type="sibTrans" cxnId="{7711A86F-646E-4599-AD66-EAA92135823D}">
      <dgm:prSet/>
      <dgm:spPr/>
      <dgm:t>
        <a:bodyPr/>
        <a:lstStyle/>
        <a:p>
          <a:endParaRPr lang="pt"/>
        </a:p>
      </dgm:t>
    </dgm:pt>
    <dgm:pt modelId="{DE7CFB4B-53C4-42FC-9933-AE4DA73EB8E6}">
      <dgm:prSet phldrT="[Text]"/>
      <dgm:spPr/>
      <dgm:t>
        <a:bodyPr/>
        <a:lstStyle/>
        <a:p>
          <a:pPr algn="l" rtl="0">
            <a:buNone/>
          </a:pPr>
          <a:r>
            <a:rPr lang="pt" b="0" i="0" u="none" baseline="0" dirty="0"/>
            <a:t>Os impactos socioambientais podem ser identificados através da cadeia de aprovisionamento de uma empresa. Por esta razão, uma empresa deve ser capaz de identificar seus fornecedores e identificar os principais riscos e impactos. Alguns exemplos: </a:t>
          </a:r>
        </a:p>
      </dgm:t>
    </dgm:pt>
    <dgm:pt modelId="{B388120E-7DAE-4E9C-879B-9E4B1476FADF}" type="parTrans" cxnId="{5A9C13E9-B005-4CF3-B489-FD3503D35C36}">
      <dgm:prSet/>
      <dgm:spPr/>
      <dgm:t>
        <a:bodyPr/>
        <a:lstStyle/>
        <a:p>
          <a:endParaRPr lang="pt"/>
        </a:p>
      </dgm:t>
    </dgm:pt>
    <dgm:pt modelId="{694B587C-74BD-450C-B7C6-E217A4E7D6A1}" type="sibTrans" cxnId="{5A9C13E9-B005-4CF3-B489-FD3503D35C36}">
      <dgm:prSet/>
      <dgm:spPr/>
      <dgm:t>
        <a:bodyPr/>
        <a:lstStyle/>
        <a:p>
          <a:endParaRPr lang="pt"/>
        </a:p>
      </dgm:t>
    </dgm:pt>
    <dgm:pt modelId="{D92A1A45-F909-42DC-92EE-396B442CA4F7}">
      <dgm:prSet phldrT="[Text]"/>
      <dgm:spPr/>
      <dgm:t>
        <a:bodyPr/>
        <a:lstStyle/>
        <a:p>
          <a:pPr algn="ctr" rtl="0"/>
          <a:r>
            <a:rPr lang="pt" b="0" i="0" u="none" baseline="0"/>
            <a:t>Questões relativas aos consumidores</a:t>
          </a:r>
        </a:p>
      </dgm:t>
    </dgm:pt>
    <dgm:pt modelId="{2F776837-B25C-4A1C-B6F2-DF230DBAFF41}" type="parTrans" cxnId="{35BEF17B-0EA1-48F9-AF77-0B5E27E8CD0E}">
      <dgm:prSet/>
      <dgm:spPr/>
      <dgm:t>
        <a:bodyPr/>
        <a:lstStyle/>
        <a:p>
          <a:endParaRPr lang="pt"/>
        </a:p>
      </dgm:t>
    </dgm:pt>
    <dgm:pt modelId="{9062F8B3-CB4F-46EE-BE15-58B028060FA8}" type="sibTrans" cxnId="{35BEF17B-0EA1-48F9-AF77-0B5E27E8CD0E}">
      <dgm:prSet/>
      <dgm:spPr/>
      <dgm:t>
        <a:bodyPr/>
        <a:lstStyle/>
        <a:p>
          <a:endParaRPr lang="pt"/>
        </a:p>
      </dgm:t>
    </dgm:pt>
    <dgm:pt modelId="{1243E156-5C78-4256-8E08-313329E30C77}">
      <dgm:prSet phldrT="[Text]"/>
      <dgm:spPr/>
      <dgm:t>
        <a:bodyPr/>
        <a:lstStyle/>
        <a:p>
          <a:pPr algn="l" rtl="0">
            <a:buNone/>
          </a:pPr>
          <a:r>
            <a:rPr lang="pt" b="0" i="0" u="none" baseline="0" dirty="0"/>
            <a:t>Uma empresa deve reconhecer o meio ambiente e impactos sociais relacionados com a utilização de seus produtos/serviços. Alguns impactos incluem mas não se limitam a: </a:t>
          </a:r>
          <a:endParaRPr lang="pt" dirty="0"/>
        </a:p>
      </dgm:t>
    </dgm:pt>
    <dgm:pt modelId="{D7DEFB6A-A259-418E-8383-360C5F6F2026}" type="parTrans" cxnId="{F89A7937-4590-4D21-A8C0-16DCA6565E3E}">
      <dgm:prSet/>
      <dgm:spPr/>
      <dgm:t>
        <a:bodyPr/>
        <a:lstStyle/>
        <a:p>
          <a:endParaRPr lang="pt"/>
        </a:p>
      </dgm:t>
    </dgm:pt>
    <dgm:pt modelId="{9844EE3F-83DB-4F63-917E-5996C8537C67}" type="sibTrans" cxnId="{F89A7937-4590-4D21-A8C0-16DCA6565E3E}">
      <dgm:prSet/>
      <dgm:spPr/>
      <dgm:t>
        <a:bodyPr/>
        <a:lstStyle/>
        <a:p>
          <a:endParaRPr lang="pt"/>
        </a:p>
      </dgm:t>
    </dgm:pt>
    <dgm:pt modelId="{489CE53A-FEE6-4DE4-8CB5-A11FB4876964}">
      <dgm:prSet/>
      <dgm:spPr/>
      <dgm:t>
        <a:bodyPr/>
        <a:lstStyle/>
        <a:p>
          <a:pPr algn="l" rtl="0">
            <a:buFont typeface="Arial" panose="020B0604020202020204" pitchFamily="34" charset="0"/>
            <a:buChar char="•"/>
          </a:pPr>
          <a:r>
            <a:rPr lang="pt" b="0" i="0" u="none" baseline="0"/>
            <a:t>Respeito aos direitos humanos</a:t>
          </a:r>
        </a:p>
      </dgm:t>
    </dgm:pt>
    <dgm:pt modelId="{F143E314-DBDB-42CF-99E1-DDE4EEB6FD7B}" type="parTrans" cxnId="{E96D59BF-FBAD-49A1-B6A7-7F1DB3E3AC4C}">
      <dgm:prSet/>
      <dgm:spPr/>
      <dgm:t>
        <a:bodyPr/>
        <a:lstStyle/>
        <a:p>
          <a:endParaRPr lang="pt"/>
        </a:p>
      </dgm:t>
    </dgm:pt>
    <dgm:pt modelId="{7EB49267-1D6A-4EB2-A61A-6496B7570F58}" type="sibTrans" cxnId="{E96D59BF-FBAD-49A1-B6A7-7F1DB3E3AC4C}">
      <dgm:prSet/>
      <dgm:spPr/>
      <dgm:t>
        <a:bodyPr/>
        <a:lstStyle/>
        <a:p>
          <a:endParaRPr lang="pt"/>
        </a:p>
      </dgm:t>
    </dgm:pt>
    <dgm:pt modelId="{6B3AC287-8295-4C05-A6AA-5D765012EF83}">
      <dgm:prSet/>
      <dgm:spPr/>
      <dgm:t>
        <a:bodyPr/>
        <a:lstStyle/>
        <a:p>
          <a:pPr algn="l" rtl="0">
            <a:buFont typeface="Arial" panose="020B0604020202020204" pitchFamily="34" charset="0"/>
            <a:buChar char="•"/>
          </a:pPr>
          <a:r>
            <a:rPr lang="pt" b="0" i="0" u="none" baseline="0"/>
            <a:t>Impactos ambientais baseados nas atividades dos fornecedores (por exemplo, impactos na extração, no processamento e transporte de matérias-primas)</a:t>
          </a:r>
        </a:p>
      </dgm:t>
    </dgm:pt>
    <dgm:pt modelId="{375D5559-6525-41E8-9323-26EC7686ADEF}" type="parTrans" cxnId="{14D4C351-C96B-40CD-8D33-7691F7283CA3}">
      <dgm:prSet/>
      <dgm:spPr/>
      <dgm:t>
        <a:bodyPr/>
        <a:lstStyle/>
        <a:p>
          <a:endParaRPr lang="pt"/>
        </a:p>
      </dgm:t>
    </dgm:pt>
    <dgm:pt modelId="{238C43E6-FCF5-47D6-AC4C-FCE2F9044BB8}" type="sibTrans" cxnId="{14D4C351-C96B-40CD-8D33-7691F7283CA3}">
      <dgm:prSet/>
      <dgm:spPr/>
      <dgm:t>
        <a:bodyPr/>
        <a:lstStyle/>
        <a:p>
          <a:endParaRPr lang="pt"/>
        </a:p>
      </dgm:t>
    </dgm:pt>
    <dgm:pt modelId="{55C57347-1879-4C9C-9255-0AB9DB70AF59}">
      <dgm:prSet/>
      <dgm:spPr/>
      <dgm:t>
        <a:bodyPr/>
        <a:lstStyle/>
        <a:p>
          <a:pPr algn="l" rtl="0">
            <a:buFont typeface="Arial" panose="020B0604020202020204" pitchFamily="34" charset="0"/>
            <a:buChar char="•"/>
          </a:pPr>
          <a:r>
            <a:rPr lang="pt" b="0" i="0" u="none" baseline="0"/>
            <a:t>Os colaboradores dos fornecedores têm acesso a salários justos e a outros direitos laborais reconhecidos</a:t>
          </a:r>
        </a:p>
      </dgm:t>
    </dgm:pt>
    <dgm:pt modelId="{37C64664-07C3-4706-9124-E2C35CDE8057}" type="parTrans" cxnId="{50DA492E-4567-4F33-A62C-713505B38234}">
      <dgm:prSet/>
      <dgm:spPr/>
      <dgm:t>
        <a:bodyPr/>
        <a:lstStyle/>
        <a:p>
          <a:endParaRPr lang="pt"/>
        </a:p>
      </dgm:t>
    </dgm:pt>
    <dgm:pt modelId="{CA896EC0-FDA6-41B6-8DF0-5050A88FAC16}" type="sibTrans" cxnId="{50DA492E-4567-4F33-A62C-713505B38234}">
      <dgm:prSet/>
      <dgm:spPr/>
      <dgm:t>
        <a:bodyPr/>
        <a:lstStyle/>
        <a:p>
          <a:endParaRPr lang="pt"/>
        </a:p>
      </dgm:t>
    </dgm:pt>
    <dgm:pt modelId="{12A612A4-2737-4FF8-8B19-01B94FBF5BE2}">
      <dgm:prSet/>
      <dgm:spPr/>
      <dgm:t>
        <a:bodyPr/>
        <a:lstStyle/>
        <a:p>
          <a:pPr algn="l" rtl="0">
            <a:buFont typeface="Arial" panose="020B0604020202020204" pitchFamily="34" charset="0"/>
            <a:buChar char="•"/>
          </a:pPr>
          <a:r>
            <a:rPr lang="pt" b="0" i="0" u="none" baseline="0" dirty="0"/>
            <a:t>Corrupção e suborno ao longo da cadeia de valor </a:t>
          </a:r>
        </a:p>
      </dgm:t>
    </dgm:pt>
    <dgm:pt modelId="{D6619FF5-1B28-48B4-BF7B-CE1F970144CF}" type="parTrans" cxnId="{DE224D62-C33A-4C9C-9B5A-359635602E40}">
      <dgm:prSet/>
      <dgm:spPr/>
      <dgm:t>
        <a:bodyPr/>
        <a:lstStyle/>
        <a:p>
          <a:endParaRPr lang="pt"/>
        </a:p>
      </dgm:t>
    </dgm:pt>
    <dgm:pt modelId="{6E09AD1F-04A5-4E90-A7E8-9CCABCC70CE9}" type="sibTrans" cxnId="{DE224D62-C33A-4C9C-9B5A-359635602E40}">
      <dgm:prSet/>
      <dgm:spPr/>
      <dgm:t>
        <a:bodyPr/>
        <a:lstStyle/>
        <a:p>
          <a:endParaRPr lang="pt"/>
        </a:p>
      </dgm:t>
    </dgm:pt>
    <dgm:pt modelId="{12953DB3-6ACE-4746-8EA1-EB4568C2833F}">
      <dgm:prSet/>
      <dgm:spPr/>
      <dgm:t>
        <a:bodyPr/>
        <a:lstStyle/>
        <a:p>
          <a:pPr algn="l" rtl="0">
            <a:buFont typeface="Arial" panose="020B0604020202020204" pitchFamily="34" charset="0"/>
            <a:buChar char="•"/>
          </a:pPr>
          <a:r>
            <a:rPr lang="pt" b="0" i="0" u="none" baseline="0" dirty="0"/>
            <a:t>Riscos para a saúde e a segurança dos consumidores</a:t>
          </a:r>
          <a:endParaRPr lang="pt" dirty="0"/>
        </a:p>
      </dgm:t>
    </dgm:pt>
    <dgm:pt modelId="{F66A3A9F-B2D3-4E8E-8662-CF1A7FE5C738}" type="parTrans" cxnId="{C7BAD707-CBC6-42C9-87D1-8742115A7065}">
      <dgm:prSet/>
      <dgm:spPr/>
      <dgm:t>
        <a:bodyPr/>
        <a:lstStyle/>
        <a:p>
          <a:endParaRPr lang="pt"/>
        </a:p>
      </dgm:t>
    </dgm:pt>
    <dgm:pt modelId="{62936C36-10B9-441C-8449-A517ABB83862}" type="sibTrans" cxnId="{C7BAD707-CBC6-42C9-87D1-8742115A7065}">
      <dgm:prSet/>
      <dgm:spPr/>
      <dgm:t>
        <a:bodyPr/>
        <a:lstStyle/>
        <a:p>
          <a:endParaRPr lang="pt"/>
        </a:p>
      </dgm:t>
    </dgm:pt>
    <dgm:pt modelId="{43996F32-E22A-4551-9DFD-B0307DE7B910}">
      <dgm:prSet/>
      <dgm:spPr/>
      <dgm:t>
        <a:bodyPr/>
        <a:lstStyle/>
        <a:p>
          <a:pPr algn="l" rtl="0">
            <a:buFont typeface="Arial" panose="020B0604020202020204" pitchFamily="34" charset="0"/>
            <a:buChar char="•"/>
          </a:pPr>
          <a:r>
            <a:rPr lang="pt" b="0" i="0" u="none" baseline="0" dirty="0"/>
            <a:t>Apresentação e informações transparentes e justas acerca de produtos/serviços</a:t>
          </a:r>
          <a:endParaRPr lang="pt" dirty="0"/>
        </a:p>
      </dgm:t>
    </dgm:pt>
    <dgm:pt modelId="{39BBCCE4-E259-4048-B9B4-35CADEA59906}" type="parTrans" cxnId="{AEFD25F1-A598-4CEC-A4D1-FDADC4CCF13D}">
      <dgm:prSet/>
      <dgm:spPr/>
      <dgm:t>
        <a:bodyPr/>
        <a:lstStyle/>
        <a:p>
          <a:endParaRPr lang="pt"/>
        </a:p>
      </dgm:t>
    </dgm:pt>
    <dgm:pt modelId="{C0BBE893-FAB1-41EF-91FF-92DC79C3216C}" type="sibTrans" cxnId="{AEFD25F1-A598-4CEC-A4D1-FDADC4CCF13D}">
      <dgm:prSet/>
      <dgm:spPr/>
      <dgm:t>
        <a:bodyPr/>
        <a:lstStyle/>
        <a:p>
          <a:endParaRPr lang="pt"/>
        </a:p>
      </dgm:t>
    </dgm:pt>
    <dgm:pt modelId="{37FC6191-E5F1-4C9B-AFF2-4D51BC462DA7}">
      <dgm:prSet/>
      <dgm:spPr/>
      <dgm:t>
        <a:bodyPr/>
        <a:lstStyle/>
        <a:p>
          <a:pPr algn="l" rtl="0">
            <a:buFont typeface="Arial" panose="020B0604020202020204" pitchFamily="34" charset="0"/>
            <a:buChar char="•"/>
          </a:pPr>
          <a:r>
            <a:rPr lang="pt" b="0" i="0" u="none" baseline="0" dirty="0"/>
            <a:t>Impacto ambiental do descarte de produtos</a:t>
          </a:r>
          <a:endParaRPr lang="pt" dirty="0"/>
        </a:p>
      </dgm:t>
    </dgm:pt>
    <dgm:pt modelId="{CD952068-3502-432D-BB81-82D5D12AB7C6}" type="parTrans" cxnId="{86B30116-159B-4F94-851B-7B81C13B07ED}">
      <dgm:prSet/>
      <dgm:spPr/>
      <dgm:t>
        <a:bodyPr/>
        <a:lstStyle/>
        <a:p>
          <a:endParaRPr lang="pt"/>
        </a:p>
      </dgm:t>
    </dgm:pt>
    <dgm:pt modelId="{CC801EB3-66DA-4811-83F2-6B80B9D627E6}" type="sibTrans" cxnId="{86B30116-159B-4F94-851B-7B81C13B07ED}">
      <dgm:prSet/>
      <dgm:spPr/>
      <dgm:t>
        <a:bodyPr/>
        <a:lstStyle/>
        <a:p>
          <a:endParaRPr lang="pt"/>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2">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2" custLinFactNeighborX="-430" custLinFactNeighborY="123">
        <dgm:presLayoutVars>
          <dgm:bulletEnabled val="1"/>
        </dgm:presLayoutVars>
      </dgm:prSet>
      <dgm:spPr/>
    </dgm:pt>
    <dgm:pt modelId="{5E5785AE-E693-47DF-B618-AA0F745C18BD}" type="pres">
      <dgm:prSet presAssocID="{FDE9F36B-924E-4E03-8854-6233F9D795B0}" presName="space" presStyleCnt="0"/>
      <dgm:spPr/>
    </dgm:pt>
    <dgm:pt modelId="{63D04B4E-BC34-4261-AFB9-64D9F9C76BBA}" type="pres">
      <dgm:prSet presAssocID="{D92A1A45-F909-42DC-92EE-396B442CA4F7}" presName="composite" presStyleCnt="0"/>
      <dgm:spPr/>
    </dgm:pt>
    <dgm:pt modelId="{C1F215FF-3B9B-48E5-BB04-48FF52F3BE26}" type="pres">
      <dgm:prSet presAssocID="{D92A1A45-F909-42DC-92EE-396B442CA4F7}" presName="parTx" presStyleLbl="alignNode1" presStyleIdx="1" presStyleCnt="2">
        <dgm:presLayoutVars>
          <dgm:chMax val="0"/>
          <dgm:chPref val="0"/>
          <dgm:bulletEnabled val="1"/>
        </dgm:presLayoutVars>
      </dgm:prSet>
      <dgm:spPr/>
    </dgm:pt>
    <dgm:pt modelId="{78BEFB12-0110-4B62-B309-1E06C21E2ED1}" type="pres">
      <dgm:prSet presAssocID="{D92A1A45-F909-42DC-92EE-396B442CA4F7}" presName="desTx" presStyleLbl="alignAccFollowNode1" presStyleIdx="1" presStyleCnt="2">
        <dgm:presLayoutVars>
          <dgm:bulletEnabled val="1"/>
        </dgm:presLayoutVars>
      </dgm:prSet>
      <dgm:spPr/>
    </dgm:pt>
  </dgm:ptLst>
  <dgm:cxnLst>
    <dgm:cxn modelId="{3E98E105-8445-464B-B8EA-016A0E2A3DF3}" type="presOf" srcId="{2C67A363-9A30-450A-BC37-6985E7C7B861}" destId="{F07028AE-EC83-4691-869D-AD6BBD7CF4D3}" srcOrd="0" destOrd="0" presId="urn:microsoft.com/office/officeart/2005/8/layout/hList1"/>
    <dgm:cxn modelId="{C7BAD707-CBC6-42C9-87D1-8742115A7065}" srcId="{D92A1A45-F909-42DC-92EE-396B442CA4F7}" destId="{12953DB3-6ACE-4746-8EA1-EB4568C2833F}" srcOrd="1" destOrd="0" parTransId="{F66A3A9F-B2D3-4E8E-8662-CF1A7FE5C738}" sibTransId="{62936C36-10B9-441C-8449-A517ABB83862}"/>
    <dgm:cxn modelId="{86B30116-159B-4F94-851B-7B81C13B07ED}" srcId="{D92A1A45-F909-42DC-92EE-396B442CA4F7}" destId="{37FC6191-E5F1-4C9B-AFF2-4D51BC462DA7}" srcOrd="3" destOrd="0" parTransId="{CD952068-3502-432D-BB81-82D5D12AB7C6}" sibTransId="{CC801EB3-66DA-4811-83F2-6B80B9D627E6}"/>
    <dgm:cxn modelId="{7C61DC16-5299-4662-94BE-582A10AAC0F2}" type="presOf" srcId="{12953DB3-6ACE-4746-8EA1-EB4568C2833F}" destId="{78BEFB12-0110-4B62-B309-1E06C21E2ED1}" srcOrd="0" destOrd="1" presId="urn:microsoft.com/office/officeart/2005/8/layout/hList1"/>
    <dgm:cxn modelId="{36E63D21-AD5B-4757-A0E7-B8A4514C79C9}" type="presOf" srcId="{12A612A4-2737-4FF8-8B19-01B94FBF5BE2}" destId="{AFFD036E-C253-47E9-9CB0-C75C83D41187}" srcOrd="0" destOrd="4" presId="urn:microsoft.com/office/officeart/2005/8/layout/hList1"/>
    <dgm:cxn modelId="{8CB44226-85CC-4D95-9714-FEAB82A1D5FA}" type="presOf" srcId="{489CE53A-FEE6-4DE4-8CB5-A11FB4876964}" destId="{AFFD036E-C253-47E9-9CB0-C75C83D41187}" srcOrd="0" destOrd="1" presId="urn:microsoft.com/office/officeart/2005/8/layout/hList1"/>
    <dgm:cxn modelId="{8AEE0827-F78B-4454-8266-785FCB7DD4A4}" type="presOf" srcId="{1243E156-5C78-4256-8E08-313329E30C77}" destId="{78BEFB12-0110-4B62-B309-1E06C21E2ED1}" srcOrd="0" destOrd="0" presId="urn:microsoft.com/office/officeart/2005/8/layout/hList1"/>
    <dgm:cxn modelId="{50DA492E-4567-4F33-A62C-713505B38234}" srcId="{DE7CFB4B-53C4-42FC-9933-AE4DA73EB8E6}" destId="{55C57347-1879-4C9C-9255-0AB9DB70AF59}" srcOrd="2" destOrd="0" parTransId="{37C64664-07C3-4706-9124-E2C35CDE8057}" sibTransId="{CA896EC0-FDA6-41B6-8DF0-5050A88FAC16}"/>
    <dgm:cxn modelId="{F89A7937-4590-4D21-A8C0-16DCA6565E3E}" srcId="{D92A1A45-F909-42DC-92EE-396B442CA4F7}" destId="{1243E156-5C78-4256-8E08-313329E30C77}" srcOrd="0" destOrd="0" parTransId="{D7DEFB6A-A259-418E-8383-360C5F6F2026}" sibTransId="{9844EE3F-83DB-4F63-917E-5996C8537C67}"/>
    <dgm:cxn modelId="{2681BD37-03A5-4A05-8FC3-DAC4A1B5C6A0}" type="presOf" srcId="{55C57347-1879-4C9C-9255-0AB9DB70AF59}" destId="{AFFD036E-C253-47E9-9CB0-C75C83D41187}" srcOrd="0" destOrd="3" presId="urn:microsoft.com/office/officeart/2005/8/layout/hList1"/>
    <dgm:cxn modelId="{DE224D62-C33A-4C9C-9B5A-359635602E40}" srcId="{DE7CFB4B-53C4-42FC-9933-AE4DA73EB8E6}" destId="{12A612A4-2737-4FF8-8B19-01B94FBF5BE2}" srcOrd="3" destOrd="0" parTransId="{D6619FF5-1B28-48B4-BF7B-CE1F970144CF}" sibTransId="{6E09AD1F-04A5-4E90-A7E8-9CCABCC70CE9}"/>
    <dgm:cxn modelId="{C053C46B-873D-4FFC-91C2-0758E0DBC81B}" type="presOf" srcId="{6B3AC287-8295-4C05-A6AA-5D765012EF83}" destId="{AFFD036E-C253-47E9-9CB0-C75C83D41187}" srcOrd="0" destOrd="2"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14D4C351-C96B-40CD-8D33-7691F7283CA3}" srcId="{DE7CFB4B-53C4-42FC-9933-AE4DA73EB8E6}" destId="{6B3AC287-8295-4C05-A6AA-5D765012EF83}" srcOrd="1" destOrd="0" parTransId="{375D5559-6525-41E8-9323-26EC7686ADEF}" sibTransId="{238C43E6-FCF5-47D6-AC4C-FCE2F9044BB8}"/>
    <dgm:cxn modelId="{FCD5F75A-4D11-4CAC-88FA-8EF538A68907}" type="presOf" srcId="{D92A1A45-F909-42DC-92EE-396B442CA4F7}" destId="{C1F215FF-3B9B-48E5-BB04-48FF52F3BE26}" srcOrd="0" destOrd="0" presId="urn:microsoft.com/office/officeart/2005/8/layout/hList1"/>
    <dgm:cxn modelId="{35BEF17B-0EA1-48F9-AF77-0B5E27E8CD0E}" srcId="{706DB56E-B9AA-4D5F-BEFE-8DF7BD068D12}" destId="{D92A1A45-F909-42DC-92EE-396B442CA4F7}" srcOrd="1" destOrd="0" parTransId="{2F776837-B25C-4A1C-B6F2-DF230DBAFF41}" sibTransId="{9062F8B3-CB4F-46EE-BE15-58B028060FA8}"/>
    <dgm:cxn modelId="{F5856C81-E6BF-43A7-875F-68BEADF29A36}" type="presOf" srcId="{37FC6191-E5F1-4C9B-AFF2-4D51BC462DA7}" destId="{78BEFB12-0110-4B62-B309-1E06C21E2ED1}" srcOrd="0" destOrd="3" presId="urn:microsoft.com/office/officeart/2005/8/layout/hList1"/>
    <dgm:cxn modelId="{E96D59BF-FBAD-49A1-B6A7-7F1DB3E3AC4C}" srcId="{DE7CFB4B-53C4-42FC-9933-AE4DA73EB8E6}" destId="{489CE53A-FEE6-4DE4-8CB5-A11FB4876964}" srcOrd="0" destOrd="0" parTransId="{F143E314-DBDB-42CF-99E1-DDE4EEB6FD7B}" sibTransId="{7EB49267-1D6A-4EB2-A61A-6496B7570F58}"/>
    <dgm:cxn modelId="{C78BE3BF-1BB5-4F8A-A23D-F61A8B600198}" type="presOf" srcId="{706DB56E-B9AA-4D5F-BEFE-8DF7BD068D12}" destId="{046F5A51-9E21-4326-8F4F-5826A6AB48E0}" srcOrd="0" destOrd="0" presId="urn:microsoft.com/office/officeart/2005/8/layout/hList1"/>
    <dgm:cxn modelId="{EE00B4C0-767B-4FB7-84AD-C14F2C3E073C}" type="presOf" srcId="{43996F32-E22A-4551-9DFD-B0307DE7B910}" destId="{78BEFB12-0110-4B62-B309-1E06C21E2ED1}" srcOrd="0" destOrd="2" presId="urn:microsoft.com/office/officeart/2005/8/layout/hList1"/>
    <dgm:cxn modelId="{49443FDA-523B-4453-B30B-16E6D990D1E7}" type="presOf" srcId="{DE7CFB4B-53C4-42FC-9933-AE4DA73EB8E6}" destId="{AFFD036E-C253-47E9-9CB0-C75C83D41187}" srcOrd="0" destOrd="0"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AEFD25F1-A598-4CEC-A4D1-FDADC4CCF13D}" srcId="{D92A1A45-F909-42DC-92EE-396B442CA4F7}" destId="{43996F32-E22A-4551-9DFD-B0307DE7B910}" srcOrd="2" destOrd="0" parTransId="{39BBCCE4-E259-4048-B9B4-35CADEA59906}" sibTransId="{C0BBE893-FAB1-41EF-91FF-92DC79C3216C}"/>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 modelId="{671D662F-2DD1-42BE-B07F-0235E2FC08D9}" type="presParOf" srcId="{046F5A51-9E21-4326-8F4F-5826A6AB48E0}" destId="{5E5785AE-E693-47DF-B618-AA0F745C18BD}" srcOrd="1" destOrd="0" presId="urn:microsoft.com/office/officeart/2005/8/layout/hList1"/>
    <dgm:cxn modelId="{61EBD071-9332-45BA-9C9C-6C125820502D}" type="presParOf" srcId="{046F5A51-9E21-4326-8F4F-5826A6AB48E0}" destId="{63D04B4E-BC34-4261-AFB9-64D9F9C76BBA}" srcOrd="2" destOrd="0" presId="urn:microsoft.com/office/officeart/2005/8/layout/hList1"/>
    <dgm:cxn modelId="{01D26CE3-F016-454B-9E9D-E1364000543F}" type="presParOf" srcId="{63D04B4E-BC34-4261-AFB9-64D9F9C76BBA}" destId="{C1F215FF-3B9B-48E5-BB04-48FF52F3BE26}" srcOrd="0" destOrd="0" presId="urn:microsoft.com/office/officeart/2005/8/layout/hList1"/>
    <dgm:cxn modelId="{E2DBCA27-090A-49CF-A24E-A2DF4CA963FE}" type="presParOf" srcId="{63D04B4E-BC34-4261-AFB9-64D9F9C76BBA}" destId="{78BEFB12-0110-4B62-B309-1E06C21E2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DB56E-B9AA-4D5F-BEFE-8DF7BD068D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
        </a:p>
      </dgm:t>
    </dgm:pt>
    <dgm:pt modelId="{2C67A363-9A30-450A-BC37-6985E7C7B861}">
      <dgm:prSet phldrT="[Text]"/>
      <dgm:spPr/>
      <dgm:t>
        <a:bodyPr/>
        <a:lstStyle/>
        <a:p>
          <a:pPr algn="ctr" rtl="0"/>
          <a:r>
            <a:rPr lang="pt" b="0" i="0" u="none" baseline="0"/>
            <a:t>Participação e desenvolvimento da Comunidade</a:t>
          </a:r>
          <a:endParaRPr lang="pt" dirty="0"/>
        </a:p>
      </dgm:t>
    </dgm:pt>
    <dgm:pt modelId="{26BE57B5-30E9-4964-8722-5133E0CFD67B}" type="parTrans" cxnId="{7711A86F-646E-4599-AD66-EAA92135823D}">
      <dgm:prSet/>
      <dgm:spPr/>
      <dgm:t>
        <a:bodyPr/>
        <a:lstStyle/>
        <a:p>
          <a:endParaRPr lang="pt"/>
        </a:p>
      </dgm:t>
    </dgm:pt>
    <dgm:pt modelId="{FDE9F36B-924E-4E03-8854-6233F9D795B0}" type="sibTrans" cxnId="{7711A86F-646E-4599-AD66-EAA92135823D}">
      <dgm:prSet/>
      <dgm:spPr/>
      <dgm:t>
        <a:bodyPr/>
        <a:lstStyle/>
        <a:p>
          <a:endParaRPr lang="pt"/>
        </a:p>
      </dgm:t>
    </dgm:pt>
    <dgm:pt modelId="{DE7CFB4B-53C4-42FC-9933-AE4DA73EB8E6}">
      <dgm:prSet phldrT="[Text]"/>
      <dgm:spPr/>
      <dgm:t>
        <a:bodyPr/>
        <a:lstStyle/>
        <a:p>
          <a:pPr algn="l" rtl="0">
            <a:buNone/>
          </a:pPr>
          <a:r>
            <a:rPr lang="pt" b="0" i="0" u="none" baseline="0" dirty="0">
              <a:solidFill>
                <a:schemeClr val="tx1"/>
              </a:solidFill>
            </a:rPr>
            <a:t>A atividade de uma empresa pode ter, direta ou indiretamente, um impacto positivo nas comunidades próximas ou nas comunidades ao longo da cadeia de aprovisionamento. Alguns exemplos aplicáveis ao setor mineiro: </a:t>
          </a:r>
          <a:endParaRPr lang="pt" dirty="0"/>
        </a:p>
      </dgm:t>
    </dgm:pt>
    <dgm:pt modelId="{B388120E-7DAE-4E9C-879B-9E4B1476FADF}" type="parTrans" cxnId="{5A9C13E9-B005-4CF3-B489-FD3503D35C36}">
      <dgm:prSet/>
      <dgm:spPr/>
      <dgm:t>
        <a:bodyPr/>
        <a:lstStyle/>
        <a:p>
          <a:endParaRPr lang="pt"/>
        </a:p>
      </dgm:t>
    </dgm:pt>
    <dgm:pt modelId="{694B587C-74BD-450C-B7C6-E217A4E7D6A1}" type="sibTrans" cxnId="{5A9C13E9-B005-4CF3-B489-FD3503D35C36}">
      <dgm:prSet/>
      <dgm:spPr/>
      <dgm:t>
        <a:bodyPr/>
        <a:lstStyle/>
        <a:p>
          <a:endParaRPr lang="pt"/>
        </a:p>
      </dgm:t>
    </dgm:pt>
    <dgm:pt modelId="{0F03201E-9A58-431D-AC48-48C4736A41B3}">
      <dgm:prSet/>
      <dgm:spPr/>
      <dgm:t>
        <a:bodyPr/>
        <a:lstStyle/>
        <a:p>
          <a:pPr algn="l" rtl="0">
            <a:buFont typeface="Arial" panose="020B0604020202020204" pitchFamily="34" charset="0"/>
            <a:buChar char="•"/>
          </a:pPr>
          <a:r>
            <a:rPr lang="pt" b="0" i="0" u="none" baseline="0" dirty="0">
              <a:solidFill>
                <a:schemeClr val="tx1"/>
              </a:solidFill>
            </a:rPr>
            <a:t>Criação de emprego e desenvolvimento de competências</a:t>
          </a:r>
        </a:p>
      </dgm:t>
    </dgm:pt>
    <dgm:pt modelId="{D50F2309-E143-489E-9AD9-7664643EEA4F}" type="parTrans" cxnId="{8B4A0B04-2F48-454C-AB2E-CB63A6219174}">
      <dgm:prSet/>
      <dgm:spPr/>
      <dgm:t>
        <a:bodyPr/>
        <a:lstStyle/>
        <a:p>
          <a:endParaRPr lang="pt"/>
        </a:p>
      </dgm:t>
    </dgm:pt>
    <dgm:pt modelId="{C169C1C3-0721-4A3E-8D4D-DCA729E91103}" type="sibTrans" cxnId="{8B4A0B04-2F48-454C-AB2E-CB63A6219174}">
      <dgm:prSet/>
      <dgm:spPr/>
      <dgm:t>
        <a:bodyPr/>
        <a:lstStyle/>
        <a:p>
          <a:endParaRPr lang="pt"/>
        </a:p>
      </dgm:t>
    </dgm:pt>
    <dgm:pt modelId="{2331F92E-21FB-491E-8005-3EE4FE653AAF}">
      <dgm:prSet/>
      <dgm:spPr/>
      <dgm:t>
        <a:bodyPr/>
        <a:lstStyle/>
        <a:p>
          <a:pPr algn="l" rtl="0">
            <a:buFont typeface="Arial" panose="020B0604020202020204" pitchFamily="34" charset="0"/>
            <a:buChar char="•"/>
          </a:pPr>
          <a:r>
            <a:rPr lang="pt" b="0" i="0" u="none" baseline="0">
              <a:solidFill>
                <a:schemeClr val="tx1"/>
              </a:solidFill>
            </a:rPr>
            <a:t>Aquisições efetuadas localmente para apoiar as empresas locais e reduzir a pegada de carbono</a:t>
          </a:r>
        </a:p>
      </dgm:t>
    </dgm:pt>
    <dgm:pt modelId="{139D9A7F-5C73-49D2-B979-3A6E6BF042A6}" type="parTrans" cxnId="{FB7D9B71-496F-46D7-8BB0-3B722A2BDA46}">
      <dgm:prSet/>
      <dgm:spPr/>
      <dgm:t>
        <a:bodyPr/>
        <a:lstStyle/>
        <a:p>
          <a:endParaRPr lang="pt"/>
        </a:p>
      </dgm:t>
    </dgm:pt>
    <dgm:pt modelId="{7F725744-630C-40A8-AA48-705FB631EE48}" type="sibTrans" cxnId="{FB7D9B71-496F-46D7-8BB0-3B722A2BDA46}">
      <dgm:prSet/>
      <dgm:spPr/>
      <dgm:t>
        <a:bodyPr/>
        <a:lstStyle/>
        <a:p>
          <a:endParaRPr lang="pt"/>
        </a:p>
      </dgm:t>
    </dgm:pt>
    <dgm:pt modelId="{60DDA0EF-1E48-4DAF-88FA-F4B6EFAFFBB5}">
      <dgm:prSet/>
      <dgm:spPr/>
      <dgm:t>
        <a:bodyPr/>
        <a:lstStyle/>
        <a:p>
          <a:pPr algn="l" rtl="0">
            <a:buFont typeface="Arial" panose="020B0604020202020204" pitchFamily="34" charset="0"/>
            <a:buChar char="•"/>
          </a:pPr>
          <a:r>
            <a:rPr lang="pt" b="0" i="0" u="none" baseline="0" dirty="0">
              <a:solidFill>
                <a:schemeClr val="tx1"/>
              </a:solidFill>
            </a:rPr>
            <a:t>Investimento na comunidade (filantropia e além) </a:t>
          </a:r>
        </a:p>
      </dgm:t>
    </dgm:pt>
    <dgm:pt modelId="{A4D1EC97-103B-42DA-86E2-FCC8511ECB3A}" type="parTrans" cxnId="{6F348A74-A2FA-49C4-A624-51B8361B464C}">
      <dgm:prSet/>
      <dgm:spPr/>
      <dgm:t>
        <a:bodyPr/>
        <a:lstStyle/>
        <a:p>
          <a:endParaRPr lang="pt"/>
        </a:p>
      </dgm:t>
    </dgm:pt>
    <dgm:pt modelId="{7E572A72-D09B-4D28-958C-CB13D9414B38}" type="sibTrans" cxnId="{6F348A74-A2FA-49C4-A624-51B8361B464C}">
      <dgm:prSet/>
      <dgm:spPr/>
      <dgm:t>
        <a:bodyPr/>
        <a:lstStyle/>
        <a:p>
          <a:endParaRPr lang="pt"/>
        </a:p>
      </dgm:t>
    </dgm:pt>
    <dgm:pt modelId="{109DFA4C-32B6-40BF-9E4A-14242077FBD5}">
      <dgm:prSet/>
      <dgm:spPr/>
      <dgm:t>
        <a:bodyPr/>
        <a:lstStyle/>
        <a:p>
          <a:pPr algn="l" rtl="0">
            <a:buFont typeface="Arial" panose="020B0604020202020204" pitchFamily="34" charset="0"/>
            <a:buChar char="•"/>
          </a:pPr>
          <a:r>
            <a:rPr lang="pt" b="0" i="0" u="none" baseline="0" dirty="0">
              <a:solidFill>
                <a:schemeClr val="tx1"/>
              </a:solidFill>
            </a:rPr>
            <a:t>Cooperação com fornecedores e organizações locais</a:t>
          </a:r>
        </a:p>
      </dgm:t>
    </dgm:pt>
    <dgm:pt modelId="{E3D0C6F8-EFA6-4EA5-930E-85F8EF871396}" type="parTrans" cxnId="{6BECACE2-3B86-4BFC-92F6-A1D76CA9412E}">
      <dgm:prSet/>
      <dgm:spPr/>
      <dgm:t>
        <a:bodyPr/>
        <a:lstStyle/>
        <a:p>
          <a:endParaRPr lang="pt"/>
        </a:p>
      </dgm:t>
    </dgm:pt>
    <dgm:pt modelId="{D744F814-9C99-4878-AC6B-FCC7893617F6}" type="sibTrans" cxnId="{6BECACE2-3B86-4BFC-92F6-A1D76CA9412E}">
      <dgm:prSet/>
      <dgm:spPr/>
      <dgm:t>
        <a:bodyPr/>
        <a:lstStyle/>
        <a:p>
          <a:endParaRPr lang="pt"/>
        </a:p>
      </dgm:t>
    </dgm:pt>
    <dgm:pt modelId="{C1E97AB4-74AC-4620-B9F4-242F6A9EDFB0}">
      <dgm:prSet/>
      <dgm:spPr/>
      <dgm:t>
        <a:bodyPr/>
        <a:lstStyle/>
        <a:p>
          <a:pPr algn="l" rtl="0">
            <a:buFont typeface="Arial" panose="020B0604020202020204" pitchFamily="34" charset="0"/>
            <a:buChar char="•"/>
          </a:pPr>
          <a:r>
            <a:rPr lang="pt" b="0" i="0" u="none" baseline="0">
              <a:solidFill>
                <a:schemeClr val="tx1"/>
              </a:solidFill>
            </a:rPr>
            <a:t>Incentivo aos fornecedores para se envolverem nas comunidades dos países em que operam</a:t>
          </a:r>
        </a:p>
      </dgm:t>
    </dgm:pt>
    <dgm:pt modelId="{2DD072AE-E8A7-4962-8ECE-22A7A902490E}" type="parTrans" cxnId="{430490F8-3756-494A-A7AE-AEAF30400A55}">
      <dgm:prSet/>
      <dgm:spPr/>
      <dgm:t>
        <a:bodyPr/>
        <a:lstStyle/>
        <a:p>
          <a:endParaRPr lang="pt"/>
        </a:p>
      </dgm:t>
    </dgm:pt>
    <dgm:pt modelId="{6C1C89C4-7FC6-4819-8D23-7F77D7D842CC}" type="sibTrans" cxnId="{430490F8-3756-494A-A7AE-AEAF30400A55}">
      <dgm:prSet/>
      <dgm:spPr/>
      <dgm:t>
        <a:bodyPr/>
        <a:lstStyle/>
        <a:p>
          <a:endParaRPr lang="pt"/>
        </a:p>
      </dgm:t>
    </dgm:pt>
    <dgm:pt modelId="{586D94BE-3C14-4123-AEA3-B7442FF528C1}">
      <dgm:prSet/>
      <dgm:spPr/>
      <dgm:t>
        <a:bodyPr/>
        <a:lstStyle/>
        <a:p>
          <a:pPr algn="l" rtl="0">
            <a:buFont typeface="Arial" panose="020B0604020202020204" pitchFamily="34" charset="0"/>
            <a:buNone/>
          </a:pPr>
          <a:r>
            <a:rPr lang="pt" b="0" i="0" u="none" baseline="0" dirty="0"/>
            <a:t>É muito comum que as empresas identifiquem as atividades de envolvimento comunitário como o âmbito completo da RSE, mas, conforme aprendeu, é muito mais amplo. No entanto, há muito a se fazer como PME para apoiar comunidades ligadas ao âmbito das atividades da sua empresa. Para garantir que as medidas de sustentabilidade sejam tomadas, considere o seguinte: </a:t>
          </a:r>
          <a:endParaRPr lang="pt" dirty="0">
            <a:solidFill>
              <a:schemeClr val="tx1"/>
            </a:solidFill>
          </a:endParaRPr>
        </a:p>
      </dgm:t>
    </dgm:pt>
    <dgm:pt modelId="{5CFECBBE-509B-434F-B652-741F1134FC5A}" type="parTrans" cxnId="{5F6A53B6-5D55-4523-BEC9-9EC30118E496}">
      <dgm:prSet/>
      <dgm:spPr/>
      <dgm:t>
        <a:bodyPr/>
        <a:lstStyle/>
        <a:p>
          <a:endParaRPr lang="pt"/>
        </a:p>
      </dgm:t>
    </dgm:pt>
    <dgm:pt modelId="{6519D241-2162-4041-AD25-846002AD320B}" type="sibTrans" cxnId="{5F6A53B6-5D55-4523-BEC9-9EC30118E496}">
      <dgm:prSet/>
      <dgm:spPr/>
      <dgm:t>
        <a:bodyPr/>
        <a:lstStyle/>
        <a:p>
          <a:endParaRPr lang="pt"/>
        </a:p>
      </dgm:t>
    </dgm:pt>
    <dgm:pt modelId="{C1B0BCFD-14A8-47C1-9E80-B435F157626D}">
      <dgm:prSet/>
      <dgm:spPr/>
      <dgm:t>
        <a:bodyPr/>
        <a:lstStyle/>
        <a:p>
          <a:pPr algn="l" rtl="0">
            <a:buFont typeface="Arial" panose="020B0604020202020204" pitchFamily="34" charset="0"/>
            <a:buChar char="•"/>
          </a:pPr>
          <a:endParaRPr lang="pt" dirty="0">
            <a:solidFill>
              <a:schemeClr val="tx1"/>
            </a:solidFill>
          </a:endParaRPr>
        </a:p>
      </dgm:t>
    </dgm:pt>
    <dgm:pt modelId="{A7C433D1-6DC0-4D50-8352-3B7C18BF06CA}" type="parTrans" cxnId="{B9B49647-9E62-48D3-85E8-6A62B3E9AEFB}">
      <dgm:prSet/>
      <dgm:spPr/>
      <dgm:t>
        <a:bodyPr/>
        <a:lstStyle/>
        <a:p>
          <a:endParaRPr lang="pt"/>
        </a:p>
      </dgm:t>
    </dgm:pt>
    <dgm:pt modelId="{9CEB2685-6023-4BC2-B142-F7B54B4F6B62}" type="sibTrans" cxnId="{B9B49647-9E62-48D3-85E8-6A62B3E9AEFB}">
      <dgm:prSet/>
      <dgm:spPr/>
      <dgm:t>
        <a:bodyPr/>
        <a:lstStyle/>
        <a:p>
          <a:endParaRPr lang="pt"/>
        </a:p>
      </dgm:t>
    </dgm:pt>
    <dgm:pt modelId="{74E7E26E-B857-45E4-B696-3AD8EFEAD164}">
      <dgm:prSet/>
      <dgm:spPr/>
      <dgm:t>
        <a:bodyPr/>
        <a:lstStyle/>
        <a:p>
          <a:pPr algn="l" rtl="0">
            <a:buFont typeface="Arial" panose="020B0604020202020204" pitchFamily="34" charset="0"/>
            <a:buChar char="•"/>
          </a:pPr>
          <a:r>
            <a:rPr lang="pt" b="0" i="0" u="none" baseline="0"/>
            <a:t> Foco nas comunidades e nas partes interessadas que impactaram/vincularam ao funcionamento da sua empresa.</a:t>
          </a:r>
        </a:p>
      </dgm:t>
    </dgm:pt>
    <dgm:pt modelId="{0BD3C7E1-7C0E-47E1-A7FF-E2C05C4B18B9}" type="parTrans" cxnId="{74049701-1B02-4DA0-A030-FC6745A97CDB}">
      <dgm:prSet/>
      <dgm:spPr/>
      <dgm:t>
        <a:bodyPr/>
        <a:lstStyle/>
        <a:p>
          <a:endParaRPr lang="pt"/>
        </a:p>
      </dgm:t>
    </dgm:pt>
    <dgm:pt modelId="{7EF52EAE-5EA6-4B5E-A5BC-E47C2581613A}" type="sibTrans" cxnId="{74049701-1B02-4DA0-A030-FC6745A97CDB}">
      <dgm:prSet/>
      <dgm:spPr/>
      <dgm:t>
        <a:bodyPr/>
        <a:lstStyle/>
        <a:p>
          <a:endParaRPr lang="pt"/>
        </a:p>
      </dgm:t>
    </dgm:pt>
    <dgm:pt modelId="{3650A9FF-E979-4DC1-8EF5-AFC183C1F4EA}">
      <dgm:prSet/>
      <dgm:spPr/>
      <dgm:t>
        <a:bodyPr/>
        <a:lstStyle/>
        <a:p>
          <a:pPr algn="l" rtl="0">
            <a:buFont typeface="Arial" panose="020B0604020202020204" pitchFamily="34" charset="0"/>
            <a:buChar char="•"/>
          </a:pPr>
          <a:r>
            <a:rPr lang="pt" b="0" i="0" u="none" baseline="0" dirty="0"/>
            <a:t> Parceiro com organizações locais e/ou de especialistas para melhor alocar suporte financeiro.</a:t>
          </a:r>
        </a:p>
      </dgm:t>
    </dgm:pt>
    <dgm:pt modelId="{8D8947EE-CE92-4D13-8914-8F1540FF28B8}" type="parTrans" cxnId="{C0AE8D00-C112-4A1B-93D0-26359C3C3A83}">
      <dgm:prSet/>
      <dgm:spPr/>
      <dgm:t>
        <a:bodyPr/>
        <a:lstStyle/>
        <a:p>
          <a:endParaRPr lang="pt"/>
        </a:p>
      </dgm:t>
    </dgm:pt>
    <dgm:pt modelId="{4A8D4AC3-4EED-4B7F-B4DB-E6C7759AF3F6}" type="sibTrans" cxnId="{C0AE8D00-C112-4A1B-93D0-26359C3C3A83}">
      <dgm:prSet/>
      <dgm:spPr/>
      <dgm:t>
        <a:bodyPr/>
        <a:lstStyle/>
        <a:p>
          <a:endParaRPr lang="pt"/>
        </a:p>
      </dgm:t>
    </dgm:pt>
    <dgm:pt modelId="{BF6A7041-7887-48EC-9018-A82EFB8DEE9F}">
      <dgm:prSet/>
      <dgm:spPr/>
      <dgm:t>
        <a:bodyPr/>
        <a:lstStyle/>
        <a:p>
          <a:pPr algn="l" rtl="0">
            <a:buFont typeface="Arial" panose="020B0604020202020204" pitchFamily="34" charset="0"/>
            <a:buNone/>
          </a:pPr>
          <a:endParaRPr lang="pt" dirty="0">
            <a:solidFill>
              <a:schemeClr val="tx1"/>
            </a:solidFill>
          </a:endParaRPr>
        </a:p>
      </dgm:t>
    </dgm:pt>
    <dgm:pt modelId="{B79D8AE5-8EEC-4364-8D65-F63FEEFA0FDB}" type="parTrans" cxnId="{53193A44-B0AC-44F6-BD1B-36BAC09771D1}">
      <dgm:prSet/>
      <dgm:spPr/>
      <dgm:t>
        <a:bodyPr/>
        <a:lstStyle/>
        <a:p>
          <a:endParaRPr lang="pt"/>
        </a:p>
      </dgm:t>
    </dgm:pt>
    <dgm:pt modelId="{B6F468FA-F4B9-4BC9-A1E7-06AAD8924FA0}" type="sibTrans" cxnId="{53193A44-B0AC-44F6-BD1B-36BAC09771D1}">
      <dgm:prSet/>
      <dgm:spPr/>
      <dgm:t>
        <a:bodyPr/>
        <a:lstStyle/>
        <a:p>
          <a:endParaRPr lang="pt"/>
        </a:p>
      </dgm:t>
    </dgm:pt>
    <dgm:pt modelId="{1FA3823B-64F5-4AA2-8E43-C9EDF3483814}">
      <dgm:prSet phldrT="[Text]"/>
      <dgm:spPr/>
      <dgm:t>
        <a:bodyPr/>
        <a:lstStyle/>
        <a:p>
          <a:pPr algn="l" rtl="0">
            <a:buNone/>
          </a:pPr>
          <a:endParaRPr lang="pt" dirty="0"/>
        </a:p>
      </dgm:t>
    </dgm:pt>
    <dgm:pt modelId="{16836C11-123F-4C0C-BE16-00BDBA8F873A}" type="parTrans" cxnId="{AF7F3538-40ED-4244-9FE4-4CE943B53DB0}">
      <dgm:prSet/>
      <dgm:spPr/>
      <dgm:t>
        <a:bodyPr/>
        <a:lstStyle/>
        <a:p>
          <a:endParaRPr lang="pt"/>
        </a:p>
      </dgm:t>
    </dgm:pt>
    <dgm:pt modelId="{73D218C3-362C-492A-83D5-647DE05B920D}" type="sibTrans" cxnId="{AF7F3538-40ED-4244-9FE4-4CE943B53DB0}">
      <dgm:prSet/>
      <dgm:spPr/>
      <dgm:t>
        <a:bodyPr/>
        <a:lstStyle/>
        <a:p>
          <a:endParaRPr lang="pt"/>
        </a:p>
      </dgm:t>
    </dgm:pt>
    <dgm:pt modelId="{046F5A51-9E21-4326-8F4F-5826A6AB48E0}" type="pres">
      <dgm:prSet presAssocID="{706DB56E-B9AA-4D5F-BEFE-8DF7BD068D12}" presName="Name0" presStyleCnt="0">
        <dgm:presLayoutVars>
          <dgm:dir/>
          <dgm:animLvl val="lvl"/>
          <dgm:resizeHandles val="exact"/>
        </dgm:presLayoutVars>
      </dgm:prSet>
      <dgm:spPr/>
    </dgm:pt>
    <dgm:pt modelId="{62E710F4-ABCB-4488-AD22-0C655AADC0DB}" type="pres">
      <dgm:prSet presAssocID="{2C67A363-9A30-450A-BC37-6985E7C7B861}" presName="composite" presStyleCnt="0"/>
      <dgm:spPr/>
    </dgm:pt>
    <dgm:pt modelId="{F07028AE-EC83-4691-869D-AD6BBD7CF4D3}" type="pres">
      <dgm:prSet presAssocID="{2C67A363-9A30-450A-BC37-6985E7C7B861}" presName="parTx" presStyleLbl="alignNode1" presStyleIdx="0" presStyleCnt="1">
        <dgm:presLayoutVars>
          <dgm:chMax val="0"/>
          <dgm:chPref val="0"/>
          <dgm:bulletEnabled val="1"/>
        </dgm:presLayoutVars>
      </dgm:prSet>
      <dgm:spPr/>
    </dgm:pt>
    <dgm:pt modelId="{AFFD036E-C253-47E9-9CB0-C75C83D41187}" type="pres">
      <dgm:prSet presAssocID="{2C67A363-9A30-450A-BC37-6985E7C7B861}" presName="desTx" presStyleLbl="alignAccFollowNode1" presStyleIdx="0" presStyleCnt="1" custLinFactNeighborX="-430" custLinFactNeighborY="123">
        <dgm:presLayoutVars>
          <dgm:bulletEnabled val="1"/>
        </dgm:presLayoutVars>
      </dgm:prSet>
      <dgm:spPr/>
    </dgm:pt>
  </dgm:ptLst>
  <dgm:cxnLst>
    <dgm:cxn modelId="{C0AE8D00-C112-4A1B-93D0-26359C3C3A83}" srcId="{BF6A7041-7887-48EC-9018-A82EFB8DEE9F}" destId="{3650A9FF-E979-4DC1-8EF5-AFC183C1F4EA}" srcOrd="1" destOrd="0" parTransId="{8D8947EE-CE92-4D13-8914-8F1540FF28B8}" sibTransId="{4A8D4AC3-4EED-4B7F-B4DB-E6C7759AF3F6}"/>
    <dgm:cxn modelId="{74049701-1B02-4DA0-A030-FC6745A97CDB}" srcId="{BF6A7041-7887-48EC-9018-A82EFB8DEE9F}" destId="{74E7E26E-B857-45E4-B696-3AD8EFEAD164}" srcOrd="0" destOrd="0" parTransId="{0BD3C7E1-7C0E-47E1-A7FF-E2C05C4B18B9}" sibTransId="{7EF52EAE-5EA6-4B5E-A5BC-E47C2581613A}"/>
    <dgm:cxn modelId="{8B4A0B04-2F48-454C-AB2E-CB63A6219174}" srcId="{1FA3823B-64F5-4AA2-8E43-C9EDF3483814}" destId="{0F03201E-9A58-431D-AC48-48C4736A41B3}" srcOrd="0" destOrd="0" parTransId="{D50F2309-E143-489E-9AD9-7664643EEA4F}" sibTransId="{C169C1C3-0721-4A3E-8D4D-DCA729E91103}"/>
    <dgm:cxn modelId="{3E98E105-8445-464B-B8EA-016A0E2A3DF3}" type="presOf" srcId="{2C67A363-9A30-450A-BC37-6985E7C7B861}" destId="{F07028AE-EC83-4691-869D-AD6BBD7CF4D3}" srcOrd="0" destOrd="0" presId="urn:microsoft.com/office/officeart/2005/8/layout/hList1"/>
    <dgm:cxn modelId="{4B44610B-33BF-4EA4-A06F-A82C7FCDA8D1}" type="presOf" srcId="{3650A9FF-E979-4DC1-8EF5-AFC183C1F4EA}" destId="{AFFD036E-C253-47E9-9CB0-C75C83D41187}" srcOrd="0" destOrd="11" presId="urn:microsoft.com/office/officeart/2005/8/layout/hList1"/>
    <dgm:cxn modelId="{FF1AB720-96F5-4396-B1F1-A0B4D78956CF}" type="presOf" srcId="{0F03201E-9A58-431D-AC48-48C4736A41B3}" destId="{AFFD036E-C253-47E9-9CB0-C75C83D41187}" srcOrd="0" destOrd="2" presId="urn:microsoft.com/office/officeart/2005/8/layout/hList1"/>
    <dgm:cxn modelId="{AF7F3538-40ED-4244-9FE4-4CE943B53DB0}" srcId="{2C67A363-9A30-450A-BC37-6985E7C7B861}" destId="{1FA3823B-64F5-4AA2-8E43-C9EDF3483814}" srcOrd="1" destOrd="0" parTransId="{16836C11-123F-4C0C-BE16-00BDBA8F873A}" sibTransId="{73D218C3-362C-492A-83D5-647DE05B920D}"/>
    <dgm:cxn modelId="{09702363-F487-4CD5-9793-AD7DD80CF07A}" type="presOf" srcId="{74E7E26E-B857-45E4-B696-3AD8EFEAD164}" destId="{AFFD036E-C253-47E9-9CB0-C75C83D41187}" srcOrd="0" destOrd="10" presId="urn:microsoft.com/office/officeart/2005/8/layout/hList1"/>
    <dgm:cxn modelId="{53193A44-B0AC-44F6-BD1B-36BAC09771D1}" srcId="{2C67A363-9A30-450A-BC37-6985E7C7B861}" destId="{BF6A7041-7887-48EC-9018-A82EFB8DEE9F}" srcOrd="3" destOrd="0" parTransId="{B79D8AE5-8EEC-4364-8D65-F63FEEFA0FDB}" sibTransId="{B6F468FA-F4B9-4BC9-A1E7-06AAD8924FA0}"/>
    <dgm:cxn modelId="{B9B49647-9E62-48D3-85E8-6A62B3E9AEFB}" srcId="{1FA3823B-64F5-4AA2-8E43-C9EDF3483814}" destId="{C1B0BCFD-14A8-47C1-9E80-B435F157626D}" srcOrd="5" destOrd="0" parTransId="{A7C433D1-6DC0-4D50-8352-3B7C18BF06CA}" sibTransId="{9CEB2685-6023-4BC2-B142-F7B54B4F6B62}"/>
    <dgm:cxn modelId="{61346B4F-C33A-47C9-A58F-157BE0644300}" type="presOf" srcId="{1FA3823B-64F5-4AA2-8E43-C9EDF3483814}" destId="{AFFD036E-C253-47E9-9CB0-C75C83D41187}" srcOrd="0" destOrd="1" presId="urn:microsoft.com/office/officeart/2005/8/layout/hList1"/>
    <dgm:cxn modelId="{7711A86F-646E-4599-AD66-EAA92135823D}" srcId="{706DB56E-B9AA-4D5F-BEFE-8DF7BD068D12}" destId="{2C67A363-9A30-450A-BC37-6985E7C7B861}" srcOrd="0" destOrd="0" parTransId="{26BE57B5-30E9-4964-8722-5133E0CFD67B}" sibTransId="{FDE9F36B-924E-4E03-8854-6233F9D795B0}"/>
    <dgm:cxn modelId="{FB7D9B71-496F-46D7-8BB0-3B722A2BDA46}" srcId="{1FA3823B-64F5-4AA2-8E43-C9EDF3483814}" destId="{2331F92E-21FB-491E-8005-3EE4FE653AAF}" srcOrd="1" destOrd="0" parTransId="{139D9A7F-5C73-49D2-B979-3A6E6BF042A6}" sibTransId="{7F725744-630C-40A8-AA48-705FB631EE48}"/>
    <dgm:cxn modelId="{6F348A74-A2FA-49C4-A624-51B8361B464C}" srcId="{1FA3823B-64F5-4AA2-8E43-C9EDF3483814}" destId="{60DDA0EF-1E48-4DAF-88FA-F4B6EFAFFBB5}" srcOrd="2" destOrd="0" parTransId="{A4D1EC97-103B-42DA-86E2-FCC8511ECB3A}" sibTransId="{7E572A72-D09B-4D28-958C-CB13D9414B38}"/>
    <dgm:cxn modelId="{387EA674-1628-4C6C-B7C7-7CB33965DAC8}" type="presOf" srcId="{2331F92E-21FB-491E-8005-3EE4FE653AAF}" destId="{AFFD036E-C253-47E9-9CB0-C75C83D41187}" srcOrd="0" destOrd="3" presId="urn:microsoft.com/office/officeart/2005/8/layout/hList1"/>
    <dgm:cxn modelId="{6D65F88F-C936-4617-91D2-4CC77F5A6FB7}" type="presOf" srcId="{109DFA4C-32B6-40BF-9E4A-14242077FBD5}" destId="{AFFD036E-C253-47E9-9CB0-C75C83D41187}" srcOrd="0" destOrd="5" presId="urn:microsoft.com/office/officeart/2005/8/layout/hList1"/>
    <dgm:cxn modelId="{867C399E-49E6-4F1B-8951-27F61793C3D6}" type="presOf" srcId="{60DDA0EF-1E48-4DAF-88FA-F4B6EFAFFBB5}" destId="{AFFD036E-C253-47E9-9CB0-C75C83D41187}" srcOrd="0" destOrd="4" presId="urn:microsoft.com/office/officeart/2005/8/layout/hList1"/>
    <dgm:cxn modelId="{1F17D3A3-4488-4889-9A38-E987285F9A94}" type="presOf" srcId="{BF6A7041-7887-48EC-9018-A82EFB8DEE9F}" destId="{AFFD036E-C253-47E9-9CB0-C75C83D41187}" srcOrd="0" destOrd="9" presId="urn:microsoft.com/office/officeart/2005/8/layout/hList1"/>
    <dgm:cxn modelId="{5F6A53B6-5D55-4523-BEC9-9EC30118E496}" srcId="{2C67A363-9A30-450A-BC37-6985E7C7B861}" destId="{586D94BE-3C14-4123-AEA3-B7442FF528C1}" srcOrd="2" destOrd="0" parTransId="{5CFECBBE-509B-434F-B652-741F1134FC5A}" sibTransId="{6519D241-2162-4041-AD25-846002AD320B}"/>
    <dgm:cxn modelId="{C78BE3BF-1BB5-4F8A-A23D-F61A8B600198}" type="presOf" srcId="{706DB56E-B9AA-4D5F-BEFE-8DF7BD068D12}" destId="{046F5A51-9E21-4326-8F4F-5826A6AB48E0}" srcOrd="0" destOrd="0" presId="urn:microsoft.com/office/officeart/2005/8/layout/hList1"/>
    <dgm:cxn modelId="{49443FDA-523B-4453-B30B-16E6D990D1E7}" type="presOf" srcId="{DE7CFB4B-53C4-42FC-9933-AE4DA73EB8E6}" destId="{AFFD036E-C253-47E9-9CB0-C75C83D41187}" srcOrd="0" destOrd="0" presId="urn:microsoft.com/office/officeart/2005/8/layout/hList1"/>
    <dgm:cxn modelId="{1EE681E1-D49D-485F-891F-5B7860304A4B}" type="presOf" srcId="{C1E97AB4-74AC-4620-B9F4-242F6A9EDFB0}" destId="{AFFD036E-C253-47E9-9CB0-C75C83D41187}" srcOrd="0" destOrd="6" presId="urn:microsoft.com/office/officeart/2005/8/layout/hList1"/>
    <dgm:cxn modelId="{6BECACE2-3B86-4BFC-92F6-A1D76CA9412E}" srcId="{1FA3823B-64F5-4AA2-8E43-C9EDF3483814}" destId="{109DFA4C-32B6-40BF-9E4A-14242077FBD5}" srcOrd="3" destOrd="0" parTransId="{E3D0C6F8-EFA6-4EA5-930E-85F8EF871396}" sibTransId="{D744F814-9C99-4878-AC6B-FCC7893617F6}"/>
    <dgm:cxn modelId="{9800BEE8-3AD2-4630-9946-CBC3F359BA7F}" type="presOf" srcId="{586D94BE-3C14-4123-AEA3-B7442FF528C1}" destId="{AFFD036E-C253-47E9-9CB0-C75C83D41187}" srcOrd="0" destOrd="8" presId="urn:microsoft.com/office/officeart/2005/8/layout/hList1"/>
    <dgm:cxn modelId="{5A9C13E9-B005-4CF3-B489-FD3503D35C36}" srcId="{2C67A363-9A30-450A-BC37-6985E7C7B861}" destId="{DE7CFB4B-53C4-42FC-9933-AE4DA73EB8E6}" srcOrd="0" destOrd="0" parTransId="{B388120E-7DAE-4E9C-879B-9E4B1476FADF}" sibTransId="{694B587C-74BD-450C-B7C6-E217A4E7D6A1}"/>
    <dgm:cxn modelId="{79F192ED-D241-449A-9A22-8505F0FF91A4}" type="presOf" srcId="{C1B0BCFD-14A8-47C1-9E80-B435F157626D}" destId="{AFFD036E-C253-47E9-9CB0-C75C83D41187}" srcOrd="0" destOrd="7" presId="urn:microsoft.com/office/officeart/2005/8/layout/hList1"/>
    <dgm:cxn modelId="{430490F8-3756-494A-A7AE-AEAF30400A55}" srcId="{1FA3823B-64F5-4AA2-8E43-C9EDF3483814}" destId="{C1E97AB4-74AC-4620-B9F4-242F6A9EDFB0}" srcOrd="4" destOrd="0" parTransId="{2DD072AE-E8A7-4962-8ECE-22A7A902490E}" sibTransId="{6C1C89C4-7FC6-4819-8D23-7F77D7D842CC}"/>
    <dgm:cxn modelId="{30EC732E-A067-45B3-81F2-89E4C8FA7311}" type="presParOf" srcId="{046F5A51-9E21-4326-8F4F-5826A6AB48E0}" destId="{62E710F4-ABCB-4488-AD22-0C655AADC0DB}" srcOrd="0" destOrd="0" presId="urn:microsoft.com/office/officeart/2005/8/layout/hList1"/>
    <dgm:cxn modelId="{33F138CB-D76B-4B45-9C60-49426DE96112}" type="presParOf" srcId="{62E710F4-ABCB-4488-AD22-0C655AADC0DB}" destId="{F07028AE-EC83-4691-869D-AD6BBD7CF4D3}" srcOrd="0" destOrd="0" presId="urn:microsoft.com/office/officeart/2005/8/layout/hList1"/>
    <dgm:cxn modelId="{2EFE643B-47EC-461D-B4DB-CAE2886BDB9B}" type="presParOf" srcId="{62E710F4-ABCB-4488-AD22-0C655AADC0DB}" destId="{AFFD036E-C253-47E9-9CB0-C75C83D411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C7141-18D3-43AB-951B-A3DCCA5C1C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
        </a:p>
      </dgm:t>
    </dgm:pt>
    <dgm:pt modelId="{7716F644-5336-4CCD-BEF9-2D10568AA661}">
      <dgm:prSet phldrT="[Text]"/>
      <dgm:spPr/>
      <dgm:t>
        <a:bodyPr/>
        <a:lstStyle/>
        <a:p>
          <a:pPr algn="ctr" rtl="0">
            <a:buNone/>
          </a:pPr>
          <a:r>
            <a:rPr lang="pt" b="0" i="0" u="none" baseline="0" dirty="0"/>
            <a:t>Atribuição de responsabilidades </a:t>
          </a:r>
        </a:p>
      </dgm:t>
    </dgm:pt>
    <dgm:pt modelId="{816781CF-4643-4B2E-9992-1B5135DF6645}" type="parTrans" cxnId="{09A1E597-1909-43F3-A4A2-8027965BE63B}">
      <dgm:prSet/>
      <dgm:spPr/>
      <dgm:t>
        <a:bodyPr/>
        <a:lstStyle/>
        <a:p>
          <a:endParaRPr lang="pt"/>
        </a:p>
      </dgm:t>
    </dgm:pt>
    <dgm:pt modelId="{1293BB9C-3201-4A94-BC5F-F593E0ACCF5C}" type="sibTrans" cxnId="{09A1E597-1909-43F3-A4A2-8027965BE63B}">
      <dgm:prSet/>
      <dgm:spPr/>
      <dgm:t>
        <a:bodyPr/>
        <a:lstStyle/>
        <a:p>
          <a:endParaRPr lang="pt"/>
        </a:p>
      </dgm:t>
    </dgm:pt>
    <dgm:pt modelId="{9CA93B6F-E4A3-4903-94D5-594364067DA1}">
      <dgm:prSet phldrT="[Text]"/>
      <dgm:spPr/>
      <dgm:t>
        <a:bodyPr/>
        <a:lstStyle/>
        <a:p>
          <a:pPr algn="l" rtl="0"/>
          <a:r>
            <a:rPr lang="pt" b="0" i="0" u="none" baseline="0"/>
            <a:t>Quem é o tomador de decisões na sua empresa? </a:t>
          </a:r>
        </a:p>
      </dgm:t>
    </dgm:pt>
    <dgm:pt modelId="{5CDB96E4-4B5B-490E-B2BF-DEC36F5A8133}" type="parTrans" cxnId="{1E51378E-FA44-46EB-BC9B-F338C0B946C8}">
      <dgm:prSet/>
      <dgm:spPr/>
      <dgm:t>
        <a:bodyPr/>
        <a:lstStyle/>
        <a:p>
          <a:endParaRPr lang="pt"/>
        </a:p>
      </dgm:t>
    </dgm:pt>
    <dgm:pt modelId="{76F10E69-5C60-4EB6-901A-E56009AB8CDE}" type="sibTrans" cxnId="{1E51378E-FA44-46EB-BC9B-F338C0B946C8}">
      <dgm:prSet/>
      <dgm:spPr/>
      <dgm:t>
        <a:bodyPr/>
        <a:lstStyle/>
        <a:p>
          <a:endParaRPr lang="pt"/>
        </a:p>
      </dgm:t>
    </dgm:pt>
    <dgm:pt modelId="{CB2A3D0C-AA76-4F29-BA24-11B954A46E6C}">
      <dgm:prSet phldrT="[Text]"/>
      <dgm:spPr/>
      <dgm:t>
        <a:bodyPr/>
        <a:lstStyle/>
        <a:p>
          <a:pPr algn="ctr" rtl="0">
            <a:buNone/>
          </a:pPr>
          <a:r>
            <a:rPr lang="pt" b="0" i="0" u="none" baseline="0" dirty="0"/>
            <a:t>Avaliação do impacto socioambiental </a:t>
          </a:r>
        </a:p>
      </dgm:t>
    </dgm:pt>
    <dgm:pt modelId="{99FD7605-5CC9-48F2-A1EC-B34FB22A1967}" type="parTrans" cxnId="{BC1F37A4-EB45-40C4-887A-737FBB20BE31}">
      <dgm:prSet/>
      <dgm:spPr/>
      <dgm:t>
        <a:bodyPr/>
        <a:lstStyle/>
        <a:p>
          <a:endParaRPr lang="pt"/>
        </a:p>
      </dgm:t>
    </dgm:pt>
    <dgm:pt modelId="{4DFCCEA5-DF4E-4580-8CBE-2E7043DF9A17}" type="sibTrans" cxnId="{BC1F37A4-EB45-40C4-887A-737FBB20BE31}">
      <dgm:prSet/>
      <dgm:spPr/>
      <dgm:t>
        <a:bodyPr/>
        <a:lstStyle/>
        <a:p>
          <a:endParaRPr lang="pt"/>
        </a:p>
      </dgm:t>
    </dgm:pt>
    <dgm:pt modelId="{C2D42FCF-EB3A-4B4F-97C2-2445496D1FC1}">
      <dgm:prSet phldrT="[Text]"/>
      <dgm:spPr/>
      <dgm:t>
        <a:bodyPr/>
        <a:lstStyle/>
        <a:p>
          <a:pPr algn="l" rtl="0"/>
          <a:r>
            <a:rPr lang="pt" b="0" i="0" u="none" baseline="0" dirty="0"/>
            <a:t>Quais são os impactos socioambientais reais ou potenciais em toda a sua cadeia de valor?</a:t>
          </a:r>
        </a:p>
      </dgm:t>
    </dgm:pt>
    <dgm:pt modelId="{E9E3B3D1-A37D-46E0-B8C5-0240B5DDAFF8}" type="parTrans" cxnId="{84D0C26D-2722-4780-A398-15E5223B97DD}">
      <dgm:prSet/>
      <dgm:spPr/>
      <dgm:t>
        <a:bodyPr/>
        <a:lstStyle/>
        <a:p>
          <a:endParaRPr lang="pt"/>
        </a:p>
      </dgm:t>
    </dgm:pt>
    <dgm:pt modelId="{DC059934-BA08-42D0-9ED6-FAC7C5A1FAF1}" type="sibTrans" cxnId="{84D0C26D-2722-4780-A398-15E5223B97DD}">
      <dgm:prSet/>
      <dgm:spPr/>
      <dgm:t>
        <a:bodyPr/>
        <a:lstStyle/>
        <a:p>
          <a:endParaRPr lang="pt"/>
        </a:p>
      </dgm:t>
    </dgm:pt>
    <dgm:pt modelId="{48297F93-28B4-44FB-8582-826906BC2521}">
      <dgm:prSet phldrT="[Text]"/>
      <dgm:spPr/>
      <dgm:t>
        <a:bodyPr/>
        <a:lstStyle/>
        <a:p>
          <a:pPr algn="l" rtl="0"/>
          <a:r>
            <a:rPr lang="pt" b="0" i="0" u="none" baseline="0" dirty="0"/>
            <a:t>Os procedimentos e políticas de RSE estão integrados ao seu modelo de negócios?</a:t>
          </a:r>
        </a:p>
      </dgm:t>
    </dgm:pt>
    <dgm:pt modelId="{A23E6C05-76B8-480F-949E-9E7D88E29648}" type="parTrans" cxnId="{58C0067F-06DB-45D5-B8C4-2E19CE3B92C6}">
      <dgm:prSet/>
      <dgm:spPr/>
      <dgm:t>
        <a:bodyPr/>
        <a:lstStyle/>
        <a:p>
          <a:endParaRPr lang="pt"/>
        </a:p>
      </dgm:t>
    </dgm:pt>
    <dgm:pt modelId="{68C18005-B252-475F-B707-1D5EC3C86EDD}" type="sibTrans" cxnId="{58C0067F-06DB-45D5-B8C4-2E19CE3B92C6}">
      <dgm:prSet/>
      <dgm:spPr/>
      <dgm:t>
        <a:bodyPr/>
        <a:lstStyle/>
        <a:p>
          <a:endParaRPr lang="pt"/>
        </a:p>
      </dgm:t>
    </dgm:pt>
    <dgm:pt modelId="{9C89616E-3450-4CEB-9FDA-7FECBBF6E6DA}">
      <dgm:prSet phldrT="[Text]"/>
      <dgm:spPr/>
      <dgm:t>
        <a:bodyPr/>
        <a:lstStyle/>
        <a:p>
          <a:pPr algn="ctr" rtl="0">
            <a:buNone/>
          </a:pPr>
          <a:r>
            <a:rPr lang="pt" b="0" i="0" u="none" baseline="0" dirty="0"/>
            <a:t>Políticas, procedimentos e relatórios das empresas</a:t>
          </a:r>
        </a:p>
      </dgm:t>
    </dgm:pt>
    <dgm:pt modelId="{9EFDD713-40A5-4C50-B66B-5B1F894284DD}" type="parTrans" cxnId="{BF6E8503-00E8-4F4F-8286-507301E41280}">
      <dgm:prSet/>
      <dgm:spPr/>
      <dgm:t>
        <a:bodyPr/>
        <a:lstStyle/>
        <a:p>
          <a:endParaRPr lang="pt"/>
        </a:p>
      </dgm:t>
    </dgm:pt>
    <dgm:pt modelId="{86E37D34-C2DB-4ED6-98DF-4C4B528415F5}" type="sibTrans" cxnId="{BF6E8503-00E8-4F4F-8286-507301E41280}">
      <dgm:prSet/>
      <dgm:spPr/>
      <dgm:t>
        <a:bodyPr/>
        <a:lstStyle/>
        <a:p>
          <a:endParaRPr lang="pt"/>
        </a:p>
      </dgm:t>
    </dgm:pt>
    <dgm:pt modelId="{57114435-3F19-497A-B40B-30F77ED084B2}">
      <dgm:prSet phldrT="[Text]"/>
      <dgm:spPr/>
      <dgm:t>
        <a:bodyPr/>
        <a:lstStyle/>
        <a:p>
          <a:pPr algn="l" rtl="0"/>
          <a:r>
            <a:rPr lang="pt" b="0" i="0" u="none" baseline="0"/>
            <a:t>Os trabalhadores e fornecedores estão cientes das suas políticas e procedimentos?</a:t>
          </a:r>
        </a:p>
      </dgm:t>
    </dgm:pt>
    <dgm:pt modelId="{4D9A62AD-E56D-4B2D-8346-946A73EFD406}" type="parTrans" cxnId="{0907069A-FA0A-40B4-97F6-DCF2E8F465A3}">
      <dgm:prSet/>
      <dgm:spPr/>
      <dgm:t>
        <a:bodyPr/>
        <a:lstStyle/>
        <a:p>
          <a:endParaRPr lang="pt"/>
        </a:p>
      </dgm:t>
    </dgm:pt>
    <dgm:pt modelId="{5620CFA2-E5BD-4E0D-AC8D-EBDC02F62B0F}" type="sibTrans" cxnId="{0907069A-FA0A-40B4-97F6-DCF2E8F465A3}">
      <dgm:prSet/>
      <dgm:spPr/>
      <dgm:t>
        <a:bodyPr/>
        <a:lstStyle/>
        <a:p>
          <a:endParaRPr lang="pt"/>
        </a:p>
      </dgm:t>
    </dgm:pt>
    <dgm:pt modelId="{C3F45D11-F711-478A-B1FD-5AE26F8B2B73}">
      <dgm:prSet phldrT="[Text]"/>
      <dgm:spPr/>
      <dgm:t>
        <a:bodyPr/>
        <a:lstStyle/>
        <a:p>
          <a:pPr algn="l" rtl="0"/>
          <a:r>
            <a:rPr lang="pt" b="0" i="0" u="none" baseline="0" dirty="0"/>
            <a:t>Está a recolher dados sobre seus impactos socioambientais? </a:t>
          </a:r>
        </a:p>
      </dgm:t>
    </dgm:pt>
    <dgm:pt modelId="{6209A58E-0CA8-4444-8730-4BD0920D4035}" type="parTrans" cxnId="{C3F5EC98-E8A4-416E-A8FE-C5DAF17D6537}">
      <dgm:prSet/>
      <dgm:spPr/>
      <dgm:t>
        <a:bodyPr/>
        <a:lstStyle/>
        <a:p>
          <a:endParaRPr lang="pt"/>
        </a:p>
      </dgm:t>
    </dgm:pt>
    <dgm:pt modelId="{CA8F194D-48D9-4E6F-9A3A-3145179CE3D3}" type="sibTrans" cxnId="{C3F5EC98-E8A4-416E-A8FE-C5DAF17D6537}">
      <dgm:prSet/>
      <dgm:spPr/>
      <dgm:t>
        <a:bodyPr/>
        <a:lstStyle/>
        <a:p>
          <a:endParaRPr lang="pt"/>
        </a:p>
      </dgm:t>
    </dgm:pt>
    <dgm:pt modelId="{2262FDCB-E10E-41B4-8DE7-780DBABA51AC}">
      <dgm:prSet phldrT="[Text]"/>
      <dgm:spPr/>
      <dgm:t>
        <a:bodyPr/>
        <a:lstStyle/>
        <a:p>
          <a:pPr algn="l" rtl="0"/>
          <a:r>
            <a:rPr lang="pt" b="0" i="0" u="none" baseline="0" dirty="0"/>
            <a:t>Quem é responsável pela implementação das atividades relacionadas com a RSE (políticas, procedimentos, relatórios)</a:t>
          </a:r>
        </a:p>
      </dgm:t>
    </dgm:pt>
    <dgm:pt modelId="{8A1BF374-87B5-4706-B258-1166CB336A51}" type="parTrans" cxnId="{ED1384E6-18F0-4168-B6A3-A9DC4B1C77F2}">
      <dgm:prSet/>
      <dgm:spPr/>
      <dgm:t>
        <a:bodyPr/>
        <a:lstStyle/>
        <a:p>
          <a:endParaRPr lang="pt"/>
        </a:p>
      </dgm:t>
    </dgm:pt>
    <dgm:pt modelId="{68A10D28-E2F9-4333-A7C4-18E117A2A009}" type="sibTrans" cxnId="{ED1384E6-18F0-4168-B6A3-A9DC4B1C77F2}">
      <dgm:prSet/>
      <dgm:spPr/>
      <dgm:t>
        <a:bodyPr/>
        <a:lstStyle/>
        <a:p>
          <a:endParaRPr lang="pt"/>
        </a:p>
      </dgm:t>
    </dgm:pt>
    <dgm:pt modelId="{B1C2035A-1891-498A-BACD-1EB60B019A0C}">
      <dgm:prSet phldrT="[Text]"/>
      <dgm:spPr/>
      <dgm:t>
        <a:bodyPr/>
        <a:lstStyle/>
        <a:p>
          <a:pPr algn="l" rtl="0"/>
          <a:r>
            <a:rPr lang="pt" b="0" i="0" u="none" baseline="0" dirty="0"/>
            <a:t>Os executivos/principais gestores aprovaram a avaliação de impacto da RSE e ações conexas?</a:t>
          </a:r>
        </a:p>
      </dgm:t>
    </dgm:pt>
    <dgm:pt modelId="{C4BACBC8-05D8-44AB-9015-E251BD87F646}" type="parTrans" cxnId="{9CFFF08D-2CA5-40E6-8E62-6C59F2CF6BD0}">
      <dgm:prSet/>
      <dgm:spPr/>
      <dgm:t>
        <a:bodyPr/>
        <a:lstStyle/>
        <a:p>
          <a:endParaRPr lang="pt"/>
        </a:p>
      </dgm:t>
    </dgm:pt>
    <dgm:pt modelId="{B2B1C0BA-5346-4E88-B0B6-8206F5102EA0}" type="sibTrans" cxnId="{9CFFF08D-2CA5-40E6-8E62-6C59F2CF6BD0}">
      <dgm:prSet/>
      <dgm:spPr/>
      <dgm:t>
        <a:bodyPr/>
        <a:lstStyle/>
        <a:p>
          <a:endParaRPr lang="pt"/>
        </a:p>
      </dgm:t>
    </dgm:pt>
    <dgm:pt modelId="{8ACB24EB-587A-4275-8FD8-2DC8C888B816}">
      <dgm:prSet phldrT="[Text]"/>
      <dgm:spPr/>
      <dgm:t>
        <a:bodyPr/>
        <a:lstStyle/>
        <a:p>
          <a:pPr algn="l" rtl="0"/>
          <a:r>
            <a:rPr lang="pt" b="0" i="0" u="none" baseline="0" dirty="0"/>
            <a:t>Está a partilhar atualizações regulares e pertinentes com suas partes interessadas sobre seus impactos socioambientais?</a:t>
          </a:r>
        </a:p>
      </dgm:t>
    </dgm:pt>
    <dgm:pt modelId="{18A7E127-19F5-4F9B-8742-33ED50EAB8E3}" type="parTrans" cxnId="{3A10B681-B666-4475-A35A-948BCABF1D74}">
      <dgm:prSet/>
      <dgm:spPr/>
      <dgm:t>
        <a:bodyPr/>
        <a:lstStyle/>
        <a:p>
          <a:endParaRPr lang="pt"/>
        </a:p>
      </dgm:t>
    </dgm:pt>
    <dgm:pt modelId="{AECCD2C5-B6F9-4587-9D3D-B2E7291103EC}" type="sibTrans" cxnId="{3A10B681-B666-4475-A35A-948BCABF1D74}">
      <dgm:prSet/>
      <dgm:spPr/>
      <dgm:t>
        <a:bodyPr/>
        <a:lstStyle/>
        <a:p>
          <a:endParaRPr lang="pt"/>
        </a:p>
      </dgm:t>
    </dgm:pt>
    <dgm:pt modelId="{87F1C2CF-6339-493C-97CD-E15209DBBD2D}" type="pres">
      <dgm:prSet presAssocID="{D46C7141-18D3-43AB-951B-A3DCCA5C1CFE}" presName="Name0" presStyleCnt="0">
        <dgm:presLayoutVars>
          <dgm:dir/>
          <dgm:animLvl val="lvl"/>
          <dgm:resizeHandles val="exact"/>
        </dgm:presLayoutVars>
      </dgm:prSet>
      <dgm:spPr/>
    </dgm:pt>
    <dgm:pt modelId="{C1A52EC2-6C5F-4BA5-90D2-403C0624AE0C}" type="pres">
      <dgm:prSet presAssocID="{7716F644-5336-4CCD-BEF9-2D10568AA661}" presName="composite" presStyleCnt="0"/>
      <dgm:spPr/>
    </dgm:pt>
    <dgm:pt modelId="{DC23F65B-87C6-4C0E-A460-6373EF0BC24B}" type="pres">
      <dgm:prSet presAssocID="{7716F644-5336-4CCD-BEF9-2D10568AA661}" presName="parTx" presStyleLbl="alignNode1" presStyleIdx="0" presStyleCnt="3">
        <dgm:presLayoutVars>
          <dgm:chMax val="0"/>
          <dgm:chPref val="0"/>
          <dgm:bulletEnabled val="1"/>
        </dgm:presLayoutVars>
      </dgm:prSet>
      <dgm:spPr/>
    </dgm:pt>
    <dgm:pt modelId="{7BBCDB5F-0C6D-4649-A6B4-84ED51C6FC35}" type="pres">
      <dgm:prSet presAssocID="{7716F644-5336-4CCD-BEF9-2D10568AA661}" presName="desTx" presStyleLbl="alignAccFollowNode1" presStyleIdx="0" presStyleCnt="3">
        <dgm:presLayoutVars>
          <dgm:bulletEnabled val="1"/>
        </dgm:presLayoutVars>
      </dgm:prSet>
      <dgm:spPr/>
    </dgm:pt>
    <dgm:pt modelId="{329030D8-CACA-4CA1-A24A-4DE3A5AE7925}" type="pres">
      <dgm:prSet presAssocID="{1293BB9C-3201-4A94-BC5F-F593E0ACCF5C}" presName="space" presStyleCnt="0"/>
      <dgm:spPr/>
    </dgm:pt>
    <dgm:pt modelId="{95194DF8-ECE7-4E95-ACF5-718C140675D8}" type="pres">
      <dgm:prSet presAssocID="{CB2A3D0C-AA76-4F29-BA24-11B954A46E6C}" presName="composite" presStyleCnt="0"/>
      <dgm:spPr/>
    </dgm:pt>
    <dgm:pt modelId="{1F34EDA0-1D70-4107-AC20-4C1FD0F9D6C2}" type="pres">
      <dgm:prSet presAssocID="{CB2A3D0C-AA76-4F29-BA24-11B954A46E6C}" presName="parTx" presStyleLbl="alignNode1" presStyleIdx="1" presStyleCnt="3">
        <dgm:presLayoutVars>
          <dgm:chMax val="0"/>
          <dgm:chPref val="0"/>
          <dgm:bulletEnabled val="1"/>
        </dgm:presLayoutVars>
      </dgm:prSet>
      <dgm:spPr/>
    </dgm:pt>
    <dgm:pt modelId="{50D4B462-D8D2-4C85-A60F-B853834F8A67}" type="pres">
      <dgm:prSet presAssocID="{CB2A3D0C-AA76-4F29-BA24-11B954A46E6C}" presName="desTx" presStyleLbl="alignAccFollowNode1" presStyleIdx="1" presStyleCnt="3">
        <dgm:presLayoutVars>
          <dgm:bulletEnabled val="1"/>
        </dgm:presLayoutVars>
      </dgm:prSet>
      <dgm:spPr/>
    </dgm:pt>
    <dgm:pt modelId="{4EEB682D-EF58-47F3-98EA-0737B0FC8699}" type="pres">
      <dgm:prSet presAssocID="{4DFCCEA5-DF4E-4580-8CBE-2E7043DF9A17}" presName="space" presStyleCnt="0"/>
      <dgm:spPr/>
    </dgm:pt>
    <dgm:pt modelId="{842CC544-867B-4590-967F-F5A7705809B1}" type="pres">
      <dgm:prSet presAssocID="{9C89616E-3450-4CEB-9FDA-7FECBBF6E6DA}" presName="composite" presStyleCnt="0"/>
      <dgm:spPr/>
    </dgm:pt>
    <dgm:pt modelId="{C58A541B-E375-43F8-8A0B-B09575DE3384}" type="pres">
      <dgm:prSet presAssocID="{9C89616E-3450-4CEB-9FDA-7FECBBF6E6DA}" presName="parTx" presStyleLbl="alignNode1" presStyleIdx="2" presStyleCnt="3">
        <dgm:presLayoutVars>
          <dgm:chMax val="0"/>
          <dgm:chPref val="0"/>
          <dgm:bulletEnabled val="1"/>
        </dgm:presLayoutVars>
      </dgm:prSet>
      <dgm:spPr/>
    </dgm:pt>
    <dgm:pt modelId="{076533B0-0869-447A-B4DA-64B118C661C9}" type="pres">
      <dgm:prSet presAssocID="{9C89616E-3450-4CEB-9FDA-7FECBBF6E6DA}" presName="desTx" presStyleLbl="alignAccFollowNode1" presStyleIdx="2" presStyleCnt="3">
        <dgm:presLayoutVars>
          <dgm:bulletEnabled val="1"/>
        </dgm:presLayoutVars>
      </dgm:prSet>
      <dgm:spPr/>
    </dgm:pt>
  </dgm:ptLst>
  <dgm:cxnLst>
    <dgm:cxn modelId="{BF6E8503-00E8-4F4F-8286-507301E41280}" srcId="{D46C7141-18D3-43AB-951B-A3DCCA5C1CFE}" destId="{9C89616E-3450-4CEB-9FDA-7FECBBF6E6DA}" srcOrd="2" destOrd="0" parTransId="{9EFDD713-40A5-4C50-B66B-5B1F894284DD}" sibTransId="{86E37D34-C2DB-4ED6-98DF-4C4B528415F5}"/>
    <dgm:cxn modelId="{46CB5B19-821D-4734-BFB5-A2FB35943009}" type="presOf" srcId="{48297F93-28B4-44FB-8582-826906BC2521}" destId="{50D4B462-D8D2-4C85-A60F-B853834F8A67}" srcOrd="0" destOrd="1" presId="urn:microsoft.com/office/officeart/2005/8/layout/hList1"/>
    <dgm:cxn modelId="{96F0D219-AF51-49EB-AF46-A4E96226B9C2}" type="presOf" srcId="{D46C7141-18D3-43AB-951B-A3DCCA5C1CFE}" destId="{87F1C2CF-6339-493C-97CD-E15209DBBD2D}" srcOrd="0" destOrd="0" presId="urn:microsoft.com/office/officeart/2005/8/layout/hList1"/>
    <dgm:cxn modelId="{1FB63926-BB2C-4099-8E88-F09F0628D688}" type="presOf" srcId="{C2D42FCF-EB3A-4B4F-97C2-2445496D1FC1}" destId="{50D4B462-D8D2-4C85-A60F-B853834F8A67}" srcOrd="0" destOrd="0" presId="urn:microsoft.com/office/officeart/2005/8/layout/hList1"/>
    <dgm:cxn modelId="{6E10D25E-3A40-4A95-9910-01C8E4A18045}" type="presOf" srcId="{C3F45D11-F711-478A-B1FD-5AE26F8B2B73}" destId="{076533B0-0869-447A-B4DA-64B118C661C9}" srcOrd="0" destOrd="1" presId="urn:microsoft.com/office/officeart/2005/8/layout/hList1"/>
    <dgm:cxn modelId="{401B2565-EA87-4FE8-AA30-66A4F545039C}" type="presOf" srcId="{B1C2035A-1891-498A-BACD-1EB60B019A0C}" destId="{7BBCDB5F-0C6D-4649-A6B4-84ED51C6FC35}" srcOrd="0" destOrd="1" presId="urn:microsoft.com/office/officeart/2005/8/layout/hList1"/>
    <dgm:cxn modelId="{84D0C26D-2722-4780-A398-15E5223B97DD}" srcId="{CB2A3D0C-AA76-4F29-BA24-11B954A46E6C}" destId="{C2D42FCF-EB3A-4B4F-97C2-2445496D1FC1}" srcOrd="0" destOrd="0" parTransId="{E9E3B3D1-A37D-46E0-B8C5-0240B5DDAFF8}" sibTransId="{DC059934-BA08-42D0-9ED6-FAC7C5A1FAF1}"/>
    <dgm:cxn modelId="{B116206E-5B47-43AD-B665-32E9044B0B19}" type="presOf" srcId="{8ACB24EB-587A-4275-8FD8-2DC8C888B816}" destId="{076533B0-0869-447A-B4DA-64B118C661C9}" srcOrd="0" destOrd="2" presId="urn:microsoft.com/office/officeart/2005/8/layout/hList1"/>
    <dgm:cxn modelId="{4486D055-93B7-4634-83EF-B7710CAFFD6E}" type="presOf" srcId="{9C89616E-3450-4CEB-9FDA-7FECBBF6E6DA}" destId="{C58A541B-E375-43F8-8A0B-B09575DE3384}" srcOrd="0" destOrd="0" presId="urn:microsoft.com/office/officeart/2005/8/layout/hList1"/>
    <dgm:cxn modelId="{79F74177-FA73-4107-8D4C-A5518D5D251C}" type="presOf" srcId="{57114435-3F19-497A-B40B-30F77ED084B2}" destId="{076533B0-0869-447A-B4DA-64B118C661C9}" srcOrd="0" destOrd="0" presId="urn:microsoft.com/office/officeart/2005/8/layout/hList1"/>
    <dgm:cxn modelId="{3886C37E-7213-44A7-9FAE-930A1FA02464}" type="presOf" srcId="{7716F644-5336-4CCD-BEF9-2D10568AA661}" destId="{DC23F65B-87C6-4C0E-A460-6373EF0BC24B}" srcOrd="0" destOrd="0" presId="urn:microsoft.com/office/officeart/2005/8/layout/hList1"/>
    <dgm:cxn modelId="{58C0067F-06DB-45D5-B8C4-2E19CE3B92C6}" srcId="{CB2A3D0C-AA76-4F29-BA24-11B954A46E6C}" destId="{48297F93-28B4-44FB-8582-826906BC2521}" srcOrd="1" destOrd="0" parTransId="{A23E6C05-76B8-480F-949E-9E7D88E29648}" sibTransId="{68C18005-B252-475F-B707-1D5EC3C86EDD}"/>
    <dgm:cxn modelId="{3A10B681-B666-4475-A35A-948BCABF1D74}" srcId="{9C89616E-3450-4CEB-9FDA-7FECBBF6E6DA}" destId="{8ACB24EB-587A-4275-8FD8-2DC8C888B816}" srcOrd="2" destOrd="0" parTransId="{18A7E127-19F5-4F9B-8742-33ED50EAB8E3}" sibTransId="{AECCD2C5-B6F9-4587-9D3D-B2E7291103EC}"/>
    <dgm:cxn modelId="{9CFFF08D-2CA5-40E6-8E62-6C59F2CF6BD0}" srcId="{7716F644-5336-4CCD-BEF9-2D10568AA661}" destId="{B1C2035A-1891-498A-BACD-1EB60B019A0C}" srcOrd="1" destOrd="0" parTransId="{C4BACBC8-05D8-44AB-9015-E251BD87F646}" sibTransId="{B2B1C0BA-5346-4E88-B0B6-8206F5102EA0}"/>
    <dgm:cxn modelId="{1E51378E-FA44-46EB-BC9B-F338C0B946C8}" srcId="{7716F644-5336-4CCD-BEF9-2D10568AA661}" destId="{9CA93B6F-E4A3-4903-94D5-594364067DA1}" srcOrd="0" destOrd="0" parTransId="{5CDB96E4-4B5B-490E-B2BF-DEC36F5A8133}" sibTransId="{76F10E69-5C60-4EB6-901A-E56009AB8CDE}"/>
    <dgm:cxn modelId="{09A1E597-1909-43F3-A4A2-8027965BE63B}" srcId="{D46C7141-18D3-43AB-951B-A3DCCA5C1CFE}" destId="{7716F644-5336-4CCD-BEF9-2D10568AA661}" srcOrd="0" destOrd="0" parTransId="{816781CF-4643-4B2E-9992-1B5135DF6645}" sibTransId="{1293BB9C-3201-4A94-BC5F-F593E0ACCF5C}"/>
    <dgm:cxn modelId="{C3F5EC98-E8A4-416E-A8FE-C5DAF17D6537}" srcId="{9C89616E-3450-4CEB-9FDA-7FECBBF6E6DA}" destId="{C3F45D11-F711-478A-B1FD-5AE26F8B2B73}" srcOrd="1" destOrd="0" parTransId="{6209A58E-0CA8-4444-8730-4BD0920D4035}" sibTransId="{CA8F194D-48D9-4E6F-9A3A-3145179CE3D3}"/>
    <dgm:cxn modelId="{0907069A-FA0A-40B4-97F6-DCF2E8F465A3}" srcId="{9C89616E-3450-4CEB-9FDA-7FECBBF6E6DA}" destId="{57114435-3F19-497A-B40B-30F77ED084B2}" srcOrd="0" destOrd="0" parTransId="{4D9A62AD-E56D-4B2D-8346-946A73EFD406}" sibTransId="{5620CFA2-E5BD-4E0D-AC8D-EBDC02F62B0F}"/>
    <dgm:cxn modelId="{BC1F37A4-EB45-40C4-887A-737FBB20BE31}" srcId="{D46C7141-18D3-43AB-951B-A3DCCA5C1CFE}" destId="{CB2A3D0C-AA76-4F29-BA24-11B954A46E6C}" srcOrd="1" destOrd="0" parTransId="{99FD7605-5CC9-48F2-A1EC-B34FB22A1967}" sibTransId="{4DFCCEA5-DF4E-4580-8CBE-2E7043DF9A17}"/>
    <dgm:cxn modelId="{9A2A6BA8-F4C5-42E3-85FB-371DA9D280CC}" type="presOf" srcId="{9CA93B6F-E4A3-4903-94D5-594364067DA1}" destId="{7BBCDB5F-0C6D-4649-A6B4-84ED51C6FC35}" srcOrd="0" destOrd="0" presId="urn:microsoft.com/office/officeart/2005/8/layout/hList1"/>
    <dgm:cxn modelId="{F00FD2D6-7A88-40C7-B6AD-B63821B8F7B6}" type="presOf" srcId="{2262FDCB-E10E-41B4-8DE7-780DBABA51AC}" destId="{7BBCDB5F-0C6D-4649-A6B4-84ED51C6FC35}" srcOrd="0" destOrd="2" presId="urn:microsoft.com/office/officeart/2005/8/layout/hList1"/>
    <dgm:cxn modelId="{E3EF62DE-7971-4AFD-BDAE-EE04687958D9}" type="presOf" srcId="{CB2A3D0C-AA76-4F29-BA24-11B954A46E6C}" destId="{1F34EDA0-1D70-4107-AC20-4C1FD0F9D6C2}" srcOrd="0" destOrd="0" presId="urn:microsoft.com/office/officeart/2005/8/layout/hList1"/>
    <dgm:cxn modelId="{ED1384E6-18F0-4168-B6A3-A9DC4B1C77F2}" srcId="{7716F644-5336-4CCD-BEF9-2D10568AA661}" destId="{2262FDCB-E10E-41B4-8DE7-780DBABA51AC}" srcOrd="2" destOrd="0" parTransId="{8A1BF374-87B5-4706-B258-1166CB336A51}" sibTransId="{68A10D28-E2F9-4333-A7C4-18E117A2A009}"/>
    <dgm:cxn modelId="{61CEE913-4CA3-4B73-A707-91BAB9A30FB1}" type="presParOf" srcId="{87F1C2CF-6339-493C-97CD-E15209DBBD2D}" destId="{C1A52EC2-6C5F-4BA5-90D2-403C0624AE0C}" srcOrd="0" destOrd="0" presId="urn:microsoft.com/office/officeart/2005/8/layout/hList1"/>
    <dgm:cxn modelId="{368FCF2F-0870-4049-A57C-B4A4385441CA}" type="presParOf" srcId="{C1A52EC2-6C5F-4BA5-90D2-403C0624AE0C}" destId="{DC23F65B-87C6-4C0E-A460-6373EF0BC24B}" srcOrd="0" destOrd="0" presId="urn:microsoft.com/office/officeart/2005/8/layout/hList1"/>
    <dgm:cxn modelId="{5FBB2C52-D27B-4E20-9B7D-7EFB0CCF6A56}" type="presParOf" srcId="{C1A52EC2-6C5F-4BA5-90D2-403C0624AE0C}" destId="{7BBCDB5F-0C6D-4649-A6B4-84ED51C6FC35}" srcOrd="1" destOrd="0" presId="urn:microsoft.com/office/officeart/2005/8/layout/hList1"/>
    <dgm:cxn modelId="{A0C5946B-7DEB-4841-A7DA-8EB4765E5D39}" type="presParOf" srcId="{87F1C2CF-6339-493C-97CD-E15209DBBD2D}" destId="{329030D8-CACA-4CA1-A24A-4DE3A5AE7925}" srcOrd="1" destOrd="0" presId="urn:microsoft.com/office/officeart/2005/8/layout/hList1"/>
    <dgm:cxn modelId="{265CBDFC-3B3F-4B31-81B2-05D7891DBEC9}" type="presParOf" srcId="{87F1C2CF-6339-493C-97CD-E15209DBBD2D}" destId="{95194DF8-ECE7-4E95-ACF5-718C140675D8}" srcOrd="2" destOrd="0" presId="urn:microsoft.com/office/officeart/2005/8/layout/hList1"/>
    <dgm:cxn modelId="{F05E0DF0-B566-4DE0-A556-ECFEF037148A}" type="presParOf" srcId="{95194DF8-ECE7-4E95-ACF5-718C140675D8}" destId="{1F34EDA0-1D70-4107-AC20-4C1FD0F9D6C2}" srcOrd="0" destOrd="0" presId="urn:microsoft.com/office/officeart/2005/8/layout/hList1"/>
    <dgm:cxn modelId="{7F8269C5-B32C-4A4A-BA8E-D16C3EC48364}" type="presParOf" srcId="{95194DF8-ECE7-4E95-ACF5-718C140675D8}" destId="{50D4B462-D8D2-4C85-A60F-B853834F8A67}" srcOrd="1" destOrd="0" presId="urn:microsoft.com/office/officeart/2005/8/layout/hList1"/>
    <dgm:cxn modelId="{606FF5B0-98F1-43BF-B850-934CA4DFB2BA}" type="presParOf" srcId="{87F1C2CF-6339-493C-97CD-E15209DBBD2D}" destId="{4EEB682D-EF58-47F3-98EA-0737B0FC8699}" srcOrd="3" destOrd="0" presId="urn:microsoft.com/office/officeart/2005/8/layout/hList1"/>
    <dgm:cxn modelId="{8DB13C8D-B9D8-4474-AC3A-17216C427FA2}" type="presParOf" srcId="{87F1C2CF-6339-493C-97CD-E15209DBBD2D}" destId="{842CC544-867B-4590-967F-F5A7705809B1}" srcOrd="4" destOrd="0" presId="urn:microsoft.com/office/officeart/2005/8/layout/hList1"/>
    <dgm:cxn modelId="{4211C616-22E2-46D8-90B8-82E9B9412F99}" type="presParOf" srcId="{842CC544-867B-4590-967F-F5A7705809B1}" destId="{C58A541B-E375-43F8-8A0B-B09575DE3384}" srcOrd="0" destOrd="0" presId="urn:microsoft.com/office/officeart/2005/8/layout/hList1"/>
    <dgm:cxn modelId="{4F43AE73-4FEA-443F-8B68-956DB670FAB0}" type="presParOf" srcId="{842CC544-867B-4590-967F-F5A7705809B1}" destId="{076533B0-0869-447A-B4DA-64B118C661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4C369-C904-4E2C-BAF6-9183E6106105}">
      <dsp:nvSpPr>
        <dsp:cNvPr id="0" name=""/>
        <dsp:cNvSpPr/>
      </dsp:nvSpPr>
      <dsp:spPr>
        <a:xfrm>
          <a:off x="3751049" y="2376981"/>
          <a:ext cx="1641901" cy="1641901"/>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pt" sz="4000" b="1" i="0" u="none" kern="1200" baseline="0">
              <a:solidFill>
                <a:srgbClr val="2D5EC1"/>
              </a:solidFill>
            </a:rPr>
            <a:t>RSE </a:t>
          </a:r>
          <a:endParaRPr lang="pt" sz="4000" b="1" kern="1200" dirty="0">
            <a:solidFill>
              <a:srgbClr val="2D5EC1"/>
            </a:solidFill>
          </a:endParaRPr>
        </a:p>
      </dsp:txBody>
      <dsp:txXfrm>
        <a:off x="3991500" y="2617432"/>
        <a:ext cx="1160999" cy="1160999"/>
      </dsp:txXfrm>
    </dsp:sp>
    <dsp:sp modelId="{520A1AD5-01F4-4AAF-BB83-B56674F7D630}">
      <dsp:nvSpPr>
        <dsp:cNvPr id="0" name=""/>
        <dsp:cNvSpPr/>
      </dsp:nvSpPr>
      <dsp:spPr>
        <a:xfrm rot="10800000">
          <a:off x="1835363" y="2963961"/>
          <a:ext cx="1810323" cy="467941"/>
        </a:xfrm>
        <a:prstGeom prst="lef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14D6CE-F7A2-489A-B765-5C06F8225023}">
      <dsp:nvSpPr>
        <dsp:cNvPr id="0" name=""/>
        <dsp:cNvSpPr/>
      </dsp:nvSpPr>
      <dsp:spPr>
        <a:xfrm>
          <a:off x="1260697" y="2738199"/>
          <a:ext cx="1149331" cy="919464"/>
        </a:xfrm>
        <a:prstGeom prst="roundRect">
          <a:avLst>
            <a:gd name="adj" fmla="val 10000"/>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dirty="0">
              <a:solidFill>
                <a:srgbClr val="2D5EC1"/>
              </a:solidFill>
            </a:rPr>
            <a:t>Práticas </a:t>
          </a:r>
        </a:p>
        <a:p>
          <a:pPr marL="0" lvl="0" indent="0" algn="ctr" defTabSz="355600" rtl="0">
            <a:lnSpc>
              <a:spcPct val="90000"/>
            </a:lnSpc>
            <a:spcBef>
              <a:spcPct val="0"/>
            </a:spcBef>
            <a:spcAft>
              <a:spcPct val="35000"/>
            </a:spcAft>
            <a:buNone/>
          </a:pPr>
          <a:r>
            <a:rPr lang="pt" sz="800" b="1" i="0" u="none" kern="1200" baseline="0" dirty="0">
              <a:solidFill>
                <a:srgbClr val="2D5EC1"/>
              </a:solidFill>
            </a:rPr>
            <a:t>trabalhistas</a:t>
          </a:r>
        </a:p>
      </dsp:txBody>
      <dsp:txXfrm>
        <a:off x="1287627" y="2765129"/>
        <a:ext cx="1095471" cy="865604"/>
      </dsp:txXfrm>
    </dsp:sp>
    <dsp:sp modelId="{A991C579-5C5D-4608-95FC-D936A398063D}">
      <dsp:nvSpPr>
        <dsp:cNvPr id="0" name=""/>
        <dsp:cNvSpPr/>
      </dsp:nvSpPr>
      <dsp:spPr>
        <a:xfrm rot="12600000">
          <a:off x="2080734" y="2048223"/>
          <a:ext cx="1810323" cy="467941"/>
        </a:xfrm>
        <a:prstGeom prst="leftArrow">
          <a:avLst>
            <a:gd name="adj1" fmla="val 60000"/>
            <a:gd name="adj2" fmla="val 50000"/>
          </a:avLst>
        </a:prstGeom>
        <a:solidFill>
          <a:schemeClr val="accent1">
            <a:shade val="90000"/>
            <a:hueOff val="2052"/>
            <a:satOff val="1096"/>
            <a:lumOff val="167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DAAE2A5-1317-4483-825A-2469990F2A4B}">
      <dsp:nvSpPr>
        <dsp:cNvPr id="0" name=""/>
        <dsp:cNvSpPr/>
      </dsp:nvSpPr>
      <dsp:spPr>
        <a:xfrm>
          <a:off x="1627337" y="1369881"/>
          <a:ext cx="1149331" cy="919464"/>
        </a:xfrm>
        <a:prstGeom prst="roundRect">
          <a:avLst>
            <a:gd name="adj" fmla="val 10000"/>
          </a:avLst>
        </a:prstGeom>
        <a:solidFill>
          <a:schemeClr val="accent1">
            <a:shade val="80000"/>
            <a:hueOff val="2043"/>
            <a:satOff val="2153"/>
            <a:lumOff val="23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dirty="0">
              <a:solidFill>
                <a:srgbClr val="2D5EC1"/>
              </a:solidFill>
            </a:rPr>
            <a:t>Impactos ambientais</a:t>
          </a:r>
          <a:endParaRPr lang="pt" sz="800" b="1" kern="1200" dirty="0">
            <a:solidFill>
              <a:srgbClr val="2D5EC1"/>
            </a:solidFill>
          </a:endParaRPr>
        </a:p>
      </dsp:txBody>
      <dsp:txXfrm>
        <a:off x="1654267" y="1396811"/>
        <a:ext cx="1095471" cy="865604"/>
      </dsp:txXfrm>
    </dsp:sp>
    <dsp:sp modelId="{0F07FED9-D444-4964-9CFF-EC9949892E3E}">
      <dsp:nvSpPr>
        <dsp:cNvPr id="0" name=""/>
        <dsp:cNvSpPr/>
      </dsp:nvSpPr>
      <dsp:spPr>
        <a:xfrm rot="14403780">
          <a:off x="2747187" y="1373336"/>
          <a:ext cx="1817590" cy="467941"/>
        </a:xfrm>
        <a:prstGeom prst="leftArrow">
          <a:avLst>
            <a:gd name="adj1" fmla="val 60000"/>
            <a:gd name="adj2" fmla="val 50000"/>
          </a:avLst>
        </a:prstGeom>
        <a:solidFill>
          <a:schemeClr val="accent1">
            <a:shade val="90000"/>
            <a:hueOff val="4103"/>
            <a:satOff val="2192"/>
            <a:lumOff val="335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5BDD3B-5A73-49CE-9106-80915A64B15A}">
      <dsp:nvSpPr>
        <dsp:cNvPr id="0" name=""/>
        <dsp:cNvSpPr/>
      </dsp:nvSpPr>
      <dsp:spPr>
        <a:xfrm>
          <a:off x="2627785" y="360035"/>
          <a:ext cx="1149331" cy="919464"/>
        </a:xfrm>
        <a:prstGeom prst="roundRect">
          <a:avLst>
            <a:gd name="adj" fmla="val 10000"/>
          </a:avLst>
        </a:prstGeom>
        <a:solidFill>
          <a:schemeClr val="accent1">
            <a:shade val="80000"/>
            <a:hueOff val="4086"/>
            <a:satOff val="4306"/>
            <a:lumOff val="4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BR" sz="800" b="1" kern="1200" dirty="0">
              <a:solidFill>
                <a:srgbClr val="2D5EC1"/>
              </a:solidFill>
            </a:rPr>
            <a:t>Práticas leis de operação</a:t>
          </a:r>
          <a:endParaRPr lang="pt" sz="800" b="1" kern="1200" dirty="0">
            <a:solidFill>
              <a:srgbClr val="2D5EC1"/>
            </a:solidFill>
          </a:endParaRPr>
        </a:p>
      </dsp:txBody>
      <dsp:txXfrm>
        <a:off x="2654715" y="386965"/>
        <a:ext cx="1095471" cy="865604"/>
      </dsp:txXfrm>
    </dsp:sp>
    <dsp:sp modelId="{FF6C413E-8E3D-4125-BD03-01498038643C}">
      <dsp:nvSpPr>
        <dsp:cNvPr id="0" name=""/>
        <dsp:cNvSpPr/>
      </dsp:nvSpPr>
      <dsp:spPr>
        <a:xfrm rot="16200000">
          <a:off x="3666838" y="1132486"/>
          <a:ext cx="1810323" cy="467941"/>
        </a:xfrm>
        <a:prstGeom prst="leftArrow">
          <a:avLst>
            <a:gd name="adj1" fmla="val 60000"/>
            <a:gd name="adj2" fmla="val 50000"/>
          </a:avLst>
        </a:prstGeom>
        <a:solidFill>
          <a:schemeClr val="accent1">
            <a:shade val="90000"/>
            <a:hueOff val="6155"/>
            <a:satOff val="3288"/>
            <a:lumOff val="50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36A9CD-03E9-4182-B65C-256F01D99597}">
      <dsp:nvSpPr>
        <dsp:cNvPr id="0" name=""/>
        <dsp:cNvSpPr/>
      </dsp:nvSpPr>
      <dsp:spPr>
        <a:xfrm>
          <a:off x="3997334" y="1562"/>
          <a:ext cx="1149331" cy="919464"/>
        </a:xfrm>
        <a:prstGeom prst="roundRect">
          <a:avLst>
            <a:gd name="adj" fmla="val 10000"/>
          </a:avLst>
        </a:prstGeom>
        <a:solidFill>
          <a:schemeClr val="accent1">
            <a:shade val="80000"/>
            <a:hueOff val="6129"/>
            <a:satOff val="6459"/>
            <a:lumOff val="70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dirty="0">
              <a:solidFill>
                <a:srgbClr val="2D5EC1"/>
              </a:solidFill>
            </a:rPr>
            <a:t>Direitos humanos</a:t>
          </a:r>
          <a:endParaRPr lang="pt" sz="800" b="1" kern="1200" dirty="0">
            <a:solidFill>
              <a:srgbClr val="2D5EC1"/>
            </a:solidFill>
          </a:endParaRPr>
        </a:p>
      </dsp:txBody>
      <dsp:txXfrm>
        <a:off x="4024264" y="28492"/>
        <a:ext cx="1095471" cy="865604"/>
      </dsp:txXfrm>
    </dsp:sp>
    <dsp:sp modelId="{C6045758-BD0B-4981-A559-5AFD8E2485AC}">
      <dsp:nvSpPr>
        <dsp:cNvPr id="0" name=""/>
        <dsp:cNvSpPr/>
      </dsp:nvSpPr>
      <dsp:spPr>
        <a:xfrm rot="18000000">
          <a:off x="4582575" y="1377857"/>
          <a:ext cx="1810323" cy="467941"/>
        </a:xfrm>
        <a:prstGeom prst="leftArrow">
          <a:avLst>
            <a:gd name="adj1" fmla="val 60000"/>
            <a:gd name="adj2" fmla="val 50000"/>
          </a:avLst>
        </a:prstGeom>
        <a:solidFill>
          <a:schemeClr val="accent1">
            <a:shade val="90000"/>
            <a:hueOff val="8206"/>
            <a:satOff val="4385"/>
            <a:lumOff val="67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B9E7446-9A7A-4AE0-9BAF-19C3C328324A}">
      <dsp:nvSpPr>
        <dsp:cNvPr id="0" name=""/>
        <dsp:cNvSpPr/>
      </dsp:nvSpPr>
      <dsp:spPr>
        <a:xfrm>
          <a:off x="5365652" y="368202"/>
          <a:ext cx="1149331" cy="919464"/>
        </a:xfrm>
        <a:prstGeom prst="roundRect">
          <a:avLst>
            <a:gd name="adj" fmla="val 10000"/>
          </a:avLst>
        </a:prstGeom>
        <a:solidFill>
          <a:schemeClr val="accent1">
            <a:shade val="80000"/>
            <a:hueOff val="8173"/>
            <a:satOff val="8613"/>
            <a:lumOff val="9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a:solidFill>
                <a:srgbClr val="2D5EC1"/>
              </a:solidFill>
            </a:rPr>
            <a:t>Aprovisionamento responsável</a:t>
          </a:r>
          <a:endParaRPr lang="pt" sz="800" b="1" kern="1200" dirty="0">
            <a:solidFill>
              <a:srgbClr val="2D5EC1"/>
            </a:solidFill>
          </a:endParaRPr>
        </a:p>
      </dsp:txBody>
      <dsp:txXfrm>
        <a:off x="5392582" y="395132"/>
        <a:ext cx="1095471" cy="865604"/>
      </dsp:txXfrm>
    </dsp:sp>
    <dsp:sp modelId="{D5AFE32C-CF4A-4B0B-A7F1-C01A1E8D816F}">
      <dsp:nvSpPr>
        <dsp:cNvPr id="0" name=""/>
        <dsp:cNvSpPr/>
      </dsp:nvSpPr>
      <dsp:spPr>
        <a:xfrm rot="19800000">
          <a:off x="5252942" y="2048223"/>
          <a:ext cx="1810323" cy="467941"/>
        </a:xfrm>
        <a:prstGeom prst="leftArrow">
          <a:avLst>
            <a:gd name="adj1" fmla="val 60000"/>
            <a:gd name="adj2" fmla="val 50000"/>
          </a:avLst>
        </a:prstGeom>
        <a:solidFill>
          <a:schemeClr val="accent1">
            <a:shade val="90000"/>
            <a:hueOff val="10258"/>
            <a:satOff val="5481"/>
            <a:lumOff val="83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C83D57-D685-4F8C-B5D2-E27C2BC66B67}">
      <dsp:nvSpPr>
        <dsp:cNvPr id="0" name=""/>
        <dsp:cNvSpPr/>
      </dsp:nvSpPr>
      <dsp:spPr>
        <a:xfrm>
          <a:off x="6367331" y="1369881"/>
          <a:ext cx="1149331" cy="919464"/>
        </a:xfrm>
        <a:prstGeom prst="roundRect">
          <a:avLst>
            <a:gd name="adj" fmla="val 10000"/>
          </a:avLst>
        </a:prstGeom>
        <a:solidFill>
          <a:schemeClr val="accent1">
            <a:shade val="80000"/>
            <a:hueOff val="10216"/>
            <a:satOff val="10766"/>
            <a:lumOff val="116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a:solidFill>
                <a:srgbClr val="2D5EC1"/>
              </a:solidFill>
            </a:rPr>
            <a:t>Problemas do cliente</a:t>
          </a:r>
          <a:endParaRPr lang="pt" sz="800" b="1" kern="1200" dirty="0">
            <a:solidFill>
              <a:srgbClr val="2D5EC1"/>
            </a:solidFill>
          </a:endParaRPr>
        </a:p>
      </dsp:txBody>
      <dsp:txXfrm>
        <a:off x="6394261" y="1396811"/>
        <a:ext cx="1095471" cy="865604"/>
      </dsp:txXfrm>
    </dsp:sp>
    <dsp:sp modelId="{93EE50FF-3512-4394-A33A-A5342E242A85}">
      <dsp:nvSpPr>
        <dsp:cNvPr id="0" name=""/>
        <dsp:cNvSpPr/>
      </dsp:nvSpPr>
      <dsp:spPr>
        <a:xfrm>
          <a:off x="5498313" y="2963961"/>
          <a:ext cx="1810323" cy="467941"/>
        </a:xfrm>
        <a:prstGeom prst="leftArrow">
          <a:avLst>
            <a:gd name="adj1" fmla="val 60000"/>
            <a:gd name="adj2" fmla="val 50000"/>
          </a:avLst>
        </a:prstGeom>
        <a:solidFill>
          <a:schemeClr val="accent1">
            <a:shade val="90000"/>
            <a:hueOff val="12309"/>
            <a:satOff val="6577"/>
            <a:lumOff val="1006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A2C7FD-5D7B-4E00-8631-CFD9B34939C6}">
      <dsp:nvSpPr>
        <dsp:cNvPr id="0" name=""/>
        <dsp:cNvSpPr/>
      </dsp:nvSpPr>
      <dsp:spPr>
        <a:xfrm>
          <a:off x="6733971" y="2738199"/>
          <a:ext cx="1149331" cy="919464"/>
        </a:xfrm>
        <a:prstGeom prst="roundRect">
          <a:avLst>
            <a:gd name="adj" fmla="val 10000"/>
          </a:avLst>
        </a:prstGeom>
        <a:solidFill>
          <a:schemeClr val="accent1">
            <a:shade val="80000"/>
            <a:hueOff val="12259"/>
            <a:satOff val="12919"/>
            <a:lumOff val="140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rtl="0">
            <a:lnSpc>
              <a:spcPct val="90000"/>
            </a:lnSpc>
            <a:spcBef>
              <a:spcPct val="0"/>
            </a:spcBef>
            <a:spcAft>
              <a:spcPct val="35000"/>
            </a:spcAft>
            <a:buNone/>
          </a:pPr>
          <a:r>
            <a:rPr lang="pt" sz="800" b="1" i="0" u="none" kern="1200" baseline="0">
              <a:solidFill>
                <a:srgbClr val="2D5EC1"/>
              </a:solidFill>
            </a:rPr>
            <a:t>Participação e desenvolvimento da Comunidade</a:t>
          </a:r>
          <a:endParaRPr lang="pt" sz="800" b="1" kern="1200" dirty="0">
            <a:solidFill>
              <a:srgbClr val="2D5EC1"/>
            </a:solidFill>
          </a:endParaRPr>
        </a:p>
      </dsp:txBody>
      <dsp:txXfrm>
        <a:off x="6760901" y="2765129"/>
        <a:ext cx="1095471" cy="86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22767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a:t>Práticas laborais</a:t>
          </a:r>
        </a:p>
      </dsp:txBody>
      <dsp:txXfrm>
        <a:off x="40" y="227673"/>
        <a:ext cx="3845569" cy="345600"/>
      </dsp:txXfrm>
    </dsp:sp>
    <dsp:sp modelId="{AFFD036E-C253-47E9-9CB0-C75C83D41187}">
      <dsp:nvSpPr>
        <dsp:cNvPr id="0" name=""/>
        <dsp:cNvSpPr/>
      </dsp:nvSpPr>
      <dsp:spPr>
        <a:xfrm>
          <a:off x="0" y="576758"/>
          <a:ext cx="3845569" cy="2832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None/>
          </a:pPr>
          <a:r>
            <a:rPr lang="pt" sz="1200" b="0" i="0" u="none" kern="1200" baseline="0" dirty="0"/>
            <a:t>Os funcionários e operários representam importantes partes interessadas de qualquer empresa. Os direitos laborais devem ser respeitados e a empresa deve dispor de políticas e procedimentos implementados para garanti-los. Tópicos relacionados ao trabalho incluem, mas não se limitam a: </a:t>
          </a:r>
        </a:p>
        <a:p>
          <a:pPr marL="228600" lvl="2" indent="-114300" algn="l" defTabSz="533400" rtl="0">
            <a:lnSpc>
              <a:spcPct val="90000"/>
            </a:lnSpc>
            <a:spcBef>
              <a:spcPct val="0"/>
            </a:spcBef>
            <a:spcAft>
              <a:spcPct val="15000"/>
            </a:spcAft>
            <a:buChar char="•"/>
          </a:pPr>
          <a:r>
            <a:rPr lang="pt" sz="1200" b="0" i="0" u="none" kern="1200" baseline="0"/>
            <a:t>Remuneração justa e adequada</a:t>
          </a:r>
        </a:p>
        <a:p>
          <a:pPr marL="228600" lvl="2" indent="-114300" algn="l" defTabSz="533400" rtl="0">
            <a:lnSpc>
              <a:spcPct val="90000"/>
            </a:lnSpc>
            <a:spcBef>
              <a:spcPct val="0"/>
            </a:spcBef>
            <a:spcAft>
              <a:spcPct val="15000"/>
            </a:spcAft>
            <a:buChar char="•"/>
          </a:pPr>
          <a:r>
            <a:rPr lang="pt" sz="1200" b="0" i="0" u="none" kern="1200" baseline="0"/>
            <a:t>Horas de trabalho justas de acordo com a legislação local e as normas internacionais</a:t>
          </a:r>
        </a:p>
        <a:p>
          <a:pPr marL="228600" lvl="2" indent="-114300" algn="l" defTabSz="533400" rtl="0">
            <a:lnSpc>
              <a:spcPct val="90000"/>
            </a:lnSpc>
            <a:spcBef>
              <a:spcPct val="0"/>
            </a:spcBef>
            <a:spcAft>
              <a:spcPct val="15000"/>
            </a:spcAft>
            <a:buChar char="•"/>
          </a:pPr>
          <a:r>
            <a:rPr lang="pt" sz="1200" b="0" i="0" u="none" kern="1200" baseline="0"/>
            <a:t>Liberdade de associação e de negociação coletiva</a:t>
          </a:r>
        </a:p>
        <a:p>
          <a:pPr marL="228600" lvl="2" indent="-114300" algn="l" defTabSz="533400" rtl="0">
            <a:lnSpc>
              <a:spcPct val="90000"/>
            </a:lnSpc>
            <a:spcBef>
              <a:spcPct val="0"/>
            </a:spcBef>
            <a:spcAft>
              <a:spcPct val="15000"/>
            </a:spcAft>
            <a:buChar char="•"/>
          </a:pPr>
          <a:r>
            <a:rPr lang="pt" sz="1200" b="0" i="0" u="none" kern="1200" baseline="0"/>
            <a:t>Tolerância zero ao trabalho infantil e ao trabalho forçado</a:t>
          </a:r>
        </a:p>
        <a:p>
          <a:pPr marL="228600" lvl="2" indent="-114300" algn="l" defTabSz="533400" rtl="0">
            <a:lnSpc>
              <a:spcPct val="90000"/>
            </a:lnSpc>
            <a:spcBef>
              <a:spcPct val="0"/>
            </a:spcBef>
            <a:spcAft>
              <a:spcPct val="15000"/>
            </a:spcAft>
            <a:buChar char="•"/>
          </a:pPr>
          <a:r>
            <a:rPr lang="pt" sz="1200" b="0" i="0" u="none" kern="1200" baseline="0" dirty="0"/>
            <a:t>Saúde e segurança no trabalho</a:t>
          </a:r>
        </a:p>
      </dsp:txBody>
      <dsp:txXfrm>
        <a:off x="0" y="576758"/>
        <a:ext cx="3845569" cy="2832840"/>
      </dsp:txXfrm>
    </dsp:sp>
    <dsp:sp modelId="{C1F215FF-3B9B-48E5-BB04-48FF52F3BE26}">
      <dsp:nvSpPr>
        <dsp:cNvPr id="0" name=""/>
        <dsp:cNvSpPr/>
      </dsp:nvSpPr>
      <dsp:spPr>
        <a:xfrm>
          <a:off x="4383989" y="22767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a:t>Meio ambiente</a:t>
          </a:r>
        </a:p>
      </dsp:txBody>
      <dsp:txXfrm>
        <a:off x="4383989" y="227673"/>
        <a:ext cx="3845569" cy="345600"/>
      </dsp:txXfrm>
    </dsp:sp>
    <dsp:sp modelId="{78BEFB12-0110-4B62-B309-1E06C21E2ED1}">
      <dsp:nvSpPr>
        <dsp:cNvPr id="0" name=""/>
        <dsp:cNvSpPr/>
      </dsp:nvSpPr>
      <dsp:spPr>
        <a:xfrm>
          <a:off x="4383989" y="573273"/>
          <a:ext cx="3845569" cy="2832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None/>
          </a:pPr>
          <a:r>
            <a:rPr lang="pt" sz="1200" b="0" i="0" u="none" kern="1200" baseline="0" dirty="0"/>
            <a:t>O funcionamento de uma empresa pode afetar o meio ambiente de várias maneiras, desde poluição do ar, do solo e da água até a eliminação dos resíduos e a utilização dos recursos naturais. Uma empresa deve identificar tais impactos e riscos, adotar políticas, procedimentos e definir como melhor abordar cada impacto. Por exemplo, as empresas estão se esforçando para usar fontes de energia renováveis ou para implementar programas de reciclagem de resíduos. </a:t>
          </a:r>
        </a:p>
      </dsp:txBody>
      <dsp:txXfrm>
        <a:off x="4383989" y="573273"/>
        <a:ext cx="3845569" cy="2832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1" y="95239"/>
          <a:ext cx="3941681"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pt" sz="1300" b="0" i="0" u="none" kern="1200" baseline="0"/>
            <a:t>Direitos humanos</a:t>
          </a:r>
        </a:p>
      </dsp:txBody>
      <dsp:txXfrm>
        <a:off x="41" y="95239"/>
        <a:ext cx="3941681" cy="374400"/>
      </dsp:txXfrm>
    </dsp:sp>
    <dsp:sp modelId="{AFFD036E-C253-47E9-9CB0-C75C83D41187}">
      <dsp:nvSpPr>
        <dsp:cNvPr id="0" name=""/>
        <dsp:cNvSpPr/>
      </dsp:nvSpPr>
      <dsp:spPr>
        <a:xfrm>
          <a:off x="0" y="473413"/>
          <a:ext cx="3941681" cy="3068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None/>
          </a:pPr>
          <a:r>
            <a:rPr lang="pt" sz="1300" b="0" i="0" u="none" kern="1200" baseline="0" dirty="0"/>
            <a:t>De acordo com o âmbito das atividades, as empresas terão potencialmente um impacto dos direitos humanos de seus próprios colaboradores, comunidades vizinhas, partes interessadas ao longo da cadeia de aprovisionamento. </a:t>
          </a:r>
        </a:p>
        <a:p>
          <a:pPr marL="114300" lvl="1" indent="-114300" algn="l" defTabSz="577850" rtl="0">
            <a:lnSpc>
              <a:spcPct val="90000"/>
            </a:lnSpc>
            <a:spcBef>
              <a:spcPct val="0"/>
            </a:spcBef>
            <a:spcAft>
              <a:spcPct val="15000"/>
            </a:spcAft>
            <a:buNone/>
          </a:pPr>
          <a:r>
            <a:rPr lang="pt" sz="1300" b="0" i="0" u="none" kern="1200" baseline="0" dirty="0"/>
            <a:t>Principais questões: </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Quem são os titulares dos direitos entre as minhas partes interessadas? </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a:t>Sobre quais direitos humanos a empresa terá um potencial impacto negativo? É um impacto direto ou indireto?</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Qual é a política e os procedimentos da empresa em matéria de direitos humanos, incluindo a reparação?</a:t>
          </a:r>
        </a:p>
      </dsp:txBody>
      <dsp:txXfrm>
        <a:off x="0" y="473413"/>
        <a:ext cx="3941681" cy="3068909"/>
      </dsp:txXfrm>
    </dsp:sp>
    <dsp:sp modelId="{C1F215FF-3B9B-48E5-BB04-48FF52F3BE26}">
      <dsp:nvSpPr>
        <dsp:cNvPr id="0" name=""/>
        <dsp:cNvSpPr/>
      </dsp:nvSpPr>
      <dsp:spPr>
        <a:xfrm>
          <a:off x="4493557" y="95239"/>
          <a:ext cx="3941681"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pt" sz="1300" b="0" i="0" u="none" kern="1200" baseline="0"/>
            <a:t>Práticas operacionais justas</a:t>
          </a:r>
        </a:p>
      </dsp:txBody>
      <dsp:txXfrm>
        <a:off x="4493557" y="95239"/>
        <a:ext cx="3941681" cy="374400"/>
      </dsp:txXfrm>
    </dsp:sp>
    <dsp:sp modelId="{78BEFB12-0110-4B62-B309-1E06C21E2ED1}">
      <dsp:nvSpPr>
        <dsp:cNvPr id="0" name=""/>
        <dsp:cNvSpPr/>
      </dsp:nvSpPr>
      <dsp:spPr>
        <a:xfrm>
          <a:off x="4493557" y="469639"/>
          <a:ext cx="3941681" cy="3068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None/>
          </a:pPr>
          <a:r>
            <a:rPr lang="pt" sz="1300" b="0" i="0" u="none" kern="1200" baseline="0" dirty="0"/>
            <a:t>Não apenas as empresas devem respeitar os regulamentos nacionais, regionais e internacionais, mas também devem operar eticamente em relação às normas de comportamento aceites. Isto inclui, mas não se limita a: </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Anticorrupção e antissuborno</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Comportamento fiscal justo e responsável (isto é, pagamento de impostos)</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Respeito dos direitos de propriedade</a:t>
          </a:r>
        </a:p>
        <a:p>
          <a:pPr marL="228600" lvl="2" indent="-114300" algn="l" defTabSz="577850" rtl="0">
            <a:lnSpc>
              <a:spcPct val="90000"/>
            </a:lnSpc>
            <a:spcBef>
              <a:spcPct val="0"/>
            </a:spcBef>
            <a:spcAft>
              <a:spcPct val="15000"/>
            </a:spcAft>
            <a:buFont typeface="Arial" panose="020B0604020202020204" pitchFamily="34" charset="0"/>
            <a:buChar char="•"/>
          </a:pPr>
          <a:r>
            <a:rPr lang="pt" sz="1300" b="0" i="0" u="none" kern="1200" baseline="0" dirty="0"/>
            <a:t>Práticas de pagamento justo</a:t>
          </a:r>
        </a:p>
      </dsp:txBody>
      <dsp:txXfrm>
        <a:off x="4493557" y="469639"/>
        <a:ext cx="3941681" cy="3068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40" y="1617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a:t>Aprovisionamento responsável</a:t>
          </a:r>
        </a:p>
      </dsp:txBody>
      <dsp:txXfrm>
        <a:off x="40" y="161793"/>
        <a:ext cx="3845569" cy="345600"/>
      </dsp:txXfrm>
    </dsp:sp>
    <dsp:sp modelId="{AFFD036E-C253-47E9-9CB0-C75C83D41187}">
      <dsp:nvSpPr>
        <dsp:cNvPr id="0" name=""/>
        <dsp:cNvSpPr/>
      </dsp:nvSpPr>
      <dsp:spPr>
        <a:xfrm>
          <a:off x="0" y="511040"/>
          <a:ext cx="3845569"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None/>
          </a:pPr>
          <a:r>
            <a:rPr lang="pt" sz="1200" b="0" i="0" u="none" kern="1200" baseline="0" dirty="0"/>
            <a:t>Os impactos socioambientais podem ser identificados através da cadeia de aprovisionamento de uma empresa. Por esta razão, uma empresa deve ser capaz de identificar seus fornecedores e identificar os principais riscos e impactos. Alguns exemplos: </a:t>
          </a:r>
        </a:p>
        <a:p>
          <a:pPr marL="228600" lvl="2" indent="-114300" algn="l" defTabSz="533400" rtl="0">
            <a:lnSpc>
              <a:spcPct val="90000"/>
            </a:lnSpc>
            <a:spcBef>
              <a:spcPct val="0"/>
            </a:spcBef>
            <a:spcAft>
              <a:spcPct val="15000"/>
            </a:spcAft>
            <a:buFont typeface="Arial" panose="020B0604020202020204" pitchFamily="34" charset="0"/>
            <a:buChar char="•"/>
          </a:pPr>
          <a:r>
            <a:rPr lang="pt" sz="1200" b="0" i="0" u="none" kern="1200" baseline="0"/>
            <a:t>Respeito aos direitos humanos</a:t>
          </a:r>
        </a:p>
        <a:p>
          <a:pPr marL="228600" lvl="2" indent="-114300" algn="l" defTabSz="533400" rtl="0">
            <a:lnSpc>
              <a:spcPct val="90000"/>
            </a:lnSpc>
            <a:spcBef>
              <a:spcPct val="0"/>
            </a:spcBef>
            <a:spcAft>
              <a:spcPct val="15000"/>
            </a:spcAft>
            <a:buFont typeface="Arial" panose="020B0604020202020204" pitchFamily="34" charset="0"/>
            <a:buChar char="•"/>
          </a:pPr>
          <a:r>
            <a:rPr lang="pt" sz="1200" b="0" i="0" u="none" kern="1200" baseline="0"/>
            <a:t>Impactos ambientais baseados nas atividades dos fornecedores (por exemplo, impactos na extração, no processamento e transporte de matérias-primas)</a:t>
          </a:r>
        </a:p>
        <a:p>
          <a:pPr marL="228600" lvl="2" indent="-114300" algn="l" defTabSz="533400" rtl="0">
            <a:lnSpc>
              <a:spcPct val="90000"/>
            </a:lnSpc>
            <a:spcBef>
              <a:spcPct val="0"/>
            </a:spcBef>
            <a:spcAft>
              <a:spcPct val="15000"/>
            </a:spcAft>
            <a:buFont typeface="Arial" panose="020B0604020202020204" pitchFamily="34" charset="0"/>
            <a:buChar char="•"/>
          </a:pPr>
          <a:r>
            <a:rPr lang="pt" sz="1200" b="0" i="0" u="none" kern="1200" baseline="0"/>
            <a:t>Os colaboradores dos fornecedores têm acesso a salários justos e a outros direitos laborais reconhecidos</a:t>
          </a:r>
        </a:p>
        <a:p>
          <a:pPr marL="228600" lvl="2" indent="-114300" algn="l" defTabSz="533400" rtl="0">
            <a:lnSpc>
              <a:spcPct val="90000"/>
            </a:lnSpc>
            <a:spcBef>
              <a:spcPct val="0"/>
            </a:spcBef>
            <a:spcAft>
              <a:spcPct val="15000"/>
            </a:spcAft>
            <a:buFont typeface="Arial" panose="020B0604020202020204" pitchFamily="34" charset="0"/>
            <a:buChar char="•"/>
          </a:pPr>
          <a:r>
            <a:rPr lang="pt" sz="1200" b="0" i="0" u="none" kern="1200" baseline="0" dirty="0"/>
            <a:t>Corrupção e suborno ao longo da cadeia de valor </a:t>
          </a:r>
        </a:p>
      </dsp:txBody>
      <dsp:txXfrm>
        <a:off x="0" y="511040"/>
        <a:ext cx="3845569" cy="2964600"/>
      </dsp:txXfrm>
    </dsp:sp>
    <dsp:sp modelId="{C1F215FF-3B9B-48E5-BB04-48FF52F3BE26}">
      <dsp:nvSpPr>
        <dsp:cNvPr id="0" name=""/>
        <dsp:cNvSpPr/>
      </dsp:nvSpPr>
      <dsp:spPr>
        <a:xfrm>
          <a:off x="4383989" y="161793"/>
          <a:ext cx="38455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a:t>Questões relativas aos consumidores</a:t>
          </a:r>
        </a:p>
      </dsp:txBody>
      <dsp:txXfrm>
        <a:off x="4383989" y="161793"/>
        <a:ext cx="3845569" cy="345600"/>
      </dsp:txXfrm>
    </dsp:sp>
    <dsp:sp modelId="{78BEFB12-0110-4B62-B309-1E06C21E2ED1}">
      <dsp:nvSpPr>
        <dsp:cNvPr id="0" name=""/>
        <dsp:cNvSpPr/>
      </dsp:nvSpPr>
      <dsp:spPr>
        <a:xfrm>
          <a:off x="4383989" y="507393"/>
          <a:ext cx="3845569" cy="2964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None/>
          </a:pPr>
          <a:r>
            <a:rPr lang="pt" sz="1200" b="0" i="0" u="none" kern="1200" baseline="0" dirty="0"/>
            <a:t>Uma empresa deve reconhecer o meio ambiente e impactos sociais relacionados com a utilização de seus produtos/serviços. Alguns impactos incluem mas não se limitam a: </a:t>
          </a:r>
          <a:endParaRPr lang="pt"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pt" sz="1200" b="0" i="0" u="none" kern="1200" baseline="0" dirty="0"/>
            <a:t>Riscos para a saúde e a segurança dos consumidores</a:t>
          </a:r>
          <a:endParaRPr lang="pt"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pt" sz="1200" b="0" i="0" u="none" kern="1200" baseline="0" dirty="0"/>
            <a:t>Apresentação e informações transparentes e justas acerca de produtos/serviços</a:t>
          </a:r>
          <a:endParaRPr lang="pt" sz="1200" kern="1200" dirty="0"/>
        </a:p>
        <a:p>
          <a:pPr marL="114300" lvl="1" indent="-114300" algn="l" defTabSz="533400" rtl="0">
            <a:lnSpc>
              <a:spcPct val="90000"/>
            </a:lnSpc>
            <a:spcBef>
              <a:spcPct val="0"/>
            </a:spcBef>
            <a:spcAft>
              <a:spcPct val="15000"/>
            </a:spcAft>
            <a:buFont typeface="Arial" panose="020B0604020202020204" pitchFamily="34" charset="0"/>
            <a:buChar char="•"/>
          </a:pPr>
          <a:r>
            <a:rPr lang="pt" sz="1200" b="0" i="0" u="none" kern="1200" baseline="0" dirty="0"/>
            <a:t>Impacto ambiental do descarte de produtos</a:t>
          </a:r>
          <a:endParaRPr lang="pt" sz="1200" kern="1200" dirty="0"/>
        </a:p>
      </dsp:txBody>
      <dsp:txXfrm>
        <a:off x="4383989" y="507393"/>
        <a:ext cx="3845569" cy="2964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028AE-EC83-4691-869D-AD6BBD7CF4D3}">
      <dsp:nvSpPr>
        <dsp:cNvPr id="0" name=""/>
        <dsp:cNvSpPr/>
      </dsp:nvSpPr>
      <dsp:spPr>
        <a:xfrm>
          <a:off x="0" y="218044"/>
          <a:ext cx="6840760"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rtl="0">
            <a:lnSpc>
              <a:spcPct val="90000"/>
            </a:lnSpc>
            <a:spcBef>
              <a:spcPct val="0"/>
            </a:spcBef>
            <a:spcAft>
              <a:spcPct val="35000"/>
            </a:spcAft>
            <a:buNone/>
          </a:pPr>
          <a:r>
            <a:rPr lang="pt" sz="1000" b="0" i="0" u="none" kern="1200" baseline="0"/>
            <a:t>Participação e desenvolvimento da Comunidade</a:t>
          </a:r>
          <a:endParaRPr lang="pt" sz="1000" kern="1200" dirty="0"/>
        </a:p>
      </dsp:txBody>
      <dsp:txXfrm>
        <a:off x="0" y="218044"/>
        <a:ext cx="6840760" cy="288000"/>
      </dsp:txXfrm>
    </dsp:sp>
    <dsp:sp modelId="{AFFD036E-C253-47E9-9CB0-C75C83D41187}">
      <dsp:nvSpPr>
        <dsp:cNvPr id="0" name=""/>
        <dsp:cNvSpPr/>
      </dsp:nvSpPr>
      <dsp:spPr>
        <a:xfrm>
          <a:off x="0" y="509622"/>
          <a:ext cx="6840760" cy="2909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None/>
          </a:pPr>
          <a:r>
            <a:rPr lang="pt" sz="1000" b="0" i="0" u="none" kern="1200" baseline="0" dirty="0">
              <a:solidFill>
                <a:schemeClr val="tx1"/>
              </a:solidFill>
            </a:rPr>
            <a:t>A atividade de uma empresa pode ter, direta ou indiretamente, um impacto positivo nas comunidades próximas ou nas comunidades ao longo da cadeia de aprovisionamento. Alguns exemplos aplicáveis ao setor mineiro: </a:t>
          </a:r>
          <a:endParaRPr lang="pt" sz="1000" kern="1200" dirty="0"/>
        </a:p>
        <a:p>
          <a:pPr marL="57150" lvl="1" indent="-57150" algn="l" defTabSz="444500" rtl="0">
            <a:lnSpc>
              <a:spcPct val="90000"/>
            </a:lnSpc>
            <a:spcBef>
              <a:spcPct val="0"/>
            </a:spcBef>
            <a:spcAft>
              <a:spcPct val="15000"/>
            </a:spcAft>
            <a:buNone/>
          </a:pPr>
          <a:endParaRPr lang="pt" sz="1000" kern="1200" dirty="0"/>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dirty="0">
              <a:solidFill>
                <a:schemeClr val="tx1"/>
              </a:solidFill>
            </a:rPr>
            <a:t>Criação de emprego e desenvolvimento de competências</a:t>
          </a: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a:solidFill>
                <a:schemeClr val="tx1"/>
              </a:solidFill>
            </a:rPr>
            <a:t>Aquisições efetuadas localmente para apoiar as empresas locais e reduzir a pegada de carbono</a:t>
          </a: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dirty="0">
              <a:solidFill>
                <a:schemeClr val="tx1"/>
              </a:solidFill>
            </a:rPr>
            <a:t>Investimento na comunidade (filantropia e além) </a:t>
          </a: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dirty="0">
              <a:solidFill>
                <a:schemeClr val="tx1"/>
              </a:solidFill>
            </a:rPr>
            <a:t>Cooperação com fornecedores e organizações locais</a:t>
          </a: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a:solidFill>
                <a:schemeClr val="tx1"/>
              </a:solidFill>
            </a:rPr>
            <a:t>Incentivo aos fornecedores para se envolverem nas comunidades dos países em que operam</a:t>
          </a:r>
        </a:p>
        <a:p>
          <a:pPr marL="114300" lvl="2" indent="-57150" algn="l" defTabSz="444500" rtl="0">
            <a:lnSpc>
              <a:spcPct val="90000"/>
            </a:lnSpc>
            <a:spcBef>
              <a:spcPct val="0"/>
            </a:spcBef>
            <a:spcAft>
              <a:spcPct val="15000"/>
            </a:spcAft>
            <a:buFont typeface="Arial" panose="020B0604020202020204" pitchFamily="34" charset="0"/>
            <a:buChar char="•"/>
          </a:pPr>
          <a:endParaRPr lang="pt" sz="1000" kern="1200" dirty="0">
            <a:solidFill>
              <a:schemeClr val="tx1"/>
            </a:solidFill>
          </a:endParaRPr>
        </a:p>
        <a:p>
          <a:pPr marL="57150" lvl="1" indent="-57150" algn="l" defTabSz="444500" rtl="0">
            <a:lnSpc>
              <a:spcPct val="90000"/>
            </a:lnSpc>
            <a:spcBef>
              <a:spcPct val="0"/>
            </a:spcBef>
            <a:spcAft>
              <a:spcPct val="15000"/>
            </a:spcAft>
            <a:buFont typeface="Arial" panose="020B0604020202020204" pitchFamily="34" charset="0"/>
            <a:buNone/>
          </a:pPr>
          <a:r>
            <a:rPr lang="pt" sz="1000" b="0" i="0" u="none" kern="1200" baseline="0" dirty="0"/>
            <a:t>É muito comum que as empresas identifiquem as atividades de envolvimento comunitário como o âmbito completo da RSE, mas, conforme aprendeu, é muito mais amplo. No entanto, há muito a se fazer como PME para apoiar comunidades ligadas ao âmbito das atividades da sua empresa. Para garantir que as medidas de sustentabilidade sejam tomadas, considere o seguinte: </a:t>
          </a:r>
          <a:endParaRPr lang="pt" sz="1000" kern="1200" dirty="0">
            <a:solidFill>
              <a:schemeClr val="tx1"/>
            </a:solidFill>
          </a:endParaRPr>
        </a:p>
        <a:p>
          <a:pPr marL="57150" lvl="1" indent="-57150" algn="l" defTabSz="444500" rtl="0">
            <a:lnSpc>
              <a:spcPct val="90000"/>
            </a:lnSpc>
            <a:spcBef>
              <a:spcPct val="0"/>
            </a:spcBef>
            <a:spcAft>
              <a:spcPct val="15000"/>
            </a:spcAft>
            <a:buFont typeface="Arial" panose="020B0604020202020204" pitchFamily="34" charset="0"/>
            <a:buNone/>
          </a:pPr>
          <a:endParaRPr lang="pt" sz="1000" kern="1200" dirty="0">
            <a:solidFill>
              <a:schemeClr val="tx1"/>
            </a:solidFill>
          </a:endParaRP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a:t> Foco nas comunidades e nas partes interessadas que impactaram/vincularam ao funcionamento da sua empresa.</a:t>
          </a:r>
        </a:p>
        <a:p>
          <a:pPr marL="114300" lvl="2" indent="-57150" algn="l" defTabSz="444500" rtl="0">
            <a:lnSpc>
              <a:spcPct val="90000"/>
            </a:lnSpc>
            <a:spcBef>
              <a:spcPct val="0"/>
            </a:spcBef>
            <a:spcAft>
              <a:spcPct val="15000"/>
            </a:spcAft>
            <a:buFont typeface="Arial" panose="020B0604020202020204" pitchFamily="34" charset="0"/>
            <a:buChar char="•"/>
          </a:pPr>
          <a:r>
            <a:rPr lang="pt" sz="1000" b="0" i="0" u="none" kern="1200" baseline="0" dirty="0"/>
            <a:t> Parceiro com organizações locais e/ou de especialistas para melhor alocar suporte financeiro.</a:t>
          </a:r>
        </a:p>
      </dsp:txBody>
      <dsp:txXfrm>
        <a:off x="0" y="509622"/>
        <a:ext cx="6840760" cy="2909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F65B-87C6-4C0E-A460-6373EF0BC24B}">
      <dsp:nvSpPr>
        <dsp:cNvPr id="0" name=""/>
        <dsp:cNvSpPr/>
      </dsp:nvSpPr>
      <dsp:spPr>
        <a:xfrm>
          <a:off x="2152"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dirty="0"/>
            <a:t>Atribuição de responsabilidades </a:t>
          </a:r>
        </a:p>
      </dsp:txBody>
      <dsp:txXfrm>
        <a:off x="2152" y="202131"/>
        <a:ext cx="2098714" cy="601224"/>
      </dsp:txXfrm>
    </dsp:sp>
    <dsp:sp modelId="{7BBCDB5F-0C6D-4649-A6B4-84ED51C6FC35}">
      <dsp:nvSpPr>
        <dsp:cNvPr id="0" name=""/>
        <dsp:cNvSpPr/>
      </dsp:nvSpPr>
      <dsp:spPr>
        <a:xfrm>
          <a:off x="2152"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pt" sz="1200" b="0" i="0" u="none" kern="1200" baseline="0"/>
            <a:t>Quem é o tomador de decisões na sua empresa? </a:t>
          </a:r>
        </a:p>
        <a:p>
          <a:pPr marL="114300" lvl="1" indent="-114300" algn="l" defTabSz="533400" rtl="0">
            <a:lnSpc>
              <a:spcPct val="90000"/>
            </a:lnSpc>
            <a:spcBef>
              <a:spcPct val="0"/>
            </a:spcBef>
            <a:spcAft>
              <a:spcPct val="15000"/>
            </a:spcAft>
            <a:buChar char="•"/>
          </a:pPr>
          <a:r>
            <a:rPr lang="pt" sz="1200" b="0" i="0" u="none" kern="1200" baseline="0" dirty="0"/>
            <a:t>Os executivos/principais gestores aprovaram a avaliação de impacto da RSE e ações conexas?</a:t>
          </a:r>
        </a:p>
        <a:p>
          <a:pPr marL="114300" lvl="1" indent="-114300" algn="l" defTabSz="533400" rtl="0">
            <a:lnSpc>
              <a:spcPct val="90000"/>
            </a:lnSpc>
            <a:spcBef>
              <a:spcPct val="0"/>
            </a:spcBef>
            <a:spcAft>
              <a:spcPct val="15000"/>
            </a:spcAft>
            <a:buChar char="•"/>
          </a:pPr>
          <a:r>
            <a:rPr lang="pt" sz="1200" b="0" i="0" u="none" kern="1200" baseline="0" dirty="0"/>
            <a:t>Quem é responsável pela implementação das atividades relacionadas com a RSE (políticas, procedimentos, relatórios)</a:t>
          </a:r>
        </a:p>
      </dsp:txBody>
      <dsp:txXfrm>
        <a:off x="2152" y="803355"/>
        <a:ext cx="2098714" cy="2898720"/>
      </dsp:txXfrm>
    </dsp:sp>
    <dsp:sp modelId="{1F34EDA0-1D70-4107-AC20-4C1FD0F9D6C2}">
      <dsp:nvSpPr>
        <dsp:cNvPr id="0" name=""/>
        <dsp:cNvSpPr/>
      </dsp:nvSpPr>
      <dsp:spPr>
        <a:xfrm>
          <a:off x="2394686"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dirty="0"/>
            <a:t>Avaliação do impacto socioambiental </a:t>
          </a:r>
        </a:p>
      </dsp:txBody>
      <dsp:txXfrm>
        <a:off x="2394686" y="202131"/>
        <a:ext cx="2098714" cy="601224"/>
      </dsp:txXfrm>
    </dsp:sp>
    <dsp:sp modelId="{50D4B462-D8D2-4C85-A60F-B853834F8A67}">
      <dsp:nvSpPr>
        <dsp:cNvPr id="0" name=""/>
        <dsp:cNvSpPr/>
      </dsp:nvSpPr>
      <dsp:spPr>
        <a:xfrm>
          <a:off x="2394686"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pt" sz="1200" b="0" i="0" u="none" kern="1200" baseline="0" dirty="0"/>
            <a:t>Quais são os impactos socioambientais reais ou potenciais em toda a sua cadeia de valor?</a:t>
          </a:r>
        </a:p>
        <a:p>
          <a:pPr marL="114300" lvl="1" indent="-114300" algn="l" defTabSz="533400" rtl="0">
            <a:lnSpc>
              <a:spcPct val="90000"/>
            </a:lnSpc>
            <a:spcBef>
              <a:spcPct val="0"/>
            </a:spcBef>
            <a:spcAft>
              <a:spcPct val="15000"/>
            </a:spcAft>
            <a:buChar char="•"/>
          </a:pPr>
          <a:r>
            <a:rPr lang="pt" sz="1200" b="0" i="0" u="none" kern="1200" baseline="0" dirty="0"/>
            <a:t>Os procedimentos e políticas de RSE estão integrados ao seu modelo de negócios?</a:t>
          </a:r>
        </a:p>
      </dsp:txBody>
      <dsp:txXfrm>
        <a:off x="2394686" y="803355"/>
        <a:ext cx="2098714" cy="2898720"/>
      </dsp:txXfrm>
    </dsp:sp>
    <dsp:sp modelId="{C58A541B-E375-43F8-8A0B-B09575DE3384}">
      <dsp:nvSpPr>
        <dsp:cNvPr id="0" name=""/>
        <dsp:cNvSpPr/>
      </dsp:nvSpPr>
      <dsp:spPr>
        <a:xfrm>
          <a:off x="4787221" y="202131"/>
          <a:ext cx="2098714" cy="6012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pt" sz="1200" b="0" i="0" u="none" kern="1200" baseline="0" dirty="0"/>
            <a:t>Políticas, procedimentos e relatórios das empresas</a:t>
          </a:r>
        </a:p>
      </dsp:txBody>
      <dsp:txXfrm>
        <a:off x="4787221" y="202131"/>
        <a:ext cx="2098714" cy="601224"/>
      </dsp:txXfrm>
    </dsp:sp>
    <dsp:sp modelId="{076533B0-0869-447A-B4DA-64B118C661C9}">
      <dsp:nvSpPr>
        <dsp:cNvPr id="0" name=""/>
        <dsp:cNvSpPr/>
      </dsp:nvSpPr>
      <dsp:spPr>
        <a:xfrm>
          <a:off x="4787221" y="803355"/>
          <a:ext cx="2098714"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pt" sz="1200" b="0" i="0" u="none" kern="1200" baseline="0"/>
            <a:t>Os trabalhadores e fornecedores estão cientes das suas políticas e procedimentos?</a:t>
          </a:r>
        </a:p>
        <a:p>
          <a:pPr marL="114300" lvl="1" indent="-114300" algn="l" defTabSz="533400" rtl="0">
            <a:lnSpc>
              <a:spcPct val="90000"/>
            </a:lnSpc>
            <a:spcBef>
              <a:spcPct val="0"/>
            </a:spcBef>
            <a:spcAft>
              <a:spcPct val="15000"/>
            </a:spcAft>
            <a:buChar char="•"/>
          </a:pPr>
          <a:r>
            <a:rPr lang="pt" sz="1200" b="0" i="0" u="none" kern="1200" baseline="0" dirty="0"/>
            <a:t>Está a recolher dados sobre seus impactos socioambientais? </a:t>
          </a:r>
        </a:p>
        <a:p>
          <a:pPr marL="114300" lvl="1" indent="-114300" algn="l" defTabSz="533400" rtl="0">
            <a:lnSpc>
              <a:spcPct val="90000"/>
            </a:lnSpc>
            <a:spcBef>
              <a:spcPct val="0"/>
            </a:spcBef>
            <a:spcAft>
              <a:spcPct val="15000"/>
            </a:spcAft>
            <a:buChar char="•"/>
          </a:pPr>
          <a:r>
            <a:rPr lang="pt" sz="1200" b="0" i="0" u="none" kern="1200" baseline="0" dirty="0"/>
            <a:t>Está a partilhar atualizações regulares e pertinentes com suas partes interessadas sobre seus impactos socioambientais?</a:t>
          </a:r>
        </a:p>
      </dsp:txBody>
      <dsp:txXfrm>
        <a:off x="4787221" y="803355"/>
        <a:ext cx="2098714"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 sz="1200" b="0" i="0" u="none" kern="1200" baseline="0">
                <a:solidFill>
                  <a:schemeClr val="tx1"/>
                </a:solidFill>
                <a:effectLst/>
                <a:latin typeface="Arial" charset="0"/>
                <a:ea typeface="+mn-ea"/>
                <a:cs typeface="+mn-cs"/>
              </a:rPr>
              <a:t>Olá e bem-vindo a este webinar sobre as responsabilidades das empresas para além do próprio regulamento da UE.</a:t>
            </a:r>
            <a:endParaRPr lang="pt" sz="1200" kern="1200" dirty="0">
              <a:solidFill>
                <a:schemeClr val="tx1"/>
              </a:solidFill>
              <a:effectLst/>
              <a:latin typeface="Arial" charset="0"/>
              <a:ea typeface="+mn-ea"/>
              <a:cs typeface="+mn-cs"/>
            </a:endParaRPr>
          </a:p>
          <a:p>
            <a:endParaRPr lang="pt" sz="1200" kern="1200" dirty="0">
              <a:solidFill>
                <a:schemeClr val="tx1"/>
              </a:solidFill>
              <a:effectLst/>
              <a:latin typeface="Arial" charset="0"/>
              <a:ea typeface="+mn-ea"/>
              <a:cs typeface="+mn-cs"/>
            </a:endParaRPr>
          </a:p>
          <a:p>
            <a:pPr algn="l" rtl="0"/>
            <a:r>
              <a:rPr lang="pt" sz="1200" b="0" i="0" u="none" kern="1200" baseline="0">
                <a:solidFill>
                  <a:schemeClr val="tx1"/>
                </a:solidFill>
                <a:effectLst/>
                <a:latin typeface="Arial" charset="0"/>
                <a:ea typeface="+mn-ea"/>
                <a:cs typeface="+mn-cs"/>
              </a:rPr>
              <a:t>Meu nome é X e eu o guiarei através deste webinar.</a:t>
            </a:r>
            <a:endParaRPr lang="pt"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1</a:t>
            </a:fld>
            <a:endParaRPr lang="pt"/>
          </a:p>
        </p:txBody>
      </p:sp>
    </p:spTree>
    <p:extLst>
      <p:ext uri="{BB962C8B-B14F-4D97-AF65-F5344CB8AC3E}">
        <p14:creationId xmlns:p14="http://schemas.microsoft.com/office/powerpoint/2010/main" val="13648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10</a:t>
            </a:fld>
            <a:endParaRPr lang="pt"/>
          </a:p>
        </p:txBody>
      </p:sp>
    </p:spTree>
    <p:extLst>
      <p:ext uri="{BB962C8B-B14F-4D97-AF65-F5344CB8AC3E}">
        <p14:creationId xmlns:p14="http://schemas.microsoft.com/office/powerpoint/2010/main" val="70752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11</a:t>
            </a:fld>
            <a:endParaRPr lang="pt"/>
          </a:p>
        </p:txBody>
      </p:sp>
    </p:spTree>
    <p:extLst>
      <p:ext uri="{BB962C8B-B14F-4D97-AF65-F5344CB8AC3E}">
        <p14:creationId xmlns:p14="http://schemas.microsoft.com/office/powerpoint/2010/main" val="426311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12</a:t>
            </a:fld>
            <a:endParaRPr lang="pt"/>
          </a:p>
        </p:txBody>
      </p:sp>
    </p:spTree>
    <p:extLst>
      <p:ext uri="{BB962C8B-B14F-4D97-AF65-F5344CB8AC3E}">
        <p14:creationId xmlns:p14="http://schemas.microsoft.com/office/powerpoint/2010/main" val="48221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13</a:t>
            </a:fld>
            <a:endParaRPr lang="pt"/>
          </a:p>
        </p:txBody>
      </p:sp>
    </p:spTree>
    <p:extLst>
      <p:ext uri="{BB962C8B-B14F-4D97-AF65-F5344CB8AC3E}">
        <p14:creationId xmlns:p14="http://schemas.microsoft.com/office/powerpoint/2010/main" val="358682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14</a:t>
            </a:fld>
            <a:endParaRPr lang="pt"/>
          </a:p>
        </p:txBody>
      </p:sp>
    </p:spTree>
    <p:extLst>
      <p:ext uri="{BB962C8B-B14F-4D97-AF65-F5344CB8AC3E}">
        <p14:creationId xmlns:p14="http://schemas.microsoft.com/office/powerpoint/2010/main" val="178198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15</a:t>
            </a:fld>
            <a:endParaRPr lang="pt"/>
          </a:p>
        </p:txBody>
      </p:sp>
    </p:spTree>
    <p:extLst>
      <p:ext uri="{BB962C8B-B14F-4D97-AF65-F5344CB8AC3E}">
        <p14:creationId xmlns:p14="http://schemas.microsoft.com/office/powerpoint/2010/main" val="295973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16</a:t>
            </a:fld>
            <a:endParaRPr lang="pt"/>
          </a:p>
        </p:txBody>
      </p:sp>
    </p:spTree>
    <p:extLst>
      <p:ext uri="{BB962C8B-B14F-4D97-AF65-F5344CB8AC3E}">
        <p14:creationId xmlns:p14="http://schemas.microsoft.com/office/powerpoint/2010/main" val="235581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17</a:t>
            </a:fld>
            <a:endParaRPr lang="pt"/>
          </a:p>
        </p:txBody>
      </p:sp>
    </p:spTree>
    <p:extLst>
      <p:ext uri="{BB962C8B-B14F-4D97-AF65-F5344CB8AC3E}">
        <p14:creationId xmlns:p14="http://schemas.microsoft.com/office/powerpoint/2010/main" val="260117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18</a:t>
            </a:fld>
            <a:endParaRPr lang="pt"/>
          </a:p>
        </p:txBody>
      </p:sp>
    </p:spTree>
    <p:extLst>
      <p:ext uri="{BB962C8B-B14F-4D97-AF65-F5344CB8AC3E}">
        <p14:creationId xmlns:p14="http://schemas.microsoft.com/office/powerpoint/2010/main" val="23836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15000"/>
              </a:lnSpc>
              <a:spcAft>
                <a:spcPts val="1000"/>
              </a:spcAft>
            </a:pPr>
            <a:endParaRPr lang="p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19</a:t>
            </a:fld>
            <a:endParaRPr lang="pt"/>
          </a:p>
        </p:txBody>
      </p:sp>
    </p:spTree>
    <p:extLst>
      <p:ext uri="{BB962C8B-B14F-4D97-AF65-F5344CB8AC3E}">
        <p14:creationId xmlns:p14="http://schemas.microsoft.com/office/powerpoint/2010/main" val="420233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a:t>
            </a:fld>
            <a:endParaRPr lang="pt"/>
          </a:p>
        </p:txBody>
      </p:sp>
    </p:spTree>
    <p:extLst>
      <p:ext uri="{BB962C8B-B14F-4D97-AF65-F5344CB8AC3E}">
        <p14:creationId xmlns:p14="http://schemas.microsoft.com/office/powerpoint/2010/main" val="20626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20</a:t>
            </a:fld>
            <a:endParaRPr lang="pt"/>
          </a:p>
        </p:txBody>
      </p:sp>
    </p:spTree>
    <p:extLst>
      <p:ext uri="{BB962C8B-B14F-4D97-AF65-F5344CB8AC3E}">
        <p14:creationId xmlns:p14="http://schemas.microsoft.com/office/powerpoint/2010/main" val="73767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21</a:t>
            </a:fld>
            <a:endParaRPr lang="pt"/>
          </a:p>
        </p:txBody>
      </p:sp>
    </p:spTree>
    <p:extLst>
      <p:ext uri="{BB962C8B-B14F-4D97-AF65-F5344CB8AC3E}">
        <p14:creationId xmlns:p14="http://schemas.microsoft.com/office/powerpoint/2010/main" val="416187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3</a:t>
            </a:fld>
            <a:endParaRPr lang="pt"/>
          </a:p>
        </p:txBody>
      </p:sp>
    </p:spTree>
    <p:extLst>
      <p:ext uri="{BB962C8B-B14F-4D97-AF65-F5344CB8AC3E}">
        <p14:creationId xmlns:p14="http://schemas.microsoft.com/office/powerpoint/2010/main" val="137803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4</a:t>
            </a:fld>
            <a:endParaRPr lang="pt"/>
          </a:p>
        </p:txBody>
      </p:sp>
    </p:spTree>
    <p:extLst>
      <p:ext uri="{BB962C8B-B14F-4D97-AF65-F5344CB8AC3E}">
        <p14:creationId xmlns:p14="http://schemas.microsoft.com/office/powerpoint/2010/main" val="267380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5</a:t>
            </a:fld>
            <a:endParaRPr lang="pt"/>
          </a:p>
        </p:txBody>
      </p:sp>
    </p:spTree>
    <p:extLst>
      <p:ext uri="{BB962C8B-B14F-4D97-AF65-F5344CB8AC3E}">
        <p14:creationId xmlns:p14="http://schemas.microsoft.com/office/powerpoint/2010/main" val="13872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6</a:t>
            </a:fld>
            <a:endParaRPr lang="pt"/>
          </a:p>
        </p:txBody>
      </p:sp>
    </p:spTree>
    <p:extLst>
      <p:ext uri="{BB962C8B-B14F-4D97-AF65-F5344CB8AC3E}">
        <p14:creationId xmlns:p14="http://schemas.microsoft.com/office/powerpoint/2010/main" val="46185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7</a:t>
            </a:fld>
            <a:endParaRPr lang="pt"/>
          </a:p>
        </p:txBody>
      </p:sp>
    </p:spTree>
    <p:extLst>
      <p:ext uri="{BB962C8B-B14F-4D97-AF65-F5344CB8AC3E}">
        <p14:creationId xmlns:p14="http://schemas.microsoft.com/office/powerpoint/2010/main" val="286361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lgn="l" rtl="0">
                <a:defRPr/>
              </a:pPr>
              <a:t>8</a:t>
            </a:fld>
            <a:endParaRPr lang="pt"/>
          </a:p>
        </p:txBody>
      </p:sp>
    </p:spTree>
    <p:extLst>
      <p:ext uri="{BB962C8B-B14F-4D97-AF65-F5344CB8AC3E}">
        <p14:creationId xmlns:p14="http://schemas.microsoft.com/office/powerpoint/2010/main" val="318909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9</a:t>
            </a:fld>
            <a:endParaRPr lang="pt"/>
          </a:p>
        </p:txBody>
      </p:sp>
    </p:spTree>
    <p:extLst>
      <p:ext uri="{BB962C8B-B14F-4D97-AF65-F5344CB8AC3E}">
        <p14:creationId xmlns:p14="http://schemas.microsoft.com/office/powerpoint/2010/main" val="259059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0" name="Picture 9">
            <a:extLst>
              <a:ext uri="{FF2B5EF4-FFF2-40B4-BE49-F238E27FC236}">
                <a16:creationId xmlns:a16="http://schemas.microsoft.com/office/drawing/2014/main" id="{BDE610FE-5DCA-4C9A-BE8F-98716DC8A3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2DE492D6-B973-499E-B744-33327F6DF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225" y="217526"/>
            <a:ext cx="1583550" cy="110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dgcompass.org/" TargetMode="Externa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mneguidelines.oecd.org/due-diligence-guidance-for-responsible-business-conduct.htm" TargetMode="External"/><Relationship Id="rId3" Type="http://schemas.openxmlformats.org/officeDocument/2006/relationships/hyperlink" Target="https://www.iso.org/iso-26000-social-responsibility.html" TargetMode="External"/><Relationship Id="rId7" Type="http://schemas.openxmlformats.org/officeDocument/2006/relationships/hyperlink" Target="http://mneguidelines.oecd.org/guidel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globalcompact.org/docs/news_events/8.1/bac_fin.pdf" TargetMode="External"/><Relationship Id="rId5" Type="http://schemas.openxmlformats.org/officeDocument/2006/relationships/hyperlink" Target="https://www.ohchr.org/Documents/Publications/GuidingPrinciplesBusinessHR_EN.pdf" TargetMode="External"/><Relationship Id="rId4" Type="http://schemas.openxmlformats.org/officeDocument/2006/relationships/hyperlink" Target="https://www.ilo.org/global/standards/introduction-to-international-labour-standards/conventions-and-recommendations/lang--en/index.htm" TargetMode="External"/><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060848"/>
            <a:ext cx="4680520" cy="2088232"/>
          </a:xfrm>
        </p:spPr>
        <p:txBody>
          <a:bodyPr/>
          <a:lstStyle/>
          <a:p>
            <a:pPr algn="l" rtl="0"/>
            <a:r>
              <a:rPr lang="pt" sz="3200" b="1" i="0" u="none" baseline="0" dirty="0"/>
              <a:t>Responsabilidade social das empresas e Objetivos de Desenvolvimento Sustentável</a:t>
            </a:r>
            <a:endParaRPr lang="pt" sz="3200" dirty="0"/>
          </a:p>
        </p:txBody>
      </p:sp>
      <p:sp>
        <p:nvSpPr>
          <p:cNvPr id="3" name="Content Placeholder 2"/>
          <p:cNvSpPr>
            <a:spLocks noGrp="1"/>
          </p:cNvSpPr>
          <p:nvPr>
            <p:ph idx="1"/>
          </p:nvPr>
        </p:nvSpPr>
        <p:spPr>
          <a:xfrm>
            <a:off x="467544" y="3933056"/>
            <a:ext cx="3960440" cy="1872208"/>
          </a:xfrm>
        </p:spPr>
        <p:txBody>
          <a:bodyPr/>
          <a:lstStyle/>
          <a:p>
            <a:pPr algn="l" rtl="0"/>
            <a:r>
              <a:rPr lang="pt" sz="2000" b="1" i="0" u="none" baseline="0" dirty="0"/>
              <a:t>Para além da regulamentação e da avaliação dos riscos, compreendendo a responsabilidade das empresas na sociedade</a:t>
            </a:r>
            <a:r>
              <a:rPr lang="pt" b="1" i="0" u="none" baseline="0" dirty="0"/>
              <a:t> </a:t>
            </a:r>
            <a:endParaRPr lang="pt" dirty="0"/>
          </a:p>
        </p:txBody>
      </p:sp>
      <p:sp>
        <p:nvSpPr>
          <p:cNvPr id="4" name="Slide Number Placeholder 3">
            <a:extLst>
              <a:ext uri="{FF2B5EF4-FFF2-40B4-BE49-F238E27FC236}">
                <a16:creationId xmlns:a16="http://schemas.microsoft.com/office/drawing/2014/main" id="{ACEDD0AE-48E7-4373-AC5E-5C2771F9E3FB}"/>
              </a:ext>
            </a:extLst>
          </p:cNvPr>
          <p:cNvSpPr>
            <a:spLocks noGrp="1"/>
          </p:cNvSpPr>
          <p:nvPr>
            <p:ph type="sldNum" sz="quarter" idx="12"/>
          </p:nvPr>
        </p:nvSpPr>
        <p:spPr/>
        <p:txBody>
          <a:bodyPr/>
          <a:lstStyle/>
          <a:p>
            <a:pPr algn="r" rtl="0">
              <a:defRPr/>
            </a:pPr>
            <a:fld id="{2BB59E6E-B967-488E-B209-8B7FA0D7AF99}" type="slidenum">
              <a:rPr/>
              <a:pPr algn="r" rtl="0">
                <a:defRPr/>
              </a:pPr>
              <a:t>1</a:t>
            </a:fld>
            <a:endParaRPr lang="p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B33A-16CF-40F3-BD54-B71AA681EC2E}"/>
              </a:ext>
            </a:extLst>
          </p:cNvPr>
          <p:cNvSpPr>
            <a:spLocks noGrp="1"/>
          </p:cNvSpPr>
          <p:nvPr>
            <p:ph type="title"/>
          </p:nvPr>
        </p:nvSpPr>
        <p:spPr>
          <a:xfrm>
            <a:off x="468313" y="1556271"/>
            <a:ext cx="8496174" cy="936625"/>
          </a:xfrm>
        </p:spPr>
        <p:txBody>
          <a:bodyPr/>
          <a:lstStyle/>
          <a:p>
            <a:pPr algn="l" rtl="0"/>
            <a:r>
              <a:rPr lang="pt" b="1" i="0" u="none" baseline="0" dirty="0"/>
              <a:t>Para in</a:t>
            </a:r>
            <a:r>
              <a:rPr lang="en-GB" b="1" i="0" u="none" baseline="0" dirty="0" err="1"/>
              <a:t>corporar</a:t>
            </a:r>
            <a:r>
              <a:rPr lang="pt" b="1" i="0" u="none" baseline="0" dirty="0"/>
              <a:t> a RSE </a:t>
            </a:r>
            <a:r>
              <a:rPr lang="en-GB" b="1" i="0" u="none" baseline="0" dirty="0" err="1"/>
              <a:t>na</a:t>
            </a:r>
            <a:r>
              <a:rPr lang="pt" b="1" i="0" u="none" baseline="0" dirty="0"/>
              <a:t> sua empresa</a:t>
            </a:r>
          </a:p>
        </p:txBody>
      </p:sp>
      <p:sp>
        <p:nvSpPr>
          <p:cNvPr id="3" name="Content Placeholder 2">
            <a:extLst>
              <a:ext uri="{FF2B5EF4-FFF2-40B4-BE49-F238E27FC236}">
                <a16:creationId xmlns:a16="http://schemas.microsoft.com/office/drawing/2014/main" id="{A3F487A2-7A2D-4835-8E79-895F1ED2471F}"/>
              </a:ext>
            </a:extLst>
          </p:cNvPr>
          <p:cNvSpPr>
            <a:spLocks noGrp="1"/>
          </p:cNvSpPr>
          <p:nvPr>
            <p:ph idx="1"/>
          </p:nvPr>
        </p:nvSpPr>
        <p:spPr>
          <a:xfrm>
            <a:off x="468312" y="3068960"/>
            <a:ext cx="8496175" cy="3633788"/>
          </a:xfrm>
        </p:spPr>
        <p:txBody>
          <a:bodyPr/>
          <a:lstStyle/>
          <a:p>
            <a:pPr algn="l" rtl="0"/>
            <a:r>
              <a:rPr lang="pt" b="0" i="0" u="none" baseline="0" dirty="0"/>
              <a:t>Governação, cadeia de valor e modelo de negócios</a:t>
            </a:r>
          </a:p>
          <a:p>
            <a:pPr algn="l" rtl="0"/>
            <a:r>
              <a:rPr lang="pt" b="0" i="0" u="none" baseline="0" dirty="0"/>
              <a:t>Envolvimento das partes interessadas</a:t>
            </a:r>
          </a:p>
        </p:txBody>
      </p:sp>
      <p:sp>
        <p:nvSpPr>
          <p:cNvPr id="4" name="Slide Number Placeholder 3">
            <a:extLst>
              <a:ext uri="{FF2B5EF4-FFF2-40B4-BE49-F238E27FC236}">
                <a16:creationId xmlns:a16="http://schemas.microsoft.com/office/drawing/2014/main" id="{29787BCB-6605-4EA2-AD1D-EA927F8E8947}"/>
              </a:ext>
            </a:extLst>
          </p:cNvPr>
          <p:cNvSpPr>
            <a:spLocks noGrp="1"/>
          </p:cNvSpPr>
          <p:nvPr>
            <p:ph type="sldNum" sz="quarter" idx="12"/>
          </p:nvPr>
        </p:nvSpPr>
        <p:spPr/>
        <p:txBody>
          <a:bodyPr/>
          <a:lstStyle/>
          <a:p>
            <a:pPr algn="r" rtl="0">
              <a:defRPr/>
            </a:pPr>
            <a:fld id="{46861DAA-5BBC-4812-876F-0D7C7B9EA75C}" type="slidenum">
              <a:rPr/>
              <a:pPr>
                <a:defRPr/>
              </a:pPr>
              <a:t>10</a:t>
            </a:fld>
            <a:endParaRPr lang="pt"/>
          </a:p>
        </p:txBody>
      </p:sp>
    </p:spTree>
    <p:extLst>
      <p:ext uri="{BB962C8B-B14F-4D97-AF65-F5344CB8AC3E}">
        <p14:creationId xmlns:p14="http://schemas.microsoft.com/office/powerpoint/2010/main" val="3880808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9A03-50CC-4E15-B322-E8A2E788900B}"/>
              </a:ext>
            </a:extLst>
          </p:cNvPr>
          <p:cNvSpPr>
            <a:spLocks noGrp="1"/>
          </p:cNvSpPr>
          <p:nvPr>
            <p:ph type="title"/>
          </p:nvPr>
        </p:nvSpPr>
        <p:spPr/>
        <p:txBody>
          <a:bodyPr/>
          <a:lstStyle/>
          <a:p>
            <a:pPr algn="l" rtl="0"/>
            <a:r>
              <a:rPr lang="pt" b="1" i="0" u="none" baseline="0"/>
              <a:t>Governação, cadeia de valor e modelo de negócios</a:t>
            </a:r>
          </a:p>
        </p:txBody>
      </p:sp>
      <p:graphicFrame>
        <p:nvGraphicFramePr>
          <p:cNvPr id="21" name="Diagram 20">
            <a:extLst>
              <a:ext uri="{FF2B5EF4-FFF2-40B4-BE49-F238E27FC236}">
                <a16:creationId xmlns:a16="http://schemas.microsoft.com/office/drawing/2014/main" id="{E53F42B2-DBB5-4780-95B6-C43A9779A891}"/>
              </a:ext>
            </a:extLst>
          </p:cNvPr>
          <p:cNvGraphicFramePr/>
          <p:nvPr>
            <p:extLst>
              <p:ext uri="{D42A27DB-BD31-4B8C-83A1-F6EECF244321}">
                <p14:modId xmlns:p14="http://schemas.microsoft.com/office/powerpoint/2010/main" val="3930069406"/>
              </p:ext>
            </p:extLst>
          </p:nvPr>
        </p:nvGraphicFramePr>
        <p:xfrm>
          <a:off x="1139069" y="2636912"/>
          <a:ext cx="6888088" cy="3904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4C1E868-DE9B-4C45-9976-7B8A3792877F}"/>
              </a:ext>
            </a:extLst>
          </p:cNvPr>
          <p:cNvSpPr>
            <a:spLocks noGrp="1"/>
          </p:cNvSpPr>
          <p:nvPr>
            <p:ph type="sldNum" sz="quarter" idx="12"/>
          </p:nvPr>
        </p:nvSpPr>
        <p:spPr/>
        <p:txBody>
          <a:bodyPr/>
          <a:lstStyle/>
          <a:p>
            <a:pPr algn="r" rtl="0">
              <a:defRPr/>
            </a:pPr>
            <a:fld id="{46861DAA-5BBC-4812-876F-0D7C7B9EA75C}" type="slidenum">
              <a:rPr/>
              <a:pPr>
                <a:defRPr/>
              </a:pPr>
              <a:t>11</a:t>
            </a:fld>
            <a:endParaRPr lang="pt"/>
          </a:p>
        </p:txBody>
      </p:sp>
    </p:spTree>
    <p:extLst>
      <p:ext uri="{BB962C8B-B14F-4D97-AF65-F5344CB8AC3E}">
        <p14:creationId xmlns:p14="http://schemas.microsoft.com/office/powerpoint/2010/main" val="292845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2CF1-0FA2-47EF-9601-2421DD1348A7}"/>
              </a:ext>
            </a:extLst>
          </p:cNvPr>
          <p:cNvSpPr>
            <a:spLocks noGrp="1"/>
          </p:cNvSpPr>
          <p:nvPr>
            <p:ph type="title"/>
          </p:nvPr>
        </p:nvSpPr>
        <p:spPr>
          <a:xfrm>
            <a:off x="468312" y="1556271"/>
            <a:ext cx="8424167" cy="936625"/>
          </a:xfrm>
        </p:spPr>
        <p:txBody>
          <a:bodyPr/>
          <a:lstStyle/>
          <a:p>
            <a:pPr algn="l" rtl="0"/>
            <a:r>
              <a:rPr lang="pt" b="1" i="0" u="none" baseline="0" dirty="0"/>
              <a:t>Envolvimento das partes interessadas</a:t>
            </a:r>
            <a:endParaRPr lang="pt" dirty="0"/>
          </a:p>
        </p:txBody>
      </p:sp>
      <p:sp>
        <p:nvSpPr>
          <p:cNvPr id="3" name="Content Placeholder 2">
            <a:extLst>
              <a:ext uri="{FF2B5EF4-FFF2-40B4-BE49-F238E27FC236}">
                <a16:creationId xmlns:a16="http://schemas.microsoft.com/office/drawing/2014/main" id="{6B1B5977-D2EC-491E-A27B-B634CA479BC1}"/>
              </a:ext>
            </a:extLst>
          </p:cNvPr>
          <p:cNvSpPr>
            <a:spLocks noGrp="1"/>
          </p:cNvSpPr>
          <p:nvPr>
            <p:ph idx="1"/>
          </p:nvPr>
        </p:nvSpPr>
        <p:spPr/>
        <p:txBody>
          <a:bodyPr/>
          <a:lstStyle/>
          <a:p>
            <a:pPr marL="0" indent="0" algn="l" rtl="0">
              <a:buNone/>
            </a:pPr>
            <a:r>
              <a:rPr lang="pt" b="0" i="0" u="none" baseline="0" dirty="0"/>
              <a:t>O envolvimento das partes interessadas pode apoiar uma empresa no(a): </a:t>
            </a:r>
          </a:p>
          <a:p>
            <a:pPr algn="l" rtl="0"/>
            <a:r>
              <a:rPr lang="pt" b="0" i="0" u="none" baseline="0" dirty="0"/>
              <a:t>Identificação dos impactos e riscos negativos atuais e potenciais.</a:t>
            </a:r>
          </a:p>
          <a:p>
            <a:pPr algn="l" rtl="0"/>
            <a:r>
              <a:rPr lang="pt" b="0" i="0" u="none" baseline="0" dirty="0"/>
              <a:t>Aumento da licença de uma empresa para operar numa região/área específica.</a:t>
            </a:r>
          </a:p>
          <a:p>
            <a:pPr algn="l" rtl="0"/>
            <a:r>
              <a:rPr lang="pt" b="0" i="0" u="none" baseline="0" dirty="0"/>
              <a:t>Informação dos processos de tomada de decisões (por exemplo, expandir um sítio numa nova região que afeta as comunidades locais).</a:t>
            </a:r>
          </a:p>
        </p:txBody>
      </p:sp>
      <p:sp>
        <p:nvSpPr>
          <p:cNvPr id="4" name="Slide Number Placeholder 3">
            <a:extLst>
              <a:ext uri="{FF2B5EF4-FFF2-40B4-BE49-F238E27FC236}">
                <a16:creationId xmlns:a16="http://schemas.microsoft.com/office/drawing/2014/main" id="{B742077F-1CA7-4F53-9C86-92EE320F332D}"/>
              </a:ext>
            </a:extLst>
          </p:cNvPr>
          <p:cNvSpPr>
            <a:spLocks noGrp="1"/>
          </p:cNvSpPr>
          <p:nvPr>
            <p:ph type="sldNum" sz="quarter" idx="12"/>
          </p:nvPr>
        </p:nvSpPr>
        <p:spPr/>
        <p:txBody>
          <a:bodyPr/>
          <a:lstStyle/>
          <a:p>
            <a:pPr algn="r" rtl="0">
              <a:defRPr/>
            </a:pPr>
            <a:fld id="{46861DAA-5BBC-4812-876F-0D7C7B9EA75C}" type="slidenum">
              <a:rPr/>
              <a:pPr>
                <a:defRPr/>
              </a:pPr>
              <a:t>12</a:t>
            </a:fld>
            <a:endParaRPr lang="pt"/>
          </a:p>
        </p:txBody>
      </p:sp>
    </p:spTree>
    <p:extLst>
      <p:ext uri="{BB962C8B-B14F-4D97-AF65-F5344CB8AC3E}">
        <p14:creationId xmlns:p14="http://schemas.microsoft.com/office/powerpoint/2010/main" val="221062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67D2-4F7A-431E-BE01-A01B8927237D}"/>
              </a:ext>
            </a:extLst>
          </p:cNvPr>
          <p:cNvSpPr>
            <a:spLocks noGrp="1"/>
          </p:cNvSpPr>
          <p:nvPr>
            <p:ph type="title"/>
          </p:nvPr>
        </p:nvSpPr>
        <p:spPr/>
        <p:txBody>
          <a:bodyPr/>
          <a:lstStyle/>
          <a:p>
            <a:pPr algn="l" rtl="0"/>
            <a:r>
              <a:rPr lang="pt" sz="3200" b="1" i="0" u="none" baseline="0"/>
              <a:t>Objetivos de Desenvolvimento Sustentável (ODS)</a:t>
            </a:r>
          </a:p>
        </p:txBody>
      </p:sp>
      <p:sp>
        <p:nvSpPr>
          <p:cNvPr id="3" name="Content Placeholder 2">
            <a:extLst>
              <a:ext uri="{FF2B5EF4-FFF2-40B4-BE49-F238E27FC236}">
                <a16:creationId xmlns:a16="http://schemas.microsoft.com/office/drawing/2014/main" id="{55286A40-8DC8-4817-A030-560C512670F6}"/>
              </a:ext>
            </a:extLst>
          </p:cNvPr>
          <p:cNvSpPr>
            <a:spLocks noGrp="1"/>
          </p:cNvSpPr>
          <p:nvPr>
            <p:ph idx="1"/>
          </p:nvPr>
        </p:nvSpPr>
        <p:spPr>
          <a:xfrm>
            <a:off x="467544" y="3933056"/>
            <a:ext cx="4032448" cy="1872208"/>
          </a:xfrm>
        </p:spPr>
        <p:txBody>
          <a:bodyPr/>
          <a:lstStyle/>
          <a:p>
            <a:pPr algn="l" rtl="0"/>
            <a:r>
              <a:rPr lang="pt" sz="2400" b="1" i="0" u="none" baseline="0"/>
              <a:t>Responsabilidade das empresas perante os ODS e compreensão da contribuição empresarial</a:t>
            </a:r>
          </a:p>
        </p:txBody>
      </p:sp>
      <p:sp>
        <p:nvSpPr>
          <p:cNvPr id="4" name="Slide Number Placeholder 3">
            <a:extLst>
              <a:ext uri="{FF2B5EF4-FFF2-40B4-BE49-F238E27FC236}">
                <a16:creationId xmlns:a16="http://schemas.microsoft.com/office/drawing/2014/main" id="{CB01E000-74CE-4967-94BB-AB165BD91469}"/>
              </a:ext>
            </a:extLst>
          </p:cNvPr>
          <p:cNvSpPr>
            <a:spLocks noGrp="1"/>
          </p:cNvSpPr>
          <p:nvPr>
            <p:ph type="sldNum" sz="quarter" idx="12"/>
          </p:nvPr>
        </p:nvSpPr>
        <p:spPr/>
        <p:txBody>
          <a:bodyPr/>
          <a:lstStyle/>
          <a:p>
            <a:pPr algn="r" rtl="0">
              <a:defRPr/>
            </a:pPr>
            <a:fld id="{2BB59E6E-B967-488E-B209-8B7FA0D7AF99}" type="slidenum">
              <a:rPr/>
              <a:pPr>
                <a:defRPr/>
              </a:pPr>
              <a:t>13</a:t>
            </a:fld>
            <a:endParaRPr lang="pt" dirty="0"/>
          </a:p>
        </p:txBody>
      </p:sp>
    </p:spTree>
    <p:extLst>
      <p:ext uri="{BB962C8B-B14F-4D97-AF65-F5344CB8AC3E}">
        <p14:creationId xmlns:p14="http://schemas.microsoft.com/office/powerpoint/2010/main" val="246042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563D-F47A-4FE0-9839-8584D92AF800}"/>
              </a:ext>
            </a:extLst>
          </p:cNvPr>
          <p:cNvSpPr>
            <a:spLocks noGrp="1"/>
          </p:cNvSpPr>
          <p:nvPr>
            <p:ph type="title"/>
          </p:nvPr>
        </p:nvSpPr>
        <p:spPr>
          <a:xfrm>
            <a:off x="457200" y="1484784"/>
            <a:ext cx="8559296" cy="936625"/>
          </a:xfrm>
        </p:spPr>
        <p:txBody>
          <a:bodyPr/>
          <a:lstStyle/>
          <a:p>
            <a:pPr algn="ctr" rtl="0"/>
            <a:r>
              <a:rPr lang="pt" b="1" i="0" u="none" baseline="0" dirty="0"/>
              <a:t>Objetivos de Desenvolvimento Sustentável (ODS) </a:t>
            </a:r>
          </a:p>
        </p:txBody>
      </p:sp>
      <p:sp>
        <p:nvSpPr>
          <p:cNvPr id="3" name="Content Placeholder 2">
            <a:extLst>
              <a:ext uri="{FF2B5EF4-FFF2-40B4-BE49-F238E27FC236}">
                <a16:creationId xmlns:a16="http://schemas.microsoft.com/office/drawing/2014/main" id="{17A9FE0D-22FF-42B0-A978-86B1CCA7AC93}"/>
              </a:ext>
            </a:extLst>
          </p:cNvPr>
          <p:cNvSpPr>
            <a:spLocks noGrp="1"/>
          </p:cNvSpPr>
          <p:nvPr>
            <p:ph idx="1"/>
          </p:nvPr>
        </p:nvSpPr>
        <p:spPr>
          <a:xfrm>
            <a:off x="457200" y="2780928"/>
            <a:ext cx="4114800" cy="3633788"/>
          </a:xfrm>
        </p:spPr>
        <p:txBody>
          <a:bodyPr/>
          <a:lstStyle/>
          <a:p>
            <a:pPr marL="0" indent="0" algn="l" rtl="0">
              <a:buNone/>
            </a:pPr>
            <a:r>
              <a:rPr lang="pt" sz="1800" b="0" i="0" u="none" baseline="0"/>
              <a:t>Os 17 ODS foram definidos pela Assembleia Geral das Nações Unidas em 2015. Abordam os desafios globais que enfrentamos, incluindo os relacionados com a pobreza, a desigualdade, o clima, a degradação ambiental, a prosperidade, a paz e a justiça. Os Objetivos interligam-se e, para não deixar ninguém para trás, é importante que alcancemos cada Meta e Objetivo até 2030. </a:t>
            </a:r>
            <a:endParaRPr lang="pt" sz="1800" dirty="0"/>
          </a:p>
        </p:txBody>
      </p:sp>
      <p:pic>
        <p:nvPicPr>
          <p:cNvPr id="1026" name="Picture 2">
            <a:extLst>
              <a:ext uri="{FF2B5EF4-FFF2-40B4-BE49-F238E27FC236}">
                <a16:creationId xmlns:a16="http://schemas.microsoft.com/office/drawing/2014/main" id="{88A58FD0-8F0F-4260-A488-99E7C7D14AD8}"/>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4747691" y="2876036"/>
            <a:ext cx="4300160" cy="3443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07C38DE-CAAF-4299-A572-27284DFFEAA2}"/>
              </a:ext>
            </a:extLst>
          </p:cNvPr>
          <p:cNvSpPr>
            <a:spLocks noGrp="1"/>
          </p:cNvSpPr>
          <p:nvPr>
            <p:ph type="sldNum" sz="quarter" idx="12"/>
          </p:nvPr>
        </p:nvSpPr>
        <p:spPr/>
        <p:txBody>
          <a:bodyPr/>
          <a:lstStyle/>
          <a:p>
            <a:pPr algn="r" rtl="0">
              <a:defRPr/>
            </a:pPr>
            <a:fld id="{46861DAA-5BBC-4812-876F-0D7C7B9EA75C}" type="slidenum">
              <a:rPr/>
              <a:pPr>
                <a:defRPr/>
              </a:pPr>
              <a:t>14</a:t>
            </a:fld>
            <a:endParaRPr lang="pt"/>
          </a:p>
        </p:txBody>
      </p:sp>
    </p:spTree>
    <p:extLst>
      <p:ext uri="{BB962C8B-B14F-4D97-AF65-F5344CB8AC3E}">
        <p14:creationId xmlns:p14="http://schemas.microsoft.com/office/powerpoint/2010/main" val="363391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pPr algn="l" rtl="0"/>
            <a:r>
              <a:rPr lang="pt" b="1" i="0" u="none" baseline="0"/>
              <a:t>As ODS e as empresas</a:t>
            </a:r>
          </a:p>
        </p:txBody>
      </p:sp>
      <p:sp>
        <p:nvSpPr>
          <p:cNvPr id="3" name="Content Placeholder 2">
            <a:extLst>
              <a:ext uri="{FF2B5EF4-FFF2-40B4-BE49-F238E27FC236}">
                <a16:creationId xmlns:a16="http://schemas.microsoft.com/office/drawing/2014/main" id="{D2274882-D77E-45C3-8335-5CB2793A52D9}"/>
              </a:ext>
            </a:extLst>
          </p:cNvPr>
          <p:cNvSpPr>
            <a:spLocks noGrp="1"/>
          </p:cNvSpPr>
          <p:nvPr>
            <p:ph idx="1"/>
          </p:nvPr>
        </p:nvSpPr>
        <p:spPr/>
        <p:txBody>
          <a:bodyPr/>
          <a:lstStyle/>
          <a:p>
            <a:pPr algn="l" rtl="0"/>
            <a:r>
              <a:rPr lang="pt" b="0" i="0" u="none" baseline="0"/>
              <a:t>As ODS abordam a sociedade e as instituições em geral, incluindo as empresas.</a:t>
            </a:r>
          </a:p>
          <a:p>
            <a:pPr algn="l" rtl="0"/>
            <a:r>
              <a:rPr lang="pt" b="0" i="0" u="none" baseline="0"/>
              <a:t>As atividades das empresas têm um impacto potencial sobre vários objetivos ao longo das suas cadeias de valor.</a:t>
            </a:r>
          </a:p>
          <a:p>
            <a:pPr algn="l" rtl="0"/>
            <a:r>
              <a:rPr lang="pt" b="0" i="0" u="none" baseline="0"/>
              <a:t>As empresas devem avaliar o impacto e as potenciais contribuições em pé de igualdade.</a:t>
            </a:r>
          </a:p>
        </p:txBody>
      </p:sp>
      <p:sp>
        <p:nvSpPr>
          <p:cNvPr id="4" name="Slide Number Placeholder 3">
            <a:extLst>
              <a:ext uri="{FF2B5EF4-FFF2-40B4-BE49-F238E27FC236}">
                <a16:creationId xmlns:a16="http://schemas.microsoft.com/office/drawing/2014/main" id="{DCF04E27-7F0E-4572-86F6-E6170413DABF}"/>
              </a:ext>
            </a:extLst>
          </p:cNvPr>
          <p:cNvSpPr>
            <a:spLocks noGrp="1"/>
          </p:cNvSpPr>
          <p:nvPr>
            <p:ph type="sldNum" sz="quarter" idx="12"/>
          </p:nvPr>
        </p:nvSpPr>
        <p:spPr/>
        <p:txBody>
          <a:bodyPr/>
          <a:lstStyle/>
          <a:p>
            <a:pPr algn="r" rtl="0">
              <a:defRPr/>
            </a:pPr>
            <a:fld id="{46861DAA-5BBC-4812-876F-0D7C7B9EA75C}" type="slidenum">
              <a:rPr/>
              <a:pPr>
                <a:defRPr/>
              </a:pPr>
              <a:t>15</a:t>
            </a:fld>
            <a:endParaRPr lang="pt"/>
          </a:p>
        </p:txBody>
      </p:sp>
    </p:spTree>
    <p:extLst>
      <p:ext uri="{BB962C8B-B14F-4D97-AF65-F5344CB8AC3E}">
        <p14:creationId xmlns:p14="http://schemas.microsoft.com/office/powerpoint/2010/main" val="16224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5B53-EC29-4318-8B41-F595A8792C5E}"/>
              </a:ext>
            </a:extLst>
          </p:cNvPr>
          <p:cNvSpPr>
            <a:spLocks noGrp="1"/>
          </p:cNvSpPr>
          <p:nvPr>
            <p:ph type="title"/>
          </p:nvPr>
        </p:nvSpPr>
        <p:spPr/>
        <p:txBody>
          <a:bodyPr/>
          <a:lstStyle/>
          <a:p>
            <a:pPr algn="l" rtl="0"/>
            <a:r>
              <a:rPr lang="pt" b="1" i="0" u="none" baseline="0"/>
              <a:t>Impacto e contribuição das empresas</a:t>
            </a:r>
          </a:p>
        </p:txBody>
      </p:sp>
      <p:graphicFrame>
        <p:nvGraphicFramePr>
          <p:cNvPr id="4" name="Content Placeholder 3">
            <a:extLst>
              <a:ext uri="{FF2B5EF4-FFF2-40B4-BE49-F238E27FC236}">
                <a16:creationId xmlns:a16="http://schemas.microsoft.com/office/drawing/2014/main" id="{17EF7202-CCBB-4AF9-B2CE-CAA07F6A36CB}"/>
              </a:ext>
            </a:extLst>
          </p:cNvPr>
          <p:cNvGraphicFramePr>
            <a:graphicFrameLocks noGrp="1"/>
          </p:cNvGraphicFramePr>
          <p:nvPr>
            <p:ph idx="1"/>
            <p:extLst>
              <p:ext uri="{D42A27DB-BD31-4B8C-83A1-F6EECF244321}">
                <p14:modId xmlns:p14="http://schemas.microsoft.com/office/powerpoint/2010/main" val="2859764294"/>
              </p:ext>
            </p:extLst>
          </p:nvPr>
        </p:nvGraphicFramePr>
        <p:xfrm>
          <a:off x="457200" y="2403387"/>
          <a:ext cx="8229600" cy="3891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53846712"/>
                    </a:ext>
                  </a:extLst>
                </a:gridCol>
                <a:gridCol w="4114800">
                  <a:extLst>
                    <a:ext uri="{9D8B030D-6E8A-4147-A177-3AD203B41FA5}">
                      <a16:colId xmlns:a16="http://schemas.microsoft.com/office/drawing/2014/main" val="3659765579"/>
                    </a:ext>
                  </a:extLst>
                </a:gridCol>
              </a:tblGrid>
              <a:tr h="370840">
                <a:tc>
                  <a:txBody>
                    <a:bodyPr/>
                    <a:lstStyle/>
                    <a:p>
                      <a:pPr algn="ctr" rtl="0"/>
                      <a:r>
                        <a:rPr lang="pt" sz="1800" b="1" i="0" u="none" baseline="0" dirty="0"/>
                        <a:t>Impacto</a:t>
                      </a:r>
                    </a:p>
                  </a:txBody>
                  <a:tcPr/>
                </a:tc>
                <a:tc>
                  <a:txBody>
                    <a:bodyPr/>
                    <a:lstStyle/>
                    <a:p>
                      <a:pPr algn="ctr" rtl="0"/>
                      <a:r>
                        <a:rPr lang="pt" sz="1800" b="1" i="0" u="none" baseline="0" dirty="0"/>
                        <a:t>Contribuição</a:t>
                      </a:r>
                    </a:p>
                  </a:txBody>
                  <a:tcPr/>
                </a:tc>
                <a:extLst>
                  <a:ext uri="{0D108BD9-81ED-4DB2-BD59-A6C34878D82A}">
                    <a16:rowId xmlns:a16="http://schemas.microsoft.com/office/drawing/2014/main" val="1047578355"/>
                  </a:ext>
                </a:extLst>
              </a:tr>
              <a:tr h="370840">
                <a:tc>
                  <a:txBody>
                    <a:bodyPr/>
                    <a:lstStyle/>
                    <a:p>
                      <a:pPr algn="l" rtl="0"/>
                      <a:r>
                        <a:rPr lang="pt" sz="1500" b="0" i="0" u="none" baseline="0" dirty="0"/>
                        <a:t>Os impactos estão ligados às atividades de uma empresa e podem ser tanto negativos como positivos. </a:t>
                      </a:r>
                    </a:p>
                    <a:p>
                      <a:endParaRPr lang="pt" sz="1500" dirty="0"/>
                    </a:p>
                    <a:p>
                      <a:pPr algn="l" rtl="0"/>
                      <a:r>
                        <a:rPr lang="pt" sz="1500" b="0" i="0" u="none" baseline="0" dirty="0"/>
                        <a:t>Os </a:t>
                      </a:r>
                      <a:r>
                        <a:rPr lang="pt" sz="1500" b="1" i="0" u="none" baseline="0" dirty="0"/>
                        <a:t>impactos negativos</a:t>
                      </a:r>
                      <a:r>
                        <a:rPr lang="pt" sz="1500" b="0" i="0" u="none" baseline="0" dirty="0"/>
                        <a:t> referem-se aos riscos que a empresa está a gerar para o ambiente e para as pessoas (por exemplo, saúde e segurança, poluição, etc.)</a:t>
                      </a:r>
                    </a:p>
                    <a:p>
                      <a:endParaRPr lang="pt" sz="1500" dirty="0"/>
                    </a:p>
                    <a:p>
                      <a:pPr algn="l" rtl="0"/>
                      <a:r>
                        <a:rPr lang="pt" sz="1500" b="1" i="0" u="none" baseline="0" dirty="0"/>
                        <a:t>Os impactos positivos</a:t>
                      </a:r>
                      <a:r>
                        <a:rPr lang="pt" sz="1500" b="0" i="0" u="none" baseline="0" dirty="0"/>
                        <a:t> referem-se aos resultados benéficos decorrentes das atividades de uma empresa (</a:t>
                      </a:r>
                      <a:r>
                        <a:rPr lang="pt" sz="1500" b="0" i="1" u="none" baseline="0" dirty="0"/>
                        <a:t>por exemplo</a:t>
                      </a:r>
                      <a:r>
                        <a:rPr lang="pt" sz="1500" b="1" i="0" u="none" baseline="0" dirty="0"/>
                        <a:t>,</a:t>
                      </a:r>
                      <a:r>
                        <a:rPr lang="pt" sz="1500" b="0" i="0" u="none" baseline="0" dirty="0"/>
                        <a:t> </a:t>
                      </a:r>
                      <a:r>
                        <a:rPr lang="pt" sz="1500" b="0" i="1" u="none" baseline="0" dirty="0"/>
                        <a:t>criação de emprego, políticas</a:t>
                      </a:r>
                      <a:r>
                        <a:rPr lang="pt" sz="1500" b="0" i="0" u="none" baseline="0" dirty="0"/>
                        <a:t> de </a:t>
                      </a:r>
                      <a:r>
                        <a:rPr lang="pt" sz="1500" b="0" i="1" u="none" baseline="0" dirty="0"/>
                        <a:t>igualdade entre géneros, etc.</a:t>
                      </a:r>
                      <a:r>
                        <a:rPr lang="pt" sz="1500" b="0" i="0" u="none" baseline="0" dirty="0"/>
                        <a:t>)</a:t>
                      </a:r>
                    </a:p>
                  </a:txBody>
                  <a:tcPr/>
                </a:tc>
                <a:tc>
                  <a:txBody>
                    <a:bodyPr/>
                    <a:lstStyle/>
                    <a:p>
                      <a:pPr algn="l" rtl="0"/>
                      <a:r>
                        <a:rPr lang="pt" sz="1500" b="0" i="0" u="none" baseline="0" dirty="0"/>
                        <a:t>A contribuição refere-se ao que as empresas podem fazer para além de contribuir para os objetivos do desenvolvimento sustentável. </a:t>
                      </a:r>
                      <a:r>
                        <a:rPr lang="pt" sz="1500" b="0" i="1" u="none" baseline="0" dirty="0"/>
                        <a:t>(por exemplo, investimento nas comunidades locais, programas educativos, desenvolvimento de produtos inovadores, etc.)</a:t>
                      </a:r>
                      <a:endParaRPr lang="pt" sz="1500" i="1" dirty="0"/>
                    </a:p>
                  </a:txBody>
                  <a:tcPr/>
                </a:tc>
                <a:extLst>
                  <a:ext uri="{0D108BD9-81ED-4DB2-BD59-A6C34878D82A}">
                    <a16:rowId xmlns:a16="http://schemas.microsoft.com/office/drawing/2014/main" val="2316465302"/>
                  </a:ext>
                </a:extLst>
              </a:tr>
            </a:tbl>
          </a:graphicData>
        </a:graphic>
      </p:graphicFrame>
      <p:sp>
        <p:nvSpPr>
          <p:cNvPr id="3" name="Slide Number Placeholder 2">
            <a:extLst>
              <a:ext uri="{FF2B5EF4-FFF2-40B4-BE49-F238E27FC236}">
                <a16:creationId xmlns:a16="http://schemas.microsoft.com/office/drawing/2014/main" id="{90B36E56-1017-4506-A94A-BF7F3624A8C8}"/>
              </a:ext>
            </a:extLst>
          </p:cNvPr>
          <p:cNvSpPr>
            <a:spLocks noGrp="1"/>
          </p:cNvSpPr>
          <p:nvPr>
            <p:ph type="sldNum" sz="quarter" idx="12"/>
          </p:nvPr>
        </p:nvSpPr>
        <p:spPr/>
        <p:txBody>
          <a:bodyPr/>
          <a:lstStyle/>
          <a:p>
            <a:pPr algn="r" rtl="0">
              <a:defRPr/>
            </a:pPr>
            <a:fld id="{46861DAA-5BBC-4812-876F-0D7C7B9EA75C}" type="slidenum">
              <a:rPr/>
              <a:pPr>
                <a:defRPr/>
              </a:pPr>
              <a:t>16</a:t>
            </a:fld>
            <a:endParaRPr lang="pt"/>
          </a:p>
        </p:txBody>
      </p:sp>
    </p:spTree>
    <p:extLst>
      <p:ext uri="{BB962C8B-B14F-4D97-AF65-F5344CB8AC3E}">
        <p14:creationId xmlns:p14="http://schemas.microsoft.com/office/powerpoint/2010/main" val="250152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BBF-B9B1-4DD4-803F-8C463E87CE79}"/>
              </a:ext>
            </a:extLst>
          </p:cNvPr>
          <p:cNvSpPr>
            <a:spLocks noGrp="1"/>
          </p:cNvSpPr>
          <p:nvPr>
            <p:ph type="title"/>
          </p:nvPr>
        </p:nvSpPr>
        <p:spPr/>
        <p:txBody>
          <a:bodyPr/>
          <a:lstStyle/>
          <a:p>
            <a:pPr algn="l" rtl="0"/>
            <a:r>
              <a:rPr lang="pt" b="1" i="0" u="none" baseline="0" dirty="0"/>
              <a:t>Abordagem da cadeia de valores (exemplo)</a:t>
            </a:r>
          </a:p>
        </p:txBody>
      </p:sp>
      <p:pic>
        <p:nvPicPr>
          <p:cNvPr id="4" name="Content Placeholder 3">
            <a:extLst>
              <a:ext uri="{FF2B5EF4-FFF2-40B4-BE49-F238E27FC236}">
                <a16:creationId xmlns:a16="http://schemas.microsoft.com/office/drawing/2014/main" id="{6140D769-464D-4A46-9326-975791008D3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03648" y="2611143"/>
            <a:ext cx="6192688" cy="3507923"/>
          </a:xfrm>
          <a:prstGeom prst="rect">
            <a:avLst/>
          </a:prstGeom>
        </p:spPr>
      </p:pic>
      <p:sp>
        <p:nvSpPr>
          <p:cNvPr id="5" name="TextBox 4">
            <a:extLst>
              <a:ext uri="{FF2B5EF4-FFF2-40B4-BE49-F238E27FC236}">
                <a16:creationId xmlns:a16="http://schemas.microsoft.com/office/drawing/2014/main" id="{A64E67FE-8A3F-41E9-92E4-9F08A7CB6A9B}"/>
              </a:ext>
            </a:extLst>
          </p:cNvPr>
          <p:cNvSpPr txBox="1"/>
          <p:nvPr/>
        </p:nvSpPr>
        <p:spPr>
          <a:xfrm>
            <a:off x="395536" y="6237314"/>
            <a:ext cx="4400564" cy="261610"/>
          </a:xfrm>
          <a:prstGeom prst="rect">
            <a:avLst/>
          </a:prstGeom>
          <a:noFill/>
        </p:spPr>
        <p:txBody>
          <a:bodyPr wrap="none" rtlCol="0">
            <a:spAutoFit/>
          </a:bodyPr>
          <a:lstStyle/>
          <a:p>
            <a:pPr algn="l" rtl="0"/>
            <a:r>
              <a:rPr lang="pt" sz="1100" b="0" i="0" u="none" baseline="0">
                <a:solidFill>
                  <a:srgbClr val="0F5494"/>
                </a:solidFill>
                <a:hlinkClick r:id="rId5"/>
              </a:rPr>
              <a:t>SDG Compass – O guia de ação empresarial nos ODS</a:t>
            </a:r>
            <a:endParaRPr lang="pt" sz="1100" b="0" dirty="0">
              <a:solidFill>
                <a:srgbClr val="0F5494"/>
              </a:solidFill>
            </a:endParaRPr>
          </a:p>
        </p:txBody>
      </p:sp>
      <p:sp>
        <p:nvSpPr>
          <p:cNvPr id="3" name="Slide Number Placeholder 2">
            <a:extLst>
              <a:ext uri="{FF2B5EF4-FFF2-40B4-BE49-F238E27FC236}">
                <a16:creationId xmlns:a16="http://schemas.microsoft.com/office/drawing/2014/main" id="{21AEC787-8423-4027-84DB-3DC056082887}"/>
              </a:ext>
            </a:extLst>
          </p:cNvPr>
          <p:cNvSpPr>
            <a:spLocks noGrp="1"/>
          </p:cNvSpPr>
          <p:nvPr>
            <p:ph type="sldNum" sz="quarter" idx="12"/>
          </p:nvPr>
        </p:nvSpPr>
        <p:spPr/>
        <p:txBody>
          <a:bodyPr/>
          <a:lstStyle/>
          <a:p>
            <a:pPr algn="r" rtl="0">
              <a:defRPr/>
            </a:pPr>
            <a:fld id="{46861DAA-5BBC-4812-876F-0D7C7B9EA75C}" type="slidenum">
              <a:rPr/>
              <a:pPr>
                <a:defRPr/>
              </a:pPr>
              <a:t>17</a:t>
            </a:fld>
            <a:endParaRPr lang="pt"/>
          </a:p>
        </p:txBody>
      </p:sp>
    </p:spTree>
    <p:extLst>
      <p:ext uri="{BB962C8B-B14F-4D97-AF65-F5344CB8AC3E}">
        <p14:creationId xmlns:p14="http://schemas.microsoft.com/office/powerpoint/2010/main" val="20962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2839-520D-4E4C-B50D-71436EE17A47}"/>
              </a:ext>
            </a:extLst>
          </p:cNvPr>
          <p:cNvSpPr>
            <a:spLocks noGrp="1"/>
          </p:cNvSpPr>
          <p:nvPr>
            <p:ph type="title"/>
          </p:nvPr>
        </p:nvSpPr>
        <p:spPr/>
        <p:txBody>
          <a:bodyPr/>
          <a:lstStyle/>
          <a:p>
            <a:pPr algn="l" rtl="0"/>
            <a:r>
              <a:rPr lang="pt" b="1" i="0" u="none" baseline="0"/>
              <a:t>Os ODS de uma empresa na Europa: perguntas que podem ser feitas</a:t>
            </a:r>
          </a:p>
        </p:txBody>
      </p:sp>
      <p:sp>
        <p:nvSpPr>
          <p:cNvPr id="3" name="Content Placeholder 2">
            <a:extLst>
              <a:ext uri="{FF2B5EF4-FFF2-40B4-BE49-F238E27FC236}">
                <a16:creationId xmlns:a16="http://schemas.microsoft.com/office/drawing/2014/main" id="{30EBF01F-7B1A-4577-B666-9A8586A5AF0D}"/>
              </a:ext>
            </a:extLst>
          </p:cNvPr>
          <p:cNvSpPr>
            <a:spLocks noGrp="1"/>
          </p:cNvSpPr>
          <p:nvPr>
            <p:ph idx="1"/>
          </p:nvPr>
        </p:nvSpPr>
        <p:spPr/>
        <p:txBody>
          <a:bodyPr/>
          <a:lstStyle/>
          <a:p>
            <a:pPr algn="l" rtl="0"/>
            <a:r>
              <a:rPr lang="pt" sz="2200" b="0" i="0" u="none" baseline="0" dirty="0"/>
              <a:t>Como posso identificar ligações diretas com os 17 objetivos? (por exemplo, a minha empresa introduziu recentemente o fornecimento de energia renovável, o impacto ou contribuição para o ODS 7 pode ser: Energia acessível e limpa)</a:t>
            </a:r>
          </a:p>
          <a:p>
            <a:pPr algn="l" rtl="0"/>
            <a:r>
              <a:rPr lang="pt" sz="2200" b="0" i="0" u="none" baseline="0" dirty="0"/>
              <a:t>Quem são os grupos vulneráveis ao longo da minha cadeia de valor a que um ou mais ODS poderiam estar relacionados?</a:t>
            </a:r>
          </a:p>
          <a:p>
            <a:pPr algn="l" rtl="0"/>
            <a:r>
              <a:rPr lang="pt" sz="2200" b="0" i="0" u="none" baseline="0" dirty="0"/>
              <a:t>Quais são os impactos socioambientais que identifiquei? Como eles se relacionam aos 17 ODS? </a:t>
            </a:r>
          </a:p>
        </p:txBody>
      </p:sp>
      <p:sp>
        <p:nvSpPr>
          <p:cNvPr id="4" name="Slide Number Placeholder 3">
            <a:extLst>
              <a:ext uri="{FF2B5EF4-FFF2-40B4-BE49-F238E27FC236}">
                <a16:creationId xmlns:a16="http://schemas.microsoft.com/office/drawing/2014/main" id="{E9B251A7-CA70-4229-B586-8F7ED87BCBB3}"/>
              </a:ext>
            </a:extLst>
          </p:cNvPr>
          <p:cNvSpPr>
            <a:spLocks noGrp="1"/>
          </p:cNvSpPr>
          <p:nvPr>
            <p:ph type="sldNum" sz="quarter" idx="12"/>
          </p:nvPr>
        </p:nvSpPr>
        <p:spPr/>
        <p:txBody>
          <a:bodyPr/>
          <a:lstStyle/>
          <a:p>
            <a:pPr algn="r" rtl="0">
              <a:defRPr/>
            </a:pPr>
            <a:fld id="{46861DAA-5BBC-4812-876F-0D7C7B9EA75C}" type="slidenum">
              <a:rPr/>
              <a:pPr>
                <a:defRPr/>
              </a:pPr>
              <a:t>18</a:t>
            </a:fld>
            <a:endParaRPr lang="pt"/>
          </a:p>
        </p:txBody>
      </p:sp>
    </p:spTree>
    <p:extLst>
      <p:ext uri="{BB962C8B-B14F-4D97-AF65-F5344CB8AC3E}">
        <p14:creationId xmlns:p14="http://schemas.microsoft.com/office/powerpoint/2010/main" val="369720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pPr algn="l" rtl="0"/>
            <a:r>
              <a:rPr lang="pt" b="1" i="0" u="none" baseline="0"/>
              <a:t>Exemplo 1</a:t>
            </a:r>
          </a:p>
        </p:txBody>
      </p:sp>
      <p:sp>
        <p:nvSpPr>
          <p:cNvPr id="3" name="Content Placeholder 2">
            <a:extLst>
              <a:ext uri="{FF2B5EF4-FFF2-40B4-BE49-F238E27FC236}">
                <a16:creationId xmlns:a16="http://schemas.microsoft.com/office/drawing/2014/main" id="{C56B3E13-44F2-4D0E-9FF6-876DD51248C6}"/>
              </a:ext>
            </a:extLst>
          </p:cNvPr>
          <p:cNvSpPr>
            <a:spLocks noGrp="1"/>
          </p:cNvSpPr>
          <p:nvPr>
            <p:ph idx="1"/>
          </p:nvPr>
        </p:nvSpPr>
        <p:spPr>
          <a:xfrm>
            <a:off x="468313" y="2315319"/>
            <a:ext cx="8229600" cy="1296887"/>
          </a:xfrm>
        </p:spPr>
        <p:txBody>
          <a:bodyPr/>
          <a:lstStyle/>
          <a:p>
            <a:pPr marL="0" indent="0" algn="l" rtl="0">
              <a:buNone/>
            </a:pPr>
            <a:r>
              <a:rPr lang="pt" sz="1600" b="0" i="0" u="none" baseline="0" dirty="0"/>
              <a:t>Uma empresa de fundição de estanho, com sede na Espanha, compra a maior parte da sua matéria-prima em Mianmar. Nos últimos meses, uma ONG de direitos humanos mundialmente conhecida publicou um relatório que destaca as más condições dos direitos laborais relacionadas com as atividades mineiras naquele país.</a:t>
            </a:r>
          </a:p>
          <a:p>
            <a:pPr marL="0" indent="0" algn="l" rtl="0">
              <a:buNone/>
            </a:pPr>
            <a:endParaRPr lang="pt" sz="1600" dirty="0"/>
          </a:p>
          <a:p>
            <a:pPr marL="0" indent="0" algn="l" rtl="0">
              <a:buNone/>
            </a:pPr>
            <a:endParaRPr lang="pt" sz="1600" dirty="0"/>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2743236375"/>
              </p:ext>
            </p:extLst>
          </p:nvPr>
        </p:nvGraphicFramePr>
        <p:xfrm>
          <a:off x="539552" y="3612206"/>
          <a:ext cx="8136135" cy="2628900"/>
        </p:xfrm>
        <a:graphic>
          <a:graphicData uri="http://schemas.openxmlformats.org/drawingml/2006/table">
            <a:tbl>
              <a:tblPr firstRow="1" bandRow="1">
                <a:tableStyleId>{5C22544A-7EE6-4342-B048-85BDC9FD1C3A}</a:tableStyleId>
              </a:tblPr>
              <a:tblGrid>
                <a:gridCol w="1923087">
                  <a:extLst>
                    <a:ext uri="{9D8B030D-6E8A-4147-A177-3AD203B41FA5}">
                      <a16:colId xmlns:a16="http://schemas.microsoft.com/office/drawing/2014/main" val="2211509574"/>
                    </a:ext>
                  </a:extLst>
                </a:gridCol>
                <a:gridCol w="3501003">
                  <a:extLst>
                    <a:ext uri="{9D8B030D-6E8A-4147-A177-3AD203B41FA5}">
                      <a16:colId xmlns:a16="http://schemas.microsoft.com/office/drawing/2014/main" val="4207919820"/>
                    </a:ext>
                  </a:extLst>
                </a:gridCol>
                <a:gridCol w="2712045">
                  <a:extLst>
                    <a:ext uri="{9D8B030D-6E8A-4147-A177-3AD203B41FA5}">
                      <a16:colId xmlns:a16="http://schemas.microsoft.com/office/drawing/2014/main" val="3766515572"/>
                    </a:ext>
                  </a:extLst>
                </a:gridCol>
              </a:tblGrid>
              <a:tr h="370840">
                <a:tc>
                  <a:txBody>
                    <a:bodyPr/>
                    <a:lstStyle/>
                    <a:p>
                      <a:pPr algn="l" rtl="0"/>
                      <a:r>
                        <a:rPr lang="pt" sz="1200" b="1" i="0" u="none" baseline="0"/>
                        <a:t>Compreensão do impacto</a:t>
                      </a:r>
                    </a:p>
                  </a:txBody>
                  <a:tcPr/>
                </a:tc>
                <a:tc>
                  <a:txBody>
                    <a:bodyPr/>
                    <a:lstStyle/>
                    <a:p>
                      <a:pPr algn="l" rtl="0"/>
                      <a:r>
                        <a:rPr lang="pt" sz="1200" b="1" i="0" u="none" baseline="0">
                          <a:solidFill>
                            <a:schemeClr val="bg1"/>
                          </a:solidFill>
                        </a:rPr>
                        <a:t>Ações e questões a levantar</a:t>
                      </a:r>
                    </a:p>
                  </a:txBody>
                  <a:tcPr/>
                </a:tc>
                <a:tc>
                  <a:txBody>
                    <a:bodyPr/>
                    <a:lstStyle/>
                    <a:p>
                      <a:pPr algn="l" rtl="0"/>
                      <a:r>
                        <a:rPr lang="pt" sz="1200" b="1" i="0" u="none" baseline="0"/>
                        <a:t>Impacto e contribuição com os ODS</a:t>
                      </a:r>
                    </a:p>
                  </a:txBody>
                  <a:tcPr/>
                </a:tc>
                <a:extLst>
                  <a:ext uri="{0D108BD9-81ED-4DB2-BD59-A6C34878D82A}">
                    <a16:rowId xmlns:a16="http://schemas.microsoft.com/office/drawing/2014/main" val="3138597434"/>
                  </a:ext>
                </a:extLst>
              </a:tr>
              <a:tr h="370840">
                <a:tc>
                  <a:txBody>
                    <a:bodyPr/>
                    <a:lstStyle/>
                    <a:p>
                      <a:pPr algn="l" rtl="0"/>
                      <a:r>
                        <a:rPr lang="pt" sz="1050" b="0" i="0" u="none" baseline="0" dirty="0"/>
                        <a:t>Você identifica que o estanho que compra é proveniente da região identificada no relatório da ONG. </a:t>
                      </a:r>
                    </a:p>
                  </a:txBody>
                  <a:tcPr/>
                </a:tc>
                <a:tc>
                  <a:txBody>
                    <a:bodyPr/>
                    <a:lstStyle/>
                    <a:p>
                      <a:pPr marL="285750" indent="-285750" algn="l" rtl="0">
                        <a:buFont typeface="Arial" panose="020B0604020202020204" pitchFamily="34" charset="0"/>
                        <a:buChar char="•"/>
                      </a:pPr>
                      <a:r>
                        <a:rPr lang="pt" sz="1050" b="0" i="0" u="none" baseline="0" dirty="0"/>
                        <a:t>Está a pagar um preço justo aos seus fornecedores pelos produtos?</a:t>
                      </a:r>
                    </a:p>
                    <a:p>
                      <a:pPr marL="285750" indent="-285750" algn="l" rtl="0">
                        <a:buFont typeface="Arial" panose="020B0604020202020204" pitchFamily="34" charset="0"/>
                        <a:buChar char="•"/>
                      </a:pPr>
                      <a:r>
                        <a:rPr lang="pt" sz="1050" b="0" i="0" u="none" baseline="0" dirty="0"/>
                        <a:t>Pergunte aos seus fornecedores sobre suas políticas de remuneração: estão a dar aos trabalhadores pelo menos o salário mínimo (preferencialmente um salário digno)?</a:t>
                      </a:r>
                    </a:p>
                    <a:p>
                      <a:pPr marL="285750" indent="-285750" algn="l" rtl="0">
                        <a:buFont typeface="Arial" panose="020B0604020202020204" pitchFamily="34" charset="0"/>
                        <a:buChar char="•"/>
                      </a:pPr>
                      <a:r>
                        <a:rPr lang="pt" sz="1050" b="0" i="0" u="none" baseline="0" dirty="0"/>
                        <a:t>Seus fornecedores estão a pagar impostos justos?</a:t>
                      </a:r>
                    </a:p>
                    <a:p>
                      <a:pPr marL="285750" indent="-285750" algn="l" rtl="0">
                        <a:buFont typeface="Arial" panose="020B0604020202020204" pitchFamily="34" charset="0"/>
                        <a:buChar char="•"/>
                      </a:pPr>
                      <a:r>
                        <a:rPr lang="pt" sz="1050" b="0" i="0" u="none" baseline="0" dirty="0"/>
                        <a:t>Está a colaborar com as partes interessadas do país (ONG, fornecedores, programas locais) para fazer face aos desafios identificados no relatório das ONG?</a:t>
                      </a:r>
                    </a:p>
                  </a:txBody>
                  <a:tcPr/>
                </a:tc>
                <a:tc>
                  <a:txBody>
                    <a:bodyPr/>
                    <a:lstStyle/>
                    <a:p>
                      <a:pPr marL="285750" indent="-285750" algn="l" rtl="0">
                        <a:buFont typeface="Arial" panose="020B0604020202020204" pitchFamily="34" charset="0"/>
                        <a:buChar char="•"/>
                      </a:pPr>
                      <a:r>
                        <a:rPr lang="pt" sz="1050" b="1" i="0" u="none" baseline="0" dirty="0"/>
                        <a:t>ODS 1: </a:t>
                      </a:r>
                      <a:r>
                        <a:rPr lang="pt" sz="1050" b="0" i="0" u="none" baseline="0" dirty="0"/>
                        <a:t>Erradicar a pobreza em todas as suas dimensões, em todos os lugares.</a:t>
                      </a:r>
                    </a:p>
                    <a:p>
                      <a:pPr marL="285750" indent="-285750" algn="l" rtl="0">
                        <a:buFont typeface="Arial" panose="020B0604020202020204" pitchFamily="34" charset="0"/>
                        <a:buChar char="•"/>
                      </a:pPr>
                      <a:r>
                        <a:rPr lang="pt" sz="1050" b="1" i="0" u="none" baseline="0" dirty="0"/>
                        <a:t>ODS 8: </a:t>
                      </a:r>
                      <a:r>
                        <a:rPr lang="pt" sz="1050" b="0" i="0" u="none" baseline="0" dirty="0"/>
                        <a:t>Promover o crescimento económico inclusivo e sustentável, o emprego pleno e produtivo e o trabalho digno para todos.</a:t>
                      </a:r>
                    </a:p>
                    <a:p>
                      <a:pPr marL="285750" indent="-285750" algn="l" rtl="0">
                        <a:buFont typeface="Arial" panose="020B0604020202020204" pitchFamily="34" charset="0"/>
                        <a:buChar char="•"/>
                      </a:pPr>
                      <a:r>
                        <a:rPr lang="pt" sz="1050" b="1" i="0" u="none" baseline="0" dirty="0"/>
                        <a:t>ODS 17: </a:t>
                      </a:r>
                      <a:r>
                        <a:rPr lang="pt" sz="1050" b="0" i="0" u="none" baseline="0" dirty="0"/>
                        <a:t>Reforçar os meios de implementação e revitalizar a parceria global para o desenvolvimento sustentável.</a:t>
                      </a:r>
                    </a:p>
                    <a:p>
                      <a:pPr marL="285750" indent="-285750" algn="l" rtl="0">
                        <a:buFont typeface="Arial" panose="020B0604020202020204" pitchFamily="34" charset="0"/>
                        <a:buChar char="•"/>
                      </a:pPr>
                      <a:endParaRPr lang="pt" sz="1050" dirty="0"/>
                    </a:p>
                  </a:txBody>
                  <a:tcPr/>
                </a:tc>
                <a:extLst>
                  <a:ext uri="{0D108BD9-81ED-4DB2-BD59-A6C34878D82A}">
                    <a16:rowId xmlns:a16="http://schemas.microsoft.com/office/drawing/2014/main" val="3670184403"/>
                  </a:ext>
                </a:extLst>
              </a:tr>
            </a:tbl>
          </a:graphicData>
        </a:graphic>
      </p:graphicFrame>
      <p:sp>
        <p:nvSpPr>
          <p:cNvPr id="5" name="Slide Number Placeholder 4">
            <a:extLst>
              <a:ext uri="{FF2B5EF4-FFF2-40B4-BE49-F238E27FC236}">
                <a16:creationId xmlns:a16="http://schemas.microsoft.com/office/drawing/2014/main" id="{25F06BE8-ED40-49A5-9583-61EB4C0BB932}"/>
              </a:ext>
            </a:extLst>
          </p:cNvPr>
          <p:cNvSpPr>
            <a:spLocks noGrp="1"/>
          </p:cNvSpPr>
          <p:nvPr>
            <p:ph type="sldNum" sz="quarter" idx="12"/>
          </p:nvPr>
        </p:nvSpPr>
        <p:spPr/>
        <p:txBody>
          <a:bodyPr/>
          <a:lstStyle/>
          <a:p>
            <a:pPr algn="r" rtl="0">
              <a:defRPr/>
            </a:pPr>
            <a:fld id="{46861DAA-5BBC-4812-876F-0D7C7B9EA75C}" type="slidenum">
              <a:rPr/>
              <a:pPr>
                <a:defRPr/>
              </a:pPr>
              <a:t>19</a:t>
            </a:fld>
            <a:endParaRPr lang="pt"/>
          </a:p>
        </p:txBody>
      </p:sp>
    </p:spTree>
    <p:extLst>
      <p:ext uri="{BB962C8B-B14F-4D97-AF65-F5344CB8AC3E}">
        <p14:creationId xmlns:p14="http://schemas.microsoft.com/office/powerpoint/2010/main" val="338325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pt" b="1" i="0" u="none" baseline="0"/>
              <a:t>Conteúdo</a:t>
            </a:r>
          </a:p>
        </p:txBody>
      </p:sp>
      <p:sp>
        <p:nvSpPr>
          <p:cNvPr id="3" name="Content Placeholder 2"/>
          <p:cNvSpPr>
            <a:spLocks noGrp="1"/>
          </p:cNvSpPr>
          <p:nvPr>
            <p:ph idx="1"/>
          </p:nvPr>
        </p:nvSpPr>
        <p:spPr/>
        <p:txBody>
          <a:bodyPr/>
          <a:lstStyle/>
          <a:p>
            <a:pPr marL="457200" indent="-457200" algn="l" rtl="0">
              <a:buFont typeface="+mj-lt"/>
              <a:buAutoNum type="arabicPeriod"/>
            </a:pPr>
            <a:r>
              <a:rPr lang="pt" sz="1600" b="0" i="0" u="none" baseline="0"/>
              <a:t>Responsabilidade social das empresas</a:t>
            </a:r>
          </a:p>
          <a:p>
            <a:pPr lvl="1" algn="l" rtl="0"/>
            <a:r>
              <a:rPr lang="pt" sz="1600" b="1" i="0" u="none" baseline="0"/>
              <a:t>O que é?</a:t>
            </a:r>
          </a:p>
          <a:p>
            <a:pPr lvl="1" algn="l" rtl="0"/>
            <a:r>
              <a:rPr lang="pt" sz="1600" b="1" i="0" u="none" baseline="0"/>
              <a:t>Como isso se aplica à minha empresa?</a:t>
            </a:r>
          </a:p>
          <a:p>
            <a:pPr lvl="1" algn="l" rtl="0"/>
            <a:r>
              <a:rPr lang="pt" sz="1600" b="1" i="0" u="none" baseline="0"/>
              <a:t>Como isso se relaciona ao regulamento da UE e às minhas práticas de aprovisionamento</a:t>
            </a:r>
          </a:p>
          <a:p>
            <a:pPr marL="457200" indent="-457200" algn="l" rtl="0">
              <a:buFont typeface="+mj-lt"/>
              <a:buAutoNum type="arabicPeriod"/>
            </a:pPr>
            <a:r>
              <a:rPr lang="pt" sz="1600" b="0" i="0" u="none" baseline="0"/>
              <a:t>Objetivos de Desenvolvimento Sustentável</a:t>
            </a:r>
          </a:p>
          <a:p>
            <a:pPr lvl="1" algn="l" rtl="0"/>
            <a:r>
              <a:rPr lang="pt" sz="1600" b="1" i="0" u="none" baseline="0"/>
              <a:t>Capturando o impacto mais amplo das minhas atividades</a:t>
            </a:r>
          </a:p>
          <a:p>
            <a:pPr lvl="1" algn="l" rtl="0"/>
            <a:r>
              <a:rPr lang="pt" sz="1600" b="1" i="0" u="none" baseline="0"/>
              <a:t>Como posso contribuir como PME na Europa?</a:t>
            </a:r>
          </a:p>
          <a:p>
            <a:pPr marL="0" lvl="1" indent="0" algn="l" rtl="0">
              <a:buNone/>
            </a:pPr>
            <a:endParaRPr lang="pt" sz="1600" b="0" dirty="0">
              <a:ea typeface="+mn-ea"/>
              <a:cs typeface="+mn-cs"/>
            </a:endParaRPr>
          </a:p>
        </p:txBody>
      </p:sp>
      <p:sp>
        <p:nvSpPr>
          <p:cNvPr id="4" name="Slide Number Placeholder 3">
            <a:extLst>
              <a:ext uri="{FF2B5EF4-FFF2-40B4-BE49-F238E27FC236}">
                <a16:creationId xmlns:a16="http://schemas.microsoft.com/office/drawing/2014/main" id="{1916A3DB-B275-4FA4-9140-552369FB9156}"/>
              </a:ext>
            </a:extLst>
          </p:cNvPr>
          <p:cNvSpPr>
            <a:spLocks noGrp="1"/>
          </p:cNvSpPr>
          <p:nvPr>
            <p:ph type="sldNum" sz="quarter" idx="12"/>
          </p:nvPr>
        </p:nvSpPr>
        <p:spPr/>
        <p:txBody>
          <a:bodyPr/>
          <a:lstStyle/>
          <a:p>
            <a:pPr algn="r" rtl="0">
              <a:defRPr/>
            </a:pPr>
            <a:fld id="{46861DAA-5BBC-4812-876F-0D7C7B9EA75C}" type="slidenum">
              <a:rPr/>
              <a:pPr>
                <a:defRPr/>
              </a:pPr>
              <a:t>2</a:t>
            </a:fld>
            <a:endParaRPr lang="pt"/>
          </a:p>
        </p:txBody>
      </p:sp>
    </p:spTree>
    <p:extLst>
      <p:ext uri="{BB962C8B-B14F-4D97-AF65-F5344CB8AC3E}">
        <p14:creationId xmlns:p14="http://schemas.microsoft.com/office/powerpoint/2010/main" val="323723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5909-4DDB-4BB6-ADA7-A566C788C867}"/>
              </a:ext>
            </a:extLst>
          </p:cNvPr>
          <p:cNvSpPr>
            <a:spLocks noGrp="1"/>
          </p:cNvSpPr>
          <p:nvPr>
            <p:ph type="title"/>
          </p:nvPr>
        </p:nvSpPr>
        <p:spPr/>
        <p:txBody>
          <a:bodyPr/>
          <a:lstStyle/>
          <a:p>
            <a:pPr algn="l" rtl="0"/>
            <a:r>
              <a:rPr lang="pt" b="1" i="0" u="none" baseline="0"/>
              <a:t>Exemplo 2</a:t>
            </a:r>
          </a:p>
        </p:txBody>
      </p:sp>
      <p:graphicFrame>
        <p:nvGraphicFramePr>
          <p:cNvPr id="4" name="Table 3">
            <a:extLst>
              <a:ext uri="{FF2B5EF4-FFF2-40B4-BE49-F238E27FC236}">
                <a16:creationId xmlns:a16="http://schemas.microsoft.com/office/drawing/2014/main" id="{22417D27-E5A9-478E-B7AE-4CC6F30BEE60}"/>
              </a:ext>
            </a:extLst>
          </p:cNvPr>
          <p:cNvGraphicFramePr>
            <a:graphicFrameLocks noGrp="1"/>
          </p:cNvGraphicFramePr>
          <p:nvPr>
            <p:extLst>
              <p:ext uri="{D42A27DB-BD31-4B8C-83A1-F6EECF244321}">
                <p14:modId xmlns:p14="http://schemas.microsoft.com/office/powerpoint/2010/main" val="3058000375"/>
              </p:ext>
            </p:extLst>
          </p:nvPr>
        </p:nvGraphicFramePr>
        <p:xfrm>
          <a:off x="539552" y="3505977"/>
          <a:ext cx="8136135" cy="289560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211509574"/>
                    </a:ext>
                  </a:extLst>
                </a:gridCol>
                <a:gridCol w="2592288">
                  <a:extLst>
                    <a:ext uri="{9D8B030D-6E8A-4147-A177-3AD203B41FA5}">
                      <a16:colId xmlns:a16="http://schemas.microsoft.com/office/drawing/2014/main" val="4207919820"/>
                    </a:ext>
                  </a:extLst>
                </a:gridCol>
                <a:gridCol w="3167583">
                  <a:extLst>
                    <a:ext uri="{9D8B030D-6E8A-4147-A177-3AD203B41FA5}">
                      <a16:colId xmlns:a16="http://schemas.microsoft.com/office/drawing/2014/main" val="3766515572"/>
                    </a:ext>
                  </a:extLst>
                </a:gridCol>
              </a:tblGrid>
              <a:tr h="370840">
                <a:tc>
                  <a:txBody>
                    <a:bodyPr/>
                    <a:lstStyle/>
                    <a:p>
                      <a:pPr algn="l" rtl="0"/>
                      <a:r>
                        <a:rPr lang="pt" sz="1200" b="1" i="0" u="none" baseline="0" dirty="0"/>
                        <a:t>Compreensão do impacto</a:t>
                      </a:r>
                    </a:p>
                  </a:txBody>
                  <a:tcPr/>
                </a:tc>
                <a:tc>
                  <a:txBody>
                    <a:bodyPr/>
                    <a:lstStyle/>
                    <a:p>
                      <a:pPr algn="l" rtl="0"/>
                      <a:r>
                        <a:rPr lang="pt" sz="1200" b="1" i="0" u="none" baseline="0">
                          <a:solidFill>
                            <a:schemeClr val="bg1"/>
                          </a:solidFill>
                        </a:rPr>
                        <a:t>Ações e questões a levantar</a:t>
                      </a:r>
                    </a:p>
                  </a:txBody>
                  <a:tcPr/>
                </a:tc>
                <a:tc>
                  <a:txBody>
                    <a:bodyPr/>
                    <a:lstStyle/>
                    <a:p>
                      <a:pPr algn="l" rtl="0"/>
                      <a:r>
                        <a:rPr lang="pt" sz="1200" b="1" i="0" u="none" baseline="0"/>
                        <a:t>Impacto e contribuição com os ODS</a:t>
                      </a:r>
                    </a:p>
                  </a:txBody>
                  <a:tcPr/>
                </a:tc>
                <a:extLst>
                  <a:ext uri="{0D108BD9-81ED-4DB2-BD59-A6C34878D82A}">
                    <a16:rowId xmlns:a16="http://schemas.microsoft.com/office/drawing/2014/main" val="3138597434"/>
                  </a:ext>
                </a:extLst>
              </a:tr>
              <a:tr h="370840">
                <a:tc>
                  <a:txBody>
                    <a:bodyPr/>
                    <a:lstStyle/>
                    <a:p>
                      <a:pPr algn="l" rtl="0"/>
                      <a:r>
                        <a:rPr lang="pt" sz="1100" b="0" i="0" u="none" baseline="0" dirty="0"/>
                        <a:t>A decisão de comprar da EMAPE pode gerar impactos positivos nas comunidades</a:t>
                      </a:r>
                      <a:r>
                        <a:rPr lang="en-GB" sz="1100" b="0" i="0" u="none" baseline="0" dirty="0"/>
                        <a:t> que </a:t>
                      </a:r>
                      <a:r>
                        <a:rPr lang="en-GB" sz="1100" b="0" i="0" u="none" baseline="0" dirty="0" err="1"/>
                        <a:t>trabalham</a:t>
                      </a:r>
                      <a:r>
                        <a:rPr lang="en-GB" sz="1100" b="0" i="0" u="none" baseline="0" dirty="0"/>
                        <a:t> com a</a:t>
                      </a:r>
                      <a:r>
                        <a:rPr lang="pt" sz="1100" b="0" i="0" u="none" baseline="0" dirty="0"/>
                        <a:t> EMAPE. Ao mesmo tempo, exige processos sólidos por parte da empresa para garantir que os riscos relacionados com essa atividade sejam atenuados. </a:t>
                      </a:r>
                    </a:p>
                    <a:p>
                      <a:endParaRPr lang="pt" sz="1100" dirty="0"/>
                    </a:p>
                    <a:p>
                      <a:pPr algn="l" rtl="0"/>
                      <a:r>
                        <a:rPr lang="pt" sz="1100" b="1" i="0" u="sng" baseline="0" dirty="0"/>
                        <a:t>Para obter mais informações, consulte o módulo de formação sobre </a:t>
                      </a:r>
                      <a:r>
                        <a:rPr lang="en-GB" sz="1100" b="1" i="0" u="sng" baseline="0" dirty="0"/>
                        <a:t>a</a:t>
                      </a:r>
                      <a:r>
                        <a:rPr lang="pt" sz="1100" b="1" i="0" u="sng" baseline="0" dirty="0"/>
                        <a:t> EMAPE.</a:t>
                      </a:r>
                    </a:p>
                  </a:txBody>
                  <a:tcPr/>
                </a:tc>
                <a:tc>
                  <a:txBody>
                    <a:bodyPr/>
                    <a:lstStyle/>
                    <a:p>
                      <a:pPr marL="285750" indent="-285750" algn="l" rtl="0">
                        <a:buFont typeface="Arial" panose="020B0604020202020204" pitchFamily="34" charset="0"/>
                        <a:buChar char="•"/>
                      </a:pPr>
                      <a:r>
                        <a:rPr lang="pt" sz="1100" b="0" i="0" u="none" baseline="0" dirty="0"/>
                        <a:t>O que eu sei sobre as comunidades e regiões em que o EMAPE </a:t>
                      </a:r>
                      <a:r>
                        <a:rPr lang="en-GB" sz="1100" b="0" i="0" u="none" baseline="0" dirty="0" err="1"/>
                        <a:t>acontece</a:t>
                      </a:r>
                      <a:r>
                        <a:rPr lang="pt" sz="1100" b="0" i="0" u="none" baseline="0" dirty="0"/>
                        <a:t>? </a:t>
                      </a:r>
                    </a:p>
                    <a:p>
                      <a:pPr marL="285750" indent="-285750" algn="l" rtl="0">
                        <a:buFont typeface="Arial" panose="020B0604020202020204" pitchFamily="34" charset="0"/>
                        <a:buChar char="•"/>
                      </a:pPr>
                      <a:r>
                        <a:rPr lang="pt" sz="1100" b="0" i="0" u="none" baseline="0" dirty="0"/>
                        <a:t>Qual é o objetivo do programa internacional e como estou a contribuir? </a:t>
                      </a:r>
                    </a:p>
                    <a:p>
                      <a:pPr marL="285750" indent="-285750" algn="l" rtl="0">
                        <a:buFont typeface="Arial" panose="020B0604020202020204" pitchFamily="34" charset="0"/>
                        <a:buChar char="•"/>
                      </a:pPr>
                      <a:r>
                        <a:rPr lang="pt" sz="1100" b="0" i="0" u="none" baseline="0" dirty="0"/>
                        <a:t>Quais são os riscos para as pessoas e ao meio ambiente associados ao </a:t>
                      </a:r>
                      <a:r>
                        <a:rPr lang="en-GB" sz="1100" b="0" i="0" u="none" baseline="0" dirty="0" err="1"/>
                        <a:t>aprovisionamento</a:t>
                      </a:r>
                      <a:r>
                        <a:rPr lang="en-GB" sz="1100" b="0" i="0" u="none" baseline="0" dirty="0"/>
                        <a:t> de </a:t>
                      </a:r>
                      <a:r>
                        <a:rPr lang="en-GB" sz="1100" b="0" i="0" u="none" baseline="0" dirty="0" err="1"/>
                        <a:t>minerais</a:t>
                      </a:r>
                      <a:r>
                        <a:rPr lang="en-GB" sz="1100" b="0" i="0" u="none" baseline="0" dirty="0"/>
                        <a:t> </a:t>
                      </a:r>
                      <a:r>
                        <a:rPr lang="en-GB" sz="1100" b="0" i="0" u="none" baseline="0" dirty="0" err="1"/>
                        <a:t>extraídos</a:t>
                      </a:r>
                      <a:r>
                        <a:rPr lang="pt" sz="1100" b="0" i="0" u="none" baseline="0" dirty="0"/>
                        <a:t> </a:t>
                      </a:r>
                      <a:r>
                        <a:rPr lang="en-GB" sz="1100" b="0" i="0" u="none" baseline="0" dirty="0"/>
                        <a:t>pela</a:t>
                      </a:r>
                      <a:r>
                        <a:rPr lang="pt" sz="1100" b="0" i="0" u="none" baseline="0" dirty="0"/>
                        <a:t> EMAPE? </a:t>
                      </a:r>
                    </a:p>
                    <a:p>
                      <a:pPr marL="285750" indent="-285750" algn="l" rtl="0">
                        <a:buFont typeface="Arial" panose="020B0604020202020204" pitchFamily="34" charset="0"/>
                        <a:buChar char="•"/>
                      </a:pPr>
                      <a:r>
                        <a:rPr lang="pt" sz="1100" b="0" i="0" u="none" baseline="0" dirty="0"/>
                        <a:t>Que medidas estou a tomar para atenuar esses riscos?</a:t>
                      </a:r>
                    </a:p>
                  </a:txBody>
                  <a:tcPr/>
                </a:tc>
                <a:tc>
                  <a:txBody>
                    <a:bodyPr/>
                    <a:lstStyle/>
                    <a:p>
                      <a:pPr marL="285750" indent="-285750" algn="l" rtl="0">
                        <a:buFont typeface="Arial" panose="020B0604020202020204" pitchFamily="34" charset="0"/>
                        <a:buChar char="•"/>
                      </a:pPr>
                      <a:r>
                        <a:rPr lang="pt" sz="1100" b="1" i="0" u="none" baseline="0" dirty="0"/>
                        <a:t>ODS 1: </a:t>
                      </a:r>
                      <a:r>
                        <a:rPr lang="pt" sz="1100" b="0" i="0" u="none" baseline="0" dirty="0"/>
                        <a:t>Erradicar a pobreza em todas as suas dimensões, em todos os lugares.</a:t>
                      </a:r>
                    </a:p>
                    <a:p>
                      <a:pPr marL="285750" indent="-285750" algn="l" rtl="0">
                        <a:buFont typeface="Arial" panose="020B0604020202020204" pitchFamily="34" charset="0"/>
                        <a:buChar char="•"/>
                      </a:pPr>
                      <a:r>
                        <a:rPr lang="pt" sz="1100" b="1" i="0" u="none" baseline="0" dirty="0"/>
                        <a:t>ODS 8: </a:t>
                      </a:r>
                      <a:r>
                        <a:rPr lang="pt" sz="1100" b="0" i="0" u="none" baseline="0" dirty="0"/>
                        <a:t>Promover o crescimento económico inclusivo e sustentável, o emprego pleno e produtivo e o trabalho digno para todos.</a:t>
                      </a:r>
                    </a:p>
                    <a:p>
                      <a:pPr marL="285750" indent="-285750" algn="l" rtl="0">
                        <a:buFont typeface="Arial" panose="020B0604020202020204" pitchFamily="34" charset="0"/>
                        <a:buChar char="•"/>
                      </a:pPr>
                      <a:r>
                        <a:rPr lang="pt" sz="1100" b="1" i="0" u="none" baseline="0" dirty="0"/>
                        <a:t>ODS 10: </a:t>
                      </a:r>
                      <a:r>
                        <a:rPr lang="pt" sz="1100" b="0" i="0" u="none" baseline="0" dirty="0"/>
                        <a:t>Reduzindo as desigualdades.</a:t>
                      </a:r>
                    </a:p>
                    <a:p>
                      <a:pPr marL="285750" indent="-285750" algn="l" rtl="0">
                        <a:buFont typeface="Arial" panose="020B0604020202020204" pitchFamily="34" charset="0"/>
                        <a:buChar char="•"/>
                      </a:pPr>
                      <a:r>
                        <a:rPr lang="pt" sz="1100" b="1" i="0" u="none" baseline="0" dirty="0"/>
                        <a:t>ODS 12: </a:t>
                      </a:r>
                      <a:r>
                        <a:rPr lang="pt" sz="1100" b="0" i="0" u="none" baseline="0" dirty="0"/>
                        <a:t>Consumo e produção responsáveis.</a:t>
                      </a:r>
                    </a:p>
                    <a:p>
                      <a:pPr marL="285750" indent="-285750" algn="l" rtl="0">
                        <a:buFont typeface="Arial" panose="020B0604020202020204" pitchFamily="34" charset="0"/>
                        <a:buChar char="•"/>
                      </a:pPr>
                      <a:endParaRPr lang="pt" sz="1100" dirty="0"/>
                    </a:p>
                  </a:txBody>
                  <a:tcPr/>
                </a:tc>
                <a:extLst>
                  <a:ext uri="{0D108BD9-81ED-4DB2-BD59-A6C34878D82A}">
                    <a16:rowId xmlns:a16="http://schemas.microsoft.com/office/drawing/2014/main" val="3670184403"/>
                  </a:ext>
                </a:extLst>
              </a:tr>
            </a:tbl>
          </a:graphicData>
        </a:graphic>
      </p:graphicFrame>
      <p:sp>
        <p:nvSpPr>
          <p:cNvPr id="6" name="Content Placeholder 5">
            <a:extLst>
              <a:ext uri="{FF2B5EF4-FFF2-40B4-BE49-F238E27FC236}">
                <a16:creationId xmlns:a16="http://schemas.microsoft.com/office/drawing/2014/main" id="{100EDC93-62C2-425A-96EB-AEEA1FEEFE05}"/>
              </a:ext>
            </a:extLst>
          </p:cNvPr>
          <p:cNvSpPr>
            <a:spLocks noGrp="1"/>
          </p:cNvSpPr>
          <p:nvPr>
            <p:ph idx="1"/>
          </p:nvPr>
        </p:nvSpPr>
        <p:spPr>
          <a:xfrm>
            <a:off x="457200" y="2276872"/>
            <a:ext cx="8229600" cy="1152128"/>
          </a:xfrm>
        </p:spPr>
        <p:txBody>
          <a:bodyPr/>
          <a:lstStyle/>
          <a:p>
            <a:pPr marL="0" indent="0" algn="l" rtl="0">
              <a:buNone/>
            </a:pPr>
            <a:r>
              <a:rPr lang="pt" sz="1200" b="0" i="0" u="none" baseline="0" dirty="0"/>
              <a:t>Uma refinaria de ouro na Polónia decidiu começar a adquirir ouro EMAPE a partir de um programa internacional reconhecido sobre o ouro EMAPE responsável do Gana, Burkina Faso e Uganda. A refinaria se envolveu com a ONG que gere o programa e identificou um modelo de negócio para separadamente processar e comercializar ouro proveniente das Fontes EMAPE. Por último, a refinaria recebe atualizações regulares acerca das atividades com os mineiros no terreno e preparou um material informativo para partilhar com os seus clientes.</a:t>
            </a:r>
          </a:p>
        </p:txBody>
      </p:sp>
      <p:sp>
        <p:nvSpPr>
          <p:cNvPr id="3" name="Slide Number Placeholder 2">
            <a:extLst>
              <a:ext uri="{FF2B5EF4-FFF2-40B4-BE49-F238E27FC236}">
                <a16:creationId xmlns:a16="http://schemas.microsoft.com/office/drawing/2014/main" id="{5B85FACA-B036-416B-8BAC-9B9AC028725A}"/>
              </a:ext>
            </a:extLst>
          </p:cNvPr>
          <p:cNvSpPr>
            <a:spLocks noGrp="1"/>
          </p:cNvSpPr>
          <p:nvPr>
            <p:ph type="sldNum" sz="quarter" idx="12"/>
          </p:nvPr>
        </p:nvSpPr>
        <p:spPr/>
        <p:txBody>
          <a:bodyPr/>
          <a:lstStyle/>
          <a:p>
            <a:pPr algn="r" rtl="0">
              <a:defRPr/>
            </a:pPr>
            <a:fld id="{46861DAA-5BBC-4812-876F-0D7C7B9EA75C}" type="slidenum">
              <a:rPr/>
              <a:pPr>
                <a:defRPr/>
              </a:pPr>
              <a:t>20</a:t>
            </a:fld>
            <a:endParaRPr lang="pt"/>
          </a:p>
        </p:txBody>
      </p:sp>
    </p:spTree>
    <p:extLst>
      <p:ext uri="{BB962C8B-B14F-4D97-AF65-F5344CB8AC3E}">
        <p14:creationId xmlns:p14="http://schemas.microsoft.com/office/powerpoint/2010/main" val="26821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4C08E-2C43-41DD-9746-6EE81B08F10A}"/>
              </a:ext>
            </a:extLst>
          </p:cNvPr>
          <p:cNvSpPr>
            <a:spLocks noGrp="1"/>
          </p:cNvSpPr>
          <p:nvPr>
            <p:ph type="sldNum" sz="quarter" idx="12"/>
          </p:nvPr>
        </p:nvSpPr>
        <p:spPr/>
        <p:txBody>
          <a:bodyPr/>
          <a:lstStyle/>
          <a:p>
            <a:pPr algn="r" rtl="0">
              <a:defRPr/>
            </a:pPr>
            <a:fld id="{46861DAA-5BBC-4812-876F-0D7C7B9EA75C}" type="slidenum">
              <a:rPr/>
              <a:pPr>
                <a:defRPr/>
              </a:pPr>
              <a:t>21</a:t>
            </a:fld>
            <a:endParaRPr lang="pt"/>
          </a:p>
        </p:txBody>
      </p:sp>
      <p:sp>
        <p:nvSpPr>
          <p:cNvPr id="6" name="Title 3">
            <a:extLst>
              <a:ext uri="{FF2B5EF4-FFF2-40B4-BE49-F238E27FC236}">
                <a16:creationId xmlns:a16="http://schemas.microsoft.com/office/drawing/2014/main" id="{356BAC78-085A-43A7-B7B4-A7D87752BEFB}"/>
              </a:ext>
            </a:extLst>
          </p:cNvPr>
          <p:cNvSpPr>
            <a:spLocks noGrp="1"/>
          </p:cNvSpPr>
          <p:nvPr>
            <p:ph type="title"/>
          </p:nvPr>
        </p:nvSpPr>
        <p:spPr>
          <a:xfrm>
            <a:off x="1907704" y="3140968"/>
            <a:ext cx="5400600" cy="1584176"/>
          </a:xfrm>
        </p:spPr>
        <p:txBody>
          <a:bodyPr/>
          <a:lstStyle/>
          <a:p>
            <a:pPr algn="ctr" rtl="0"/>
            <a:r>
              <a:rPr lang="pt" b="1" i="0" u="none" baseline="0" dirty="0"/>
              <a:t>Obrigado</a:t>
            </a:r>
            <a:br>
              <a:rPr lang="pt" dirty="0"/>
            </a:br>
            <a:br>
              <a:rPr lang="pt" dirty="0"/>
            </a:br>
            <a:r>
              <a:rPr lang="pt" sz="2000" b="1" i="0" u="none" baseline="0" dirty="0"/>
              <a:t>Para mais informações, visite o portal “</a:t>
            </a:r>
            <a:r>
              <a:rPr lang="en-GB" sz="2000" b="1" i="0" u="none" baseline="0" dirty="0"/>
              <a:t>Due Diligence Ready</a:t>
            </a:r>
            <a:r>
              <a:rPr lang="pt" sz="2000" b="1" i="0" u="none" baseline="0" dirty="0"/>
              <a:t>!"</a:t>
            </a:r>
            <a:endParaRPr lang="pt" dirty="0">
              <a:solidFill>
                <a:srgbClr val="FF0000"/>
              </a:solidFill>
            </a:endParaRPr>
          </a:p>
        </p:txBody>
      </p:sp>
    </p:spTree>
    <p:extLst>
      <p:ext uri="{BB962C8B-B14F-4D97-AF65-F5344CB8AC3E}">
        <p14:creationId xmlns:p14="http://schemas.microsoft.com/office/powerpoint/2010/main" val="315510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BC84-176E-46E3-A427-C3AACC9F21DA}"/>
              </a:ext>
            </a:extLst>
          </p:cNvPr>
          <p:cNvSpPr>
            <a:spLocks noGrp="1"/>
          </p:cNvSpPr>
          <p:nvPr>
            <p:ph type="title"/>
          </p:nvPr>
        </p:nvSpPr>
        <p:spPr>
          <a:xfrm>
            <a:off x="468312" y="1556271"/>
            <a:ext cx="8496175" cy="936625"/>
          </a:xfrm>
        </p:spPr>
        <p:txBody>
          <a:bodyPr/>
          <a:lstStyle/>
          <a:p>
            <a:pPr algn="l" rtl="0"/>
            <a:r>
              <a:rPr lang="pt" b="1" i="0" u="none" baseline="0" dirty="0"/>
              <a:t>Responsabilidade social das empresas (RSE)</a:t>
            </a:r>
            <a:endParaRPr lang="pt" dirty="0"/>
          </a:p>
        </p:txBody>
      </p:sp>
      <p:sp>
        <p:nvSpPr>
          <p:cNvPr id="3" name="Content Placeholder 2">
            <a:extLst>
              <a:ext uri="{FF2B5EF4-FFF2-40B4-BE49-F238E27FC236}">
                <a16:creationId xmlns:a16="http://schemas.microsoft.com/office/drawing/2014/main" id="{2AC130F6-DA26-44F4-9E8F-0A3084DC152D}"/>
              </a:ext>
            </a:extLst>
          </p:cNvPr>
          <p:cNvSpPr>
            <a:spLocks noGrp="1"/>
          </p:cNvSpPr>
          <p:nvPr>
            <p:ph idx="1"/>
          </p:nvPr>
        </p:nvSpPr>
        <p:spPr>
          <a:xfrm>
            <a:off x="457200" y="2869949"/>
            <a:ext cx="8229600" cy="936625"/>
          </a:xfrm>
        </p:spPr>
        <p:txBody>
          <a:bodyPr/>
          <a:lstStyle/>
          <a:p>
            <a:pPr marL="0" indent="0" algn="ctr" rtl="0">
              <a:buNone/>
            </a:pPr>
            <a:r>
              <a:rPr lang="pt" b="0" i="1" u="none" baseline="0" dirty="0"/>
              <a:t>A responsabilidade das empresas pelo seu impacto na sociedade</a:t>
            </a:r>
          </a:p>
          <a:p>
            <a:pPr marL="0" indent="0" algn="l" rtl="0">
              <a:buNone/>
            </a:pPr>
            <a:endParaRPr lang="pt" dirty="0"/>
          </a:p>
          <a:p>
            <a:pPr marL="0" indent="0" algn="l" rtl="0">
              <a:buNone/>
            </a:pPr>
            <a:endParaRPr lang="pt" dirty="0"/>
          </a:p>
        </p:txBody>
      </p:sp>
      <p:sp>
        <p:nvSpPr>
          <p:cNvPr id="5" name="Rectangle: Rounded Corners 4">
            <a:extLst>
              <a:ext uri="{FF2B5EF4-FFF2-40B4-BE49-F238E27FC236}">
                <a16:creationId xmlns:a16="http://schemas.microsoft.com/office/drawing/2014/main" id="{6CB3EA06-52CF-4859-BD64-835DCD0B374F}"/>
              </a:ext>
            </a:extLst>
          </p:cNvPr>
          <p:cNvSpPr/>
          <p:nvPr/>
        </p:nvSpPr>
        <p:spPr>
          <a:xfrm>
            <a:off x="521572" y="3861048"/>
            <a:ext cx="2304256" cy="18722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rtl="0" fontAlgn="auto">
              <a:spcBef>
                <a:spcPts val="0"/>
              </a:spcBef>
              <a:spcAft>
                <a:spcPts val="0"/>
              </a:spcAft>
            </a:pPr>
            <a:r>
              <a:rPr lang="pt" sz="1800" b="0" i="0" u="none" baseline="0" dirty="0"/>
              <a:t>1. </a:t>
            </a:r>
          </a:p>
          <a:p>
            <a:pPr algn="ctr" defTabSz="457200" rtl="0" fontAlgn="auto">
              <a:spcBef>
                <a:spcPts val="0"/>
              </a:spcBef>
              <a:spcAft>
                <a:spcPts val="0"/>
              </a:spcAft>
            </a:pPr>
            <a:r>
              <a:rPr lang="pt" sz="1800" b="0" i="0" u="none" baseline="0" dirty="0"/>
              <a:t>Seguir a</a:t>
            </a:r>
            <a:br>
              <a:rPr lang="pt" sz="1800" b="0" i="0" u="none" baseline="0" dirty="0"/>
            </a:br>
            <a:r>
              <a:rPr lang="pt" sz="1800" b="1" i="0" u="none" baseline="0" dirty="0"/>
              <a:t>lei</a:t>
            </a:r>
          </a:p>
        </p:txBody>
      </p:sp>
      <p:sp>
        <p:nvSpPr>
          <p:cNvPr id="6" name="Rectangle: Rounded Corners 5">
            <a:extLst>
              <a:ext uri="{FF2B5EF4-FFF2-40B4-BE49-F238E27FC236}">
                <a16:creationId xmlns:a16="http://schemas.microsoft.com/office/drawing/2014/main" id="{0E8C1944-0045-4908-AE3E-D6EDB00C5ED1}"/>
              </a:ext>
            </a:extLst>
          </p:cNvPr>
          <p:cNvSpPr/>
          <p:nvPr/>
        </p:nvSpPr>
        <p:spPr>
          <a:xfrm>
            <a:off x="3491881" y="3861048"/>
            <a:ext cx="5206032" cy="18722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457200" rtl="0" fontAlgn="auto">
              <a:spcBef>
                <a:spcPts val="0"/>
              </a:spcBef>
              <a:spcAft>
                <a:spcPts val="0"/>
              </a:spcAft>
            </a:pPr>
            <a:r>
              <a:rPr lang="pt" sz="1800" b="0" i="0" u="none" baseline="0" dirty="0"/>
              <a:t>2. </a:t>
            </a:r>
          </a:p>
          <a:p>
            <a:pPr algn="ctr" defTabSz="457200" rtl="0" fontAlgn="auto">
              <a:spcBef>
                <a:spcPts val="0"/>
              </a:spcBef>
              <a:spcAft>
                <a:spcPts val="0"/>
              </a:spcAft>
            </a:pPr>
            <a:r>
              <a:rPr lang="pt" sz="1800" b="0" i="0" u="none" baseline="0" dirty="0"/>
              <a:t>In</a:t>
            </a:r>
            <a:r>
              <a:rPr lang="en-GB" sz="1800" b="0" i="0" u="none" baseline="0" dirty="0" err="1"/>
              <a:t>corporar</a:t>
            </a:r>
            <a:r>
              <a:rPr lang="pt" sz="1800" b="0" i="0" u="none" baseline="0" dirty="0"/>
              <a:t> as </a:t>
            </a:r>
            <a:r>
              <a:rPr lang="pt" sz="1800" b="0" dirty="0"/>
              <a:t>quest</a:t>
            </a:r>
            <a:r>
              <a:rPr lang="pt" sz="1800" b="0" i="0" u="none" baseline="0" dirty="0"/>
              <a:t>ões </a:t>
            </a:r>
            <a:r>
              <a:rPr lang="pt" sz="1800" b="1" i="0" u="none" baseline="0" dirty="0"/>
              <a:t>sociais, ambientais, éticas, </a:t>
            </a:r>
            <a:r>
              <a:rPr lang="en-GB" sz="1800" dirty="0" err="1"/>
              <a:t>relativas</a:t>
            </a:r>
            <a:r>
              <a:rPr lang="en-GB" sz="1800" dirty="0"/>
              <a:t> </a:t>
            </a:r>
            <a:r>
              <a:rPr lang="en-GB" sz="1800" dirty="0" err="1"/>
              <a:t>aos</a:t>
            </a:r>
            <a:r>
              <a:rPr lang="pt" sz="1800" b="1" i="0" u="none" baseline="0" dirty="0"/>
              <a:t> direitos humanos </a:t>
            </a:r>
            <a:r>
              <a:rPr lang="en-GB" sz="1800" b="1" i="0" u="none" baseline="0" dirty="0"/>
              <a:t>e as </a:t>
            </a:r>
            <a:r>
              <a:rPr lang="en-GB" sz="1800" b="1" i="0" u="none" baseline="0" dirty="0" err="1"/>
              <a:t>preocupações</a:t>
            </a:r>
            <a:r>
              <a:rPr lang="en-GB" sz="1800" b="1" i="0" u="none" baseline="0" dirty="0"/>
              <a:t> dos </a:t>
            </a:r>
            <a:r>
              <a:rPr lang="en-GB" sz="1800" b="1" i="0" u="none" baseline="0" dirty="0" err="1"/>
              <a:t>consumidores</a:t>
            </a:r>
            <a:r>
              <a:rPr lang="pt" sz="1800" b="0" i="0" u="none" baseline="0" dirty="0"/>
              <a:t> nas </a:t>
            </a:r>
            <a:r>
              <a:rPr lang="pt" sz="1800" b="1" i="0" u="none" baseline="0" dirty="0"/>
              <a:t>estratégias</a:t>
            </a:r>
            <a:r>
              <a:rPr lang="pt" sz="1800" b="0" i="0" u="none" baseline="0" dirty="0"/>
              <a:t> </a:t>
            </a:r>
            <a:r>
              <a:rPr lang="pt" sz="1800" b="1" i="0" u="none" baseline="0" dirty="0"/>
              <a:t>e operações </a:t>
            </a:r>
            <a:r>
              <a:rPr lang="pt" sz="1800" b="0" i="0" u="none" baseline="0" dirty="0"/>
              <a:t>comerciais das empresas</a:t>
            </a:r>
          </a:p>
        </p:txBody>
      </p:sp>
      <p:sp>
        <p:nvSpPr>
          <p:cNvPr id="7" name="TextBox 6">
            <a:extLst>
              <a:ext uri="{FF2B5EF4-FFF2-40B4-BE49-F238E27FC236}">
                <a16:creationId xmlns:a16="http://schemas.microsoft.com/office/drawing/2014/main" id="{63EFD0B6-C552-47DE-A4DB-887610C25F5F}"/>
              </a:ext>
            </a:extLst>
          </p:cNvPr>
          <p:cNvSpPr txBox="1"/>
          <p:nvPr/>
        </p:nvSpPr>
        <p:spPr>
          <a:xfrm>
            <a:off x="283582" y="6093296"/>
            <a:ext cx="2951449" cy="261610"/>
          </a:xfrm>
          <a:prstGeom prst="rect">
            <a:avLst/>
          </a:prstGeom>
          <a:noFill/>
        </p:spPr>
        <p:txBody>
          <a:bodyPr wrap="none" rtlCol="0">
            <a:spAutoFit/>
          </a:bodyPr>
          <a:lstStyle/>
          <a:p>
            <a:pPr algn="l" rtl="0"/>
            <a:r>
              <a:rPr lang="pt" sz="1100" b="0" i="0" u="none" baseline="0">
                <a:solidFill>
                  <a:srgbClr val="0F5494"/>
                </a:solidFill>
              </a:rPr>
              <a:t>Definição pela Comissão Europeia, 2011</a:t>
            </a:r>
            <a:endParaRPr lang="pt" sz="1100" b="0" dirty="0" err="1">
              <a:solidFill>
                <a:srgbClr val="0F5494"/>
              </a:solidFill>
            </a:endParaRPr>
          </a:p>
        </p:txBody>
      </p:sp>
      <p:sp>
        <p:nvSpPr>
          <p:cNvPr id="4" name="Slide Number Placeholder 3">
            <a:extLst>
              <a:ext uri="{FF2B5EF4-FFF2-40B4-BE49-F238E27FC236}">
                <a16:creationId xmlns:a16="http://schemas.microsoft.com/office/drawing/2014/main" id="{9CC02FBD-9188-4E0E-A6A4-9B71D50A560C}"/>
              </a:ext>
            </a:extLst>
          </p:cNvPr>
          <p:cNvSpPr>
            <a:spLocks noGrp="1"/>
          </p:cNvSpPr>
          <p:nvPr>
            <p:ph type="sldNum" sz="quarter" idx="12"/>
          </p:nvPr>
        </p:nvSpPr>
        <p:spPr/>
        <p:txBody>
          <a:bodyPr/>
          <a:lstStyle/>
          <a:p>
            <a:pPr algn="r" rtl="0">
              <a:defRPr/>
            </a:pPr>
            <a:fld id="{46861DAA-5BBC-4812-876F-0D7C7B9EA75C}" type="slidenum">
              <a:rPr/>
              <a:pPr algn="r" rtl="0">
                <a:defRPr/>
              </a:pPr>
              <a:t>3</a:t>
            </a:fld>
            <a:endParaRPr lang="pt"/>
          </a:p>
        </p:txBody>
      </p:sp>
    </p:spTree>
    <p:extLst>
      <p:ext uri="{BB962C8B-B14F-4D97-AF65-F5344CB8AC3E}">
        <p14:creationId xmlns:p14="http://schemas.microsoft.com/office/powerpoint/2010/main" val="283778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DA9B-2AB6-4CEB-BC28-F92467614BFC}"/>
              </a:ext>
            </a:extLst>
          </p:cNvPr>
          <p:cNvSpPr>
            <a:spLocks noGrp="1"/>
          </p:cNvSpPr>
          <p:nvPr>
            <p:ph type="title"/>
          </p:nvPr>
        </p:nvSpPr>
        <p:spPr/>
        <p:txBody>
          <a:bodyPr/>
          <a:lstStyle/>
          <a:p>
            <a:pPr algn="l" rtl="0"/>
            <a:r>
              <a:rPr lang="pt" b="1" i="0" u="none" baseline="0"/>
              <a:t>Definição das responsabilidades</a:t>
            </a:r>
            <a:endParaRPr lang="pt" dirty="0"/>
          </a:p>
        </p:txBody>
      </p:sp>
      <p:graphicFrame>
        <p:nvGraphicFramePr>
          <p:cNvPr id="4" name="Content Placeholder 3">
            <a:extLst>
              <a:ext uri="{FF2B5EF4-FFF2-40B4-BE49-F238E27FC236}">
                <a16:creationId xmlns:a16="http://schemas.microsoft.com/office/drawing/2014/main" id="{F89136BB-028E-4EA7-AB4B-29D3501C4013}"/>
              </a:ext>
            </a:extLst>
          </p:cNvPr>
          <p:cNvGraphicFramePr>
            <a:graphicFrameLocks noGrp="1"/>
          </p:cNvGraphicFramePr>
          <p:nvPr>
            <p:ph idx="1"/>
            <p:extLst>
              <p:ext uri="{D42A27DB-BD31-4B8C-83A1-F6EECF244321}">
                <p14:modId xmlns:p14="http://schemas.microsoft.com/office/powerpoint/2010/main" val="2324984838"/>
              </p:ext>
            </p:extLst>
          </p:nvPr>
        </p:nvGraphicFramePr>
        <p:xfrm>
          <a:off x="0" y="2492896"/>
          <a:ext cx="9144000" cy="402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404804D-1803-4C3A-9C77-D80C61F9FB09}"/>
              </a:ext>
            </a:extLst>
          </p:cNvPr>
          <p:cNvSpPr>
            <a:spLocks noGrp="1"/>
          </p:cNvSpPr>
          <p:nvPr>
            <p:ph type="sldNum" sz="quarter" idx="12"/>
          </p:nvPr>
        </p:nvSpPr>
        <p:spPr/>
        <p:txBody>
          <a:bodyPr/>
          <a:lstStyle/>
          <a:p>
            <a:pPr algn="r" rtl="0">
              <a:defRPr/>
            </a:pPr>
            <a:fld id="{46861DAA-5BBC-4812-876F-0D7C7B9EA75C}" type="slidenum">
              <a:rPr/>
              <a:pPr algn="r" rtl="0">
                <a:defRPr/>
              </a:pPr>
              <a:t>4</a:t>
            </a:fld>
            <a:endParaRPr lang="pt"/>
          </a:p>
        </p:txBody>
      </p:sp>
    </p:spTree>
    <p:extLst>
      <p:ext uri="{BB962C8B-B14F-4D97-AF65-F5344CB8AC3E}">
        <p14:creationId xmlns:p14="http://schemas.microsoft.com/office/powerpoint/2010/main" val="309392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1739611515"/>
              </p:ext>
            </p:extLst>
          </p:nvPr>
        </p:nvGraphicFramePr>
        <p:xfrm>
          <a:off x="457200" y="2060848"/>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5333EAF-E63B-417F-9947-A76ACBE2338E}"/>
              </a:ext>
            </a:extLst>
          </p:cNvPr>
          <p:cNvSpPr>
            <a:spLocks noGrp="1"/>
          </p:cNvSpPr>
          <p:nvPr>
            <p:ph type="sldNum" sz="quarter" idx="12"/>
          </p:nvPr>
        </p:nvSpPr>
        <p:spPr/>
        <p:txBody>
          <a:bodyPr/>
          <a:lstStyle/>
          <a:p>
            <a:pPr algn="r" rtl="0">
              <a:defRPr/>
            </a:pPr>
            <a:fld id="{46861DAA-5BBC-4812-876F-0D7C7B9EA75C}" type="slidenum">
              <a:rPr/>
              <a:pPr algn="r" rtl="0">
                <a:defRPr/>
              </a:pPr>
              <a:t>5</a:t>
            </a:fld>
            <a:endParaRPr lang="pt"/>
          </a:p>
        </p:txBody>
      </p:sp>
    </p:spTree>
    <p:extLst>
      <p:ext uri="{BB962C8B-B14F-4D97-AF65-F5344CB8AC3E}">
        <p14:creationId xmlns:p14="http://schemas.microsoft.com/office/powerpoint/2010/main" val="10496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1497626079"/>
              </p:ext>
            </p:extLst>
          </p:nvPr>
        </p:nvGraphicFramePr>
        <p:xfrm>
          <a:off x="457200" y="1988840"/>
          <a:ext cx="843528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9E929E-5B7B-4B0A-A1E1-8D75F047092B}"/>
              </a:ext>
            </a:extLst>
          </p:cNvPr>
          <p:cNvSpPr>
            <a:spLocks noGrp="1"/>
          </p:cNvSpPr>
          <p:nvPr>
            <p:ph type="sldNum" sz="quarter" idx="12"/>
          </p:nvPr>
        </p:nvSpPr>
        <p:spPr/>
        <p:txBody>
          <a:bodyPr/>
          <a:lstStyle/>
          <a:p>
            <a:pPr algn="r" rtl="0">
              <a:defRPr/>
            </a:pPr>
            <a:fld id="{46861DAA-5BBC-4812-876F-0D7C7B9EA75C}" type="slidenum">
              <a:rPr/>
              <a:pPr algn="r" rtl="0">
                <a:defRPr/>
              </a:pPr>
              <a:t>6</a:t>
            </a:fld>
            <a:endParaRPr lang="pt"/>
          </a:p>
        </p:txBody>
      </p:sp>
    </p:spTree>
    <p:extLst>
      <p:ext uri="{BB962C8B-B14F-4D97-AF65-F5344CB8AC3E}">
        <p14:creationId xmlns:p14="http://schemas.microsoft.com/office/powerpoint/2010/main" val="210750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3298154273"/>
              </p:ext>
            </p:extLst>
          </p:nvPr>
        </p:nvGraphicFramePr>
        <p:xfrm>
          <a:off x="457200" y="198884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D001E20-E024-41DB-B54A-771BBBEB449A}"/>
              </a:ext>
            </a:extLst>
          </p:cNvPr>
          <p:cNvSpPr>
            <a:spLocks noGrp="1"/>
          </p:cNvSpPr>
          <p:nvPr>
            <p:ph type="sldNum" sz="quarter" idx="12"/>
          </p:nvPr>
        </p:nvSpPr>
        <p:spPr/>
        <p:txBody>
          <a:bodyPr/>
          <a:lstStyle/>
          <a:p>
            <a:pPr algn="r" rtl="0">
              <a:defRPr/>
            </a:pPr>
            <a:fld id="{46861DAA-5BBC-4812-876F-0D7C7B9EA75C}" type="slidenum">
              <a:rPr/>
              <a:pPr algn="r" rtl="0">
                <a:defRPr/>
              </a:pPr>
              <a:t>7</a:t>
            </a:fld>
            <a:endParaRPr lang="pt"/>
          </a:p>
        </p:txBody>
      </p:sp>
    </p:spTree>
    <p:extLst>
      <p:ext uri="{BB962C8B-B14F-4D97-AF65-F5344CB8AC3E}">
        <p14:creationId xmlns:p14="http://schemas.microsoft.com/office/powerpoint/2010/main" val="120231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E69DC1-5661-4067-A1B5-E5FB19CCCA92}"/>
              </a:ext>
            </a:extLst>
          </p:cNvPr>
          <p:cNvGraphicFramePr>
            <a:graphicFrameLocks noGrp="1"/>
          </p:cNvGraphicFramePr>
          <p:nvPr>
            <p:ph idx="1"/>
            <p:extLst>
              <p:ext uri="{D42A27DB-BD31-4B8C-83A1-F6EECF244321}">
                <p14:modId xmlns:p14="http://schemas.microsoft.com/office/powerpoint/2010/main" val="3676385296"/>
              </p:ext>
            </p:extLst>
          </p:nvPr>
        </p:nvGraphicFramePr>
        <p:xfrm>
          <a:off x="1547664" y="1988840"/>
          <a:ext cx="684076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77E4D9-882B-4B52-B10B-628323E44486}"/>
              </a:ext>
            </a:extLst>
          </p:cNvPr>
          <p:cNvSpPr>
            <a:spLocks noGrp="1"/>
          </p:cNvSpPr>
          <p:nvPr>
            <p:ph type="sldNum" sz="quarter" idx="12"/>
          </p:nvPr>
        </p:nvSpPr>
        <p:spPr/>
        <p:txBody>
          <a:bodyPr/>
          <a:lstStyle/>
          <a:p>
            <a:pPr algn="r" rtl="0">
              <a:defRPr/>
            </a:pPr>
            <a:fld id="{46861DAA-5BBC-4812-876F-0D7C7B9EA75C}" type="slidenum">
              <a:rPr/>
              <a:pPr algn="r" rtl="0">
                <a:defRPr/>
              </a:pPr>
              <a:t>8</a:t>
            </a:fld>
            <a:endParaRPr lang="pt"/>
          </a:p>
        </p:txBody>
      </p:sp>
    </p:spTree>
    <p:extLst>
      <p:ext uri="{BB962C8B-B14F-4D97-AF65-F5344CB8AC3E}">
        <p14:creationId xmlns:p14="http://schemas.microsoft.com/office/powerpoint/2010/main" val="154483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E171-0406-40BB-A35A-365EFF239B95}"/>
              </a:ext>
            </a:extLst>
          </p:cNvPr>
          <p:cNvSpPr>
            <a:spLocks noGrp="1"/>
          </p:cNvSpPr>
          <p:nvPr>
            <p:ph type="title"/>
          </p:nvPr>
        </p:nvSpPr>
        <p:spPr/>
        <p:txBody>
          <a:bodyPr/>
          <a:lstStyle/>
          <a:p>
            <a:pPr algn="l" rtl="0"/>
            <a:r>
              <a:rPr lang="pt" b="1" i="0" u="none" baseline="0"/>
              <a:t>Guia útil</a:t>
            </a:r>
          </a:p>
        </p:txBody>
      </p:sp>
      <p:sp>
        <p:nvSpPr>
          <p:cNvPr id="3" name="Content Placeholder 2">
            <a:extLst>
              <a:ext uri="{FF2B5EF4-FFF2-40B4-BE49-F238E27FC236}">
                <a16:creationId xmlns:a16="http://schemas.microsoft.com/office/drawing/2014/main" id="{E2008818-91BE-4EFF-8BFD-3601F68AEB78}"/>
              </a:ext>
            </a:extLst>
          </p:cNvPr>
          <p:cNvSpPr>
            <a:spLocks noGrp="1"/>
          </p:cNvSpPr>
          <p:nvPr>
            <p:ph idx="1"/>
          </p:nvPr>
        </p:nvSpPr>
        <p:spPr>
          <a:xfrm>
            <a:off x="457200" y="2420888"/>
            <a:ext cx="8363272" cy="3633788"/>
          </a:xfrm>
        </p:spPr>
        <p:txBody>
          <a:bodyPr/>
          <a:lstStyle/>
          <a:p>
            <a:pPr marL="285750" indent="-285750" algn="l" rtl="0"/>
            <a:r>
              <a:rPr lang="pt" sz="1600" b="0" i="0" u="none" baseline="0" dirty="0">
                <a:hlinkClick r:id="rId3"/>
              </a:rPr>
              <a:t>Norma Internacional ISO 26000</a:t>
            </a:r>
            <a:endParaRPr lang="pt" sz="1600" dirty="0"/>
          </a:p>
          <a:p>
            <a:pPr marL="285750" indent="-285750" algn="l" rtl="0"/>
            <a:r>
              <a:rPr lang="pt" sz="1600" b="0" i="0" u="none" baseline="0" dirty="0"/>
              <a:t>Lei laboral local</a:t>
            </a:r>
          </a:p>
          <a:p>
            <a:pPr marL="285750" indent="-285750" algn="l" rtl="0"/>
            <a:r>
              <a:rPr lang="pt" sz="1600" b="0" i="0" u="none" baseline="0" dirty="0">
                <a:hlinkClick r:id="rId4"/>
              </a:rPr>
              <a:t>Convenções da OIT</a:t>
            </a:r>
            <a:endParaRPr lang="pt" sz="1600" dirty="0"/>
          </a:p>
          <a:p>
            <a:pPr marL="285750" indent="-285750" algn="l" rtl="0"/>
            <a:r>
              <a:rPr lang="pt" sz="1600" b="0" i="0" u="none" baseline="0" dirty="0"/>
              <a:t>Acordos de negociações coletivas aplicáveis</a:t>
            </a:r>
          </a:p>
          <a:p>
            <a:pPr marL="285750" indent="-285750" algn="l" rtl="0"/>
            <a:r>
              <a:rPr lang="pt" sz="1600" b="0" i="0" u="none" baseline="0" dirty="0">
                <a:hlinkClick r:id="rId5"/>
              </a:rPr>
              <a:t>Princípios orientadores das Nações Unidas sobre as empresas e os direitos humanos</a:t>
            </a:r>
            <a:endParaRPr lang="pt" sz="1600" dirty="0"/>
          </a:p>
          <a:p>
            <a:pPr marL="285750" indent="-285750" algn="l" rtl="0"/>
            <a:r>
              <a:rPr lang="pt" sz="1600" b="0" i="0" u="none" baseline="0" dirty="0"/>
              <a:t>Regulamentação e guias nacionais em matéria de saúde e segurança</a:t>
            </a:r>
          </a:p>
          <a:p>
            <a:pPr marL="285750" indent="-285750" algn="l" rtl="0"/>
            <a:r>
              <a:rPr lang="pt" sz="1600" b="0" i="0" u="none" baseline="0" dirty="0"/>
              <a:t>Os </a:t>
            </a:r>
            <a:r>
              <a:rPr lang="pt" sz="1600" b="0" i="0" u="none" baseline="0" dirty="0">
                <a:hlinkClick r:id="rId6"/>
              </a:rPr>
              <a:t>guias sobre corrupção </a:t>
            </a:r>
            <a:r>
              <a:rPr lang="pt" sz="1600" b="0" i="0" u="none" baseline="0" dirty="0"/>
              <a:t>do Pacto Global das Nações Unidas, da Transparência Internacional e do Fórum Internacional dos Líderes Empresariais</a:t>
            </a:r>
            <a:endParaRPr lang="pt" sz="1600" dirty="0"/>
          </a:p>
          <a:p>
            <a:pPr marL="285750" indent="-285750" algn="l" rtl="0"/>
            <a:r>
              <a:rPr lang="pt" sz="1600" b="0" i="0" u="none" baseline="0" dirty="0">
                <a:hlinkClick r:id="rId7"/>
              </a:rPr>
              <a:t>Diretrizes da OCDE para as empresas multinacionais</a:t>
            </a:r>
            <a:endParaRPr lang="pt" sz="1600" dirty="0"/>
          </a:p>
          <a:p>
            <a:pPr marL="285750" indent="-285750" algn="l" rtl="0"/>
            <a:r>
              <a:rPr lang="pt" sz="1600" b="0" i="0" u="none" baseline="0" dirty="0">
                <a:hlinkClick r:id="rId8"/>
              </a:rPr>
              <a:t>Guia da OCDE sobre o Dever de Diligência para uma Conduta Comercial Responsável</a:t>
            </a:r>
            <a:endParaRPr lang="pt" sz="1600" dirty="0"/>
          </a:p>
          <a:p>
            <a:pPr marL="0" indent="0" algn="l" rtl="0">
              <a:buNone/>
            </a:pPr>
            <a:endParaRPr lang="pt" sz="1600" dirty="0"/>
          </a:p>
        </p:txBody>
      </p:sp>
      <p:sp>
        <p:nvSpPr>
          <p:cNvPr id="4" name="Slide Number Placeholder 3">
            <a:extLst>
              <a:ext uri="{FF2B5EF4-FFF2-40B4-BE49-F238E27FC236}">
                <a16:creationId xmlns:a16="http://schemas.microsoft.com/office/drawing/2014/main" id="{F62C00FC-EA0E-47DD-BFC5-B5888FCE73D4}"/>
              </a:ext>
            </a:extLst>
          </p:cNvPr>
          <p:cNvSpPr>
            <a:spLocks noGrp="1"/>
          </p:cNvSpPr>
          <p:nvPr>
            <p:ph type="sldNum" sz="quarter" idx="12"/>
          </p:nvPr>
        </p:nvSpPr>
        <p:spPr/>
        <p:txBody>
          <a:bodyPr/>
          <a:lstStyle/>
          <a:p>
            <a:pPr algn="r" rtl="0">
              <a:defRPr/>
            </a:pPr>
            <a:fld id="{46861DAA-5BBC-4812-876F-0D7C7B9EA75C}" type="slidenum">
              <a:rPr/>
              <a:pPr>
                <a:defRPr/>
              </a:pPr>
              <a:t>9</a:t>
            </a:fld>
            <a:endParaRPr lang="pt"/>
          </a:p>
        </p:txBody>
      </p:sp>
    </p:spTree>
    <p:extLst>
      <p:ext uri="{BB962C8B-B14F-4D97-AF65-F5344CB8AC3E}">
        <p14:creationId xmlns:p14="http://schemas.microsoft.com/office/powerpoint/2010/main" val="37871947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7f6912e-a8eb-4c25-ad1b-ecf306e9c35e" ContentTypeId="0x01010018E01CE33C90DE4A970D47E400D176AE1F02" PreviousValue="false"/>
</file>

<file path=customXml/item3.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C0AD093C-E07C-4BFB-AD93-5CBD6E39C52F}"/>
</file>

<file path=customXml/itemProps2.xml><?xml version="1.0" encoding="utf-8"?>
<ds:datastoreItem xmlns:ds="http://schemas.openxmlformats.org/officeDocument/2006/customXml" ds:itemID="{63CCD542-2B95-416E-A1C1-F2D93F9A684E}"/>
</file>

<file path=customXml/itemProps3.xml><?xml version="1.0" encoding="utf-8"?>
<ds:datastoreItem xmlns:ds="http://schemas.openxmlformats.org/officeDocument/2006/customXml" ds:itemID="{F09D6E46-7FD0-4191-A006-CFA28A887A13}"/>
</file>

<file path=customXml/itemProps4.xml><?xml version="1.0" encoding="utf-8"?>
<ds:datastoreItem xmlns:ds="http://schemas.openxmlformats.org/officeDocument/2006/customXml" ds:itemID="{72B6600D-78B0-49C4-B84E-7385D7BE0618}"/>
</file>

<file path=docProps/app.xml><?xml version="1.0" encoding="utf-8"?>
<Properties xmlns="http://schemas.openxmlformats.org/officeDocument/2006/extended-properties" xmlns:vt="http://schemas.openxmlformats.org/officeDocument/2006/docPropsVTypes">
  <TotalTime>0</TotalTime>
  <Words>2071</Words>
  <Application>Microsoft Office PowerPoint</Application>
  <PresentationFormat>On-screen Show (4:3)</PresentationFormat>
  <Paragraphs>197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Default Design</vt:lpstr>
      <vt:lpstr>Responsabilidade social das empresas e Objetivos de Desenvolvimento Sustentável</vt:lpstr>
      <vt:lpstr>Conteúdo</vt:lpstr>
      <vt:lpstr>Responsabilidade social das empresas (RSE)</vt:lpstr>
      <vt:lpstr>Definição das responsabilidades</vt:lpstr>
      <vt:lpstr>PowerPoint Presentation</vt:lpstr>
      <vt:lpstr>PowerPoint Presentation</vt:lpstr>
      <vt:lpstr>PowerPoint Presentation</vt:lpstr>
      <vt:lpstr>PowerPoint Presentation</vt:lpstr>
      <vt:lpstr>Guia útil</vt:lpstr>
      <vt:lpstr>Para incorporar a RSE na sua empresa</vt:lpstr>
      <vt:lpstr>Governação, cadeia de valor e modelo de negócios</vt:lpstr>
      <vt:lpstr>Envolvimento das partes interessadas</vt:lpstr>
      <vt:lpstr>Objetivos de Desenvolvimento Sustentável (ODS)</vt:lpstr>
      <vt:lpstr>Objetivos de Desenvolvimento Sustentável (ODS) </vt:lpstr>
      <vt:lpstr>As ODS e as empresas</vt:lpstr>
      <vt:lpstr>Impacto e contribuição das empresas</vt:lpstr>
      <vt:lpstr>Abordagem da cadeia de valores (exemplo)</vt:lpstr>
      <vt:lpstr>Os ODS de uma empresa na Europa: perguntas que podem ser feitas</vt:lpstr>
      <vt:lpstr>Exemplo 1</vt:lpstr>
      <vt:lpstr>Exemplo 2</vt:lpstr>
      <vt:lpstr>Obrigado  Para mais informações, visite o portal “Due Diligence Ready!"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Rosanna Tufo</cp:lastModifiedBy>
  <cp:revision>223</cp:revision>
  <dcterms:created xsi:type="dcterms:W3CDTF">2011-10-28T10:25:18Z</dcterms:created>
  <dcterms:modified xsi:type="dcterms:W3CDTF">2019-11-05T17:22:59Z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