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1" r:id="rId2"/>
    <p:sldId id="262" r:id="rId3"/>
    <p:sldId id="268" r:id="rId4"/>
    <p:sldId id="263" r:id="rId5"/>
    <p:sldId id="264" r:id="rId6"/>
    <p:sldId id="265" r:id="rId7"/>
    <p:sldId id="266" r:id="rId8"/>
    <p:sldId id="267" r:id="rId9"/>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anna Tufo" initials="RT" lastIdx="3" clrIdx="0">
    <p:extLst/>
  </p:cmAuthor>
  <p:cmAuthor id="2" name="Fabiana Di Lorenzo" initials="FDL"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FD624"/>
    <a:srgbClr val="3166CF"/>
    <a:srgbClr val="3E6FD2"/>
    <a:srgbClr val="2D5EC1"/>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449" autoAdjust="0"/>
  </p:normalViewPr>
  <p:slideViewPr>
    <p:cSldViewPr>
      <p:cViewPr varScale="1">
        <p:scale>
          <a:sx n="99" d="100"/>
          <a:sy n="99" d="100"/>
        </p:scale>
        <p:origin x="99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‹Nr.›</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‹Nr.›</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1</a:t>
            </a:fld>
            <a:endParaRPr lang="de"/>
          </a:p>
        </p:txBody>
      </p:sp>
    </p:spTree>
    <p:extLst>
      <p:ext uri="{BB962C8B-B14F-4D97-AF65-F5344CB8AC3E}">
        <p14:creationId xmlns:p14="http://schemas.microsoft.com/office/powerpoint/2010/main" val="593620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2</a:t>
            </a:fld>
            <a:endParaRPr lang="de"/>
          </a:p>
        </p:txBody>
      </p:sp>
    </p:spTree>
    <p:extLst>
      <p:ext uri="{BB962C8B-B14F-4D97-AF65-F5344CB8AC3E}">
        <p14:creationId xmlns:p14="http://schemas.microsoft.com/office/powerpoint/2010/main" val="199139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Arial" panose="020B0604020202020204" pitchFamily="34" charset="0"/>
              <a:buNone/>
            </a:pPr>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3</a:t>
            </a:fld>
            <a:endParaRPr lang="de"/>
          </a:p>
        </p:txBody>
      </p:sp>
    </p:spTree>
    <p:extLst>
      <p:ext uri="{BB962C8B-B14F-4D97-AF65-F5344CB8AC3E}">
        <p14:creationId xmlns:p14="http://schemas.microsoft.com/office/powerpoint/2010/main" val="3066494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4</a:t>
            </a:fld>
            <a:endParaRPr lang="de"/>
          </a:p>
        </p:txBody>
      </p:sp>
    </p:spTree>
    <p:extLst>
      <p:ext uri="{BB962C8B-B14F-4D97-AF65-F5344CB8AC3E}">
        <p14:creationId xmlns:p14="http://schemas.microsoft.com/office/powerpoint/2010/main" val="214603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lgn="l" rtl="0">
                <a:defRPr/>
              </a:pPr>
              <a:t>5</a:t>
            </a:fld>
            <a:endParaRPr lang="de"/>
          </a:p>
        </p:txBody>
      </p:sp>
    </p:spTree>
    <p:extLst>
      <p:ext uri="{BB962C8B-B14F-4D97-AF65-F5344CB8AC3E}">
        <p14:creationId xmlns:p14="http://schemas.microsoft.com/office/powerpoint/2010/main" val="1566795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6</a:t>
            </a:fld>
            <a:endParaRPr lang="de"/>
          </a:p>
        </p:txBody>
      </p:sp>
    </p:spTree>
    <p:extLst>
      <p:ext uri="{BB962C8B-B14F-4D97-AF65-F5344CB8AC3E}">
        <p14:creationId xmlns:p14="http://schemas.microsoft.com/office/powerpoint/2010/main" val="2710091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lnSpc>
                <a:spcPct val="115000"/>
              </a:lnSpc>
              <a:spcAft>
                <a:spcPts val="1000"/>
              </a:spcAft>
            </a:pPr>
            <a:endParaRPr lang="d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7</a:t>
            </a:fld>
            <a:endParaRPr lang="de"/>
          </a:p>
        </p:txBody>
      </p:sp>
    </p:spTree>
    <p:extLst>
      <p:ext uri="{BB962C8B-B14F-4D97-AF65-F5344CB8AC3E}">
        <p14:creationId xmlns:p14="http://schemas.microsoft.com/office/powerpoint/2010/main" val="799399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8</a:t>
            </a:fld>
            <a:endParaRPr lang="de"/>
          </a:p>
        </p:txBody>
      </p:sp>
    </p:spTree>
    <p:extLst>
      <p:ext uri="{BB962C8B-B14F-4D97-AF65-F5344CB8AC3E}">
        <p14:creationId xmlns:p14="http://schemas.microsoft.com/office/powerpoint/2010/main" val="2360362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4139952" y="1641600"/>
            <a:ext cx="4536504" cy="2088232"/>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‹Nr.›</a:t>
            </a:fld>
            <a:endParaRPr lang="en-GB" dirty="0"/>
          </a:p>
        </p:txBody>
      </p:sp>
      <p:pic>
        <p:nvPicPr>
          <p:cNvPr id="11" name="Picture 10">
            <a:extLst>
              <a:ext uri="{FF2B5EF4-FFF2-40B4-BE49-F238E27FC236}">
                <a16:creationId xmlns:a16="http://schemas.microsoft.com/office/drawing/2014/main" id="{9DBF1729-E10A-4C34-886D-E68755931F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09600" y="309600"/>
            <a:ext cx="1583550" cy="1101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Rectangle 5"/>
          <p:cNvSpPr/>
          <p:nvPr userDrawn="1"/>
        </p:nvSpPr>
        <p:spPr>
          <a:xfrm>
            <a:off x="4262438" y="6669360"/>
            <a:ext cx="596900" cy="198438"/>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dirty="0"/>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xfrm>
            <a:off x="3124200" y="6237288"/>
            <a:ext cx="2895600" cy="484187"/>
          </a:xfrm>
        </p:spPr>
        <p:txBody>
          <a:bodyPr/>
          <a:lstStyle>
            <a:lvl1pPr>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46861DAA-5BBC-4812-876F-0D7C7B9EA75C}" type="slidenum">
              <a:rPr lang="en-GB"/>
              <a:pPr>
                <a:defRPr/>
              </a:pPr>
              <a:t>‹Nr.›</a:t>
            </a:fld>
            <a:endParaRPr lang="en-GB"/>
          </a:p>
        </p:txBody>
      </p:sp>
      <p:sp>
        <p:nvSpPr>
          <p:cNvPr id="10" name="Content Placeholder 2"/>
          <p:cNvSpPr>
            <a:spLocks noGrp="1"/>
          </p:cNvSpPr>
          <p:nvPr>
            <p:ph idx="1"/>
          </p:nvPr>
        </p:nvSpPr>
        <p:spPr>
          <a:xfrm>
            <a:off x="457200" y="2564904"/>
            <a:ext cx="8229600" cy="3633788"/>
          </a:xfrm>
        </p:spPr>
        <p:txBody>
          <a:bodyPr/>
          <a:lstStyle>
            <a:lvl1pPr marL="342900" indent="-342900">
              <a:buClr>
                <a:srgbClr val="0F5494"/>
              </a:buClr>
              <a:buFont typeface="Arial" pitchFamily="34" charset="0"/>
              <a:buChar char="•"/>
              <a:defRPr i="0"/>
            </a:lvl1pPr>
            <a:lvl2pPr>
              <a:buClr>
                <a:srgbClr val="0F5494"/>
              </a:buClr>
              <a:defRPr/>
            </a:lvl2pPr>
          </a:lstStyle>
          <a:p>
            <a:pPr lvl="0"/>
            <a:r>
              <a:rPr lang="en-US" dirty="0"/>
              <a:t>Click to edit Master text styles</a:t>
            </a:r>
          </a:p>
          <a:p>
            <a:pPr lvl="1"/>
            <a:r>
              <a:rPr lang="en-US" dirty="0"/>
              <a:t>Second level</a:t>
            </a:r>
          </a:p>
          <a:p>
            <a:pPr lvl="2"/>
            <a:r>
              <a:rPr lang="en-US" dirty="0"/>
              <a:t>Third level</a:t>
            </a:r>
          </a:p>
        </p:txBody>
      </p:sp>
      <p:sp>
        <p:nvSpPr>
          <p:cNvPr id="12" name="Rectangle 11">
            <a:extLst>
              <a:ext uri="{FF2B5EF4-FFF2-40B4-BE49-F238E27FC236}">
                <a16:creationId xmlns:a16="http://schemas.microsoft.com/office/drawing/2014/main" id="{2C2D23D7-9EAA-409C-B96D-D7C75AC3C455}"/>
              </a:ext>
            </a:extLst>
          </p:cNvPr>
          <p:cNvSpPr/>
          <p:nvPr userDrawn="1"/>
        </p:nvSpPr>
        <p:spPr>
          <a:xfrm>
            <a:off x="0" y="0"/>
            <a:ext cx="9144000" cy="9890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13" name="Picture 12">
            <a:extLst>
              <a:ext uri="{FF2B5EF4-FFF2-40B4-BE49-F238E27FC236}">
                <a16:creationId xmlns:a16="http://schemas.microsoft.com/office/drawing/2014/main" id="{3DDA01F7-CC95-45F0-BD89-01E94C52D6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78000" y="295200"/>
            <a:ext cx="1415751" cy="99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952" y="2384884"/>
            <a:ext cx="4536504" cy="2088232"/>
          </a:xfrm>
        </p:spPr>
        <p:txBody>
          <a:bodyPr/>
          <a:lstStyle/>
          <a:p>
            <a:pPr algn="l" rtl="0"/>
            <a:r>
              <a:rPr lang="de" sz="2100" b="1" i="0" u="none" baseline="0" dirty="0"/>
              <a:t>Schritt 5 der </a:t>
            </a:r>
            <a:br>
              <a:rPr lang="de" sz="2100" dirty="0"/>
            </a:br>
            <a:r>
              <a:rPr lang="de" sz="2100" b="1" i="0" u="none" baseline="0" dirty="0"/>
              <a:t>OECD-Leitsätze für die Erfüllung der Sorgfaltspflicht zur Förderung verantwortungsvoller Lieferketten für Minerale aus Konflikt- und Hochrisikogebieten </a:t>
            </a:r>
            <a:br>
              <a:rPr lang="de" sz="2100" dirty="0"/>
            </a:br>
            <a:r>
              <a:rPr lang="de" sz="2100" b="1" i="0" u="none" baseline="0" dirty="0"/>
              <a:t>(OECD-Leitsätze)</a:t>
            </a:r>
            <a:endParaRPr lang="de" sz="2100" dirty="0"/>
          </a:p>
        </p:txBody>
      </p:sp>
      <p:sp>
        <p:nvSpPr>
          <p:cNvPr id="3" name="Content Placeholder 2"/>
          <p:cNvSpPr>
            <a:spLocks noGrp="1"/>
          </p:cNvSpPr>
          <p:nvPr>
            <p:ph idx="1"/>
          </p:nvPr>
        </p:nvSpPr>
        <p:spPr>
          <a:xfrm>
            <a:off x="467544" y="4365104"/>
            <a:ext cx="3744416" cy="1872208"/>
          </a:xfrm>
        </p:spPr>
        <p:txBody>
          <a:bodyPr/>
          <a:lstStyle/>
          <a:p>
            <a:pPr algn="l" rtl="0"/>
            <a:r>
              <a:rPr lang="de" sz="2400" b="1" i="0" u="none" baseline="0" dirty="0"/>
              <a:t>Jährlicher Bericht zur Erfüllung der Sorgfaltspflicht in der Lieferkette</a:t>
            </a:r>
          </a:p>
          <a:p>
            <a:endParaRPr lang="de"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de" b="1" i="0" u="none" baseline="0"/>
              <a:t>Inhalt</a:t>
            </a:r>
          </a:p>
        </p:txBody>
      </p:sp>
      <p:sp>
        <p:nvSpPr>
          <p:cNvPr id="3" name="Content Placeholder 2"/>
          <p:cNvSpPr>
            <a:spLocks noGrp="1"/>
          </p:cNvSpPr>
          <p:nvPr>
            <p:ph idx="1"/>
          </p:nvPr>
        </p:nvSpPr>
        <p:spPr>
          <a:xfrm>
            <a:off x="457200" y="2564904"/>
            <a:ext cx="8229600" cy="3633788"/>
          </a:xfrm>
        </p:spPr>
        <p:txBody>
          <a:bodyPr/>
          <a:lstStyle/>
          <a:p>
            <a:pPr marL="457200" indent="-457200" algn="l" rtl="0">
              <a:buFont typeface="+mj-lt"/>
              <a:buAutoNum type="arabicPeriod"/>
            </a:pPr>
            <a:r>
              <a:rPr lang="de" b="0" i="0" u="none" baseline="0" dirty="0"/>
              <a:t>Einführung in die Berichterstattung</a:t>
            </a:r>
          </a:p>
          <a:p>
            <a:pPr marL="457200" indent="-457200" algn="l" rtl="0">
              <a:buFont typeface="+mj-lt"/>
              <a:buAutoNum type="arabicPeriod"/>
            </a:pPr>
            <a:r>
              <a:rPr lang="de" b="0" i="0" u="none" baseline="0" dirty="0"/>
              <a:t>Inhalte eines Berichts zur Erfüllung der Sorgfaltspflicht</a:t>
            </a:r>
          </a:p>
        </p:txBody>
      </p:sp>
    </p:spTree>
    <p:extLst>
      <p:ext uri="{BB962C8B-B14F-4D97-AF65-F5344CB8AC3E}">
        <p14:creationId xmlns:p14="http://schemas.microsoft.com/office/powerpoint/2010/main" val="323723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1D72-EBB2-482D-BEBF-4535AEDF4A9A}"/>
              </a:ext>
            </a:extLst>
          </p:cNvPr>
          <p:cNvSpPr>
            <a:spLocks noGrp="1"/>
          </p:cNvSpPr>
          <p:nvPr>
            <p:ph type="title"/>
          </p:nvPr>
        </p:nvSpPr>
        <p:spPr/>
        <p:txBody>
          <a:bodyPr/>
          <a:lstStyle/>
          <a:p>
            <a:pPr algn="l" rtl="0"/>
            <a:r>
              <a:rPr lang="de" b="1" i="0" u="none" baseline="0"/>
              <a:t>Einführung in das Berichtswesen</a:t>
            </a:r>
          </a:p>
        </p:txBody>
      </p:sp>
      <p:sp>
        <p:nvSpPr>
          <p:cNvPr id="3" name="Content Placeholder 2">
            <a:extLst>
              <a:ext uri="{FF2B5EF4-FFF2-40B4-BE49-F238E27FC236}">
                <a16:creationId xmlns:a16="http://schemas.microsoft.com/office/drawing/2014/main" id="{CA7D9728-576E-4113-8F1C-5BC8EA4ABF7E}"/>
              </a:ext>
            </a:extLst>
          </p:cNvPr>
          <p:cNvSpPr>
            <a:spLocks noGrp="1"/>
          </p:cNvSpPr>
          <p:nvPr>
            <p:ph idx="1"/>
          </p:nvPr>
        </p:nvSpPr>
        <p:spPr/>
        <p:txBody>
          <a:bodyPr/>
          <a:lstStyle/>
          <a:p>
            <a:pPr marL="0" indent="0" algn="l" rtl="0">
              <a:buNone/>
            </a:pPr>
            <a:r>
              <a:rPr lang="de" sz="2000" b="0" i="0" u="none" baseline="0" dirty="0"/>
              <a:t>Die Berichterstattung kann Ihrem Unternehmen bei den folgenden Dingen helfen: </a:t>
            </a:r>
          </a:p>
          <a:p>
            <a:pPr algn="l" rtl="0"/>
            <a:r>
              <a:rPr lang="de" sz="2000" b="1" i="0" u="none" baseline="0" dirty="0"/>
              <a:t>Nachverfolgung</a:t>
            </a:r>
            <a:r>
              <a:rPr lang="de" sz="2000" b="1" i="0" u="none" dirty="0"/>
              <a:t> der </a:t>
            </a:r>
            <a:r>
              <a:rPr lang="de" sz="2000" b="1" i="0" u="none" baseline="0" dirty="0"/>
              <a:t>Fortschritte </a:t>
            </a:r>
            <a:r>
              <a:rPr lang="de" sz="2000" b="0" i="0" u="none" baseline="0" dirty="0"/>
              <a:t>in Risikomanagement und -verfahren;</a:t>
            </a:r>
          </a:p>
          <a:p>
            <a:pPr algn="l" rtl="0"/>
            <a:r>
              <a:rPr lang="de" sz="2000" b="0" i="0" u="none" baseline="0" dirty="0"/>
              <a:t>Aufbau des </a:t>
            </a:r>
            <a:r>
              <a:rPr lang="de" sz="2000" b="1" i="0" u="none" baseline="0" dirty="0"/>
              <a:t>Vertrauens von Stakeholdern</a:t>
            </a:r>
            <a:r>
              <a:rPr lang="de" sz="2000" b="0" i="0" u="none" baseline="0" dirty="0"/>
              <a:t>, einschließlich Investoren und Kunden</a:t>
            </a:r>
          </a:p>
          <a:p>
            <a:pPr algn="l" rtl="0"/>
            <a:r>
              <a:rPr lang="de" sz="2000" b="1" i="0" u="none" baseline="0" dirty="0"/>
              <a:t>Kontinuierliche Verbesserung: </a:t>
            </a:r>
            <a:r>
              <a:rPr lang="de" sz="2000" b="0" i="0" u="none" baseline="0" dirty="0"/>
              <a:t>Denken Sie daran, dass die Due Diligence ein Prozess der kontinuierlichen Verbesserung ist. Durch die jährliche Berichterstattung können Unternehmen sowohl Bereiche identifizieren, in denen sie Fortschritte gemacht haben, als auch solche mit Verbesserungsbedarf.</a:t>
            </a:r>
          </a:p>
          <a:p>
            <a:pPr marL="0" indent="0" algn="l" rtl="0">
              <a:buNone/>
            </a:pPr>
            <a:endParaRPr lang="de" sz="2000" dirty="0"/>
          </a:p>
        </p:txBody>
      </p:sp>
    </p:spTree>
    <p:extLst>
      <p:ext uri="{BB962C8B-B14F-4D97-AF65-F5344CB8AC3E}">
        <p14:creationId xmlns:p14="http://schemas.microsoft.com/office/powerpoint/2010/main" val="260278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6DEB-E7C4-417E-BE8B-3EC3AC1D1B45}"/>
              </a:ext>
            </a:extLst>
          </p:cNvPr>
          <p:cNvSpPr>
            <a:spLocks noGrp="1"/>
          </p:cNvSpPr>
          <p:nvPr>
            <p:ph type="title"/>
          </p:nvPr>
        </p:nvSpPr>
        <p:spPr>
          <a:xfrm>
            <a:off x="318740" y="1556271"/>
            <a:ext cx="8712199" cy="936625"/>
          </a:xfrm>
        </p:spPr>
        <p:txBody>
          <a:bodyPr/>
          <a:lstStyle/>
          <a:p>
            <a:pPr algn="l" rtl="0"/>
            <a:r>
              <a:rPr lang="de" sz="2800" b="1" i="0" u="none" baseline="0" dirty="0"/>
              <a:t>INHALT EINES BERICHTS ZUR ERFÜLLUNG DER SORGFALTSPFLICHT 1/4</a:t>
            </a:r>
            <a:endParaRPr lang="de" sz="2800" dirty="0"/>
          </a:p>
        </p:txBody>
      </p:sp>
      <p:sp>
        <p:nvSpPr>
          <p:cNvPr id="3" name="Content Placeholder 2">
            <a:extLst>
              <a:ext uri="{FF2B5EF4-FFF2-40B4-BE49-F238E27FC236}">
                <a16:creationId xmlns:a16="http://schemas.microsoft.com/office/drawing/2014/main" id="{B123328A-F4E8-4A00-B909-6BCDD2F22CFF}"/>
              </a:ext>
            </a:extLst>
          </p:cNvPr>
          <p:cNvSpPr>
            <a:spLocks noGrp="1"/>
          </p:cNvSpPr>
          <p:nvPr>
            <p:ph idx="1"/>
          </p:nvPr>
        </p:nvSpPr>
        <p:spPr>
          <a:xfrm>
            <a:off x="457200" y="2675532"/>
            <a:ext cx="8435280" cy="3633788"/>
          </a:xfrm>
        </p:spPr>
        <p:txBody>
          <a:bodyPr/>
          <a:lstStyle/>
          <a:p>
            <a:pPr marL="0" indent="0" algn="l" rtl="0">
              <a:buNone/>
            </a:pPr>
            <a:r>
              <a:rPr lang="de" sz="1400" b="0" i="0" u="none" baseline="0" dirty="0"/>
              <a:t>Für den  Bericht zur Erfüllung der Sorgfaltspflicht sollte Folgendes gelten:</a:t>
            </a:r>
          </a:p>
          <a:p>
            <a:pPr algn="l" rtl="0"/>
            <a:r>
              <a:rPr lang="de-DE" sz="1400" b="0" i="0" u="none" baseline="0" dirty="0"/>
              <a:t>J</a:t>
            </a:r>
            <a:r>
              <a:rPr lang="de" sz="1400" b="0" i="0" u="none" baseline="0" dirty="0"/>
              <a:t>ährliche Berichterstattung. </a:t>
            </a:r>
          </a:p>
          <a:p>
            <a:pPr algn="l" rtl="0"/>
            <a:r>
              <a:rPr lang="de" sz="1400" b="0" i="0" u="none" baseline="0" dirty="0"/>
              <a:t>Öffentlicher Zugang zum Bericht, z. B. über die Website.</a:t>
            </a:r>
          </a:p>
          <a:p>
            <a:endParaRPr lang="de" sz="1400" dirty="0"/>
          </a:p>
          <a:p>
            <a:pPr marL="0" indent="0" algn="l" rtl="0">
              <a:buNone/>
            </a:pPr>
            <a:r>
              <a:rPr lang="de" sz="1400" b="0" i="0" u="none" baseline="0" dirty="0"/>
              <a:t>Informationen über Ihre Managementsysteme:</a:t>
            </a:r>
          </a:p>
          <a:p>
            <a:pPr algn="l" rtl="0"/>
            <a:r>
              <a:rPr lang="de" sz="1400" b="0" i="0" u="none" baseline="0" dirty="0"/>
              <a:t>Beschreiben Sie die für den Aufbau eines guten Unternehmensmanagementsystems unternommenen Schritte.</a:t>
            </a:r>
          </a:p>
          <a:p>
            <a:pPr algn="l" rtl="0"/>
            <a:r>
              <a:rPr lang="de" sz="1400" b="0" i="0" u="none" baseline="0" dirty="0"/>
              <a:t>Geben Sie Einzelheiten über Ihre Lieferkettenrichtlinien an.</a:t>
            </a:r>
          </a:p>
          <a:p>
            <a:pPr algn="l" rtl="0"/>
            <a:r>
              <a:rPr lang="de" sz="1400" b="0" i="0" u="none" baseline="0" dirty="0"/>
              <a:t>Geben Sie nach Möglichkeit Einzelheiten über die Managementstruktur an</a:t>
            </a:r>
            <a:r>
              <a:rPr lang="de" sz="1400" b="0" i="0" u="none" dirty="0"/>
              <a:t> inkl.</a:t>
            </a:r>
            <a:r>
              <a:rPr lang="de" sz="1400" b="0" i="0" u="none" baseline="0" dirty="0"/>
              <a:t> der Angabe, wer im Unternehmen unmittelbar verantwortlich ist. </a:t>
            </a:r>
          </a:p>
          <a:p>
            <a:pPr algn="l" rtl="0"/>
            <a:r>
              <a:rPr lang="de" sz="1400" b="0" i="0" u="none" baseline="0" dirty="0"/>
              <a:t>Erklären Sie das Monitoringsystem, das Sie für die gesamte Lieferkette eingeführt haben, und beschreiben Sie, wie es Ihrem Unternehmen geholfen hat, eine stärkere Due Diligence einzurichten.</a:t>
            </a:r>
          </a:p>
          <a:p>
            <a:pPr algn="l" rtl="0"/>
            <a:r>
              <a:rPr lang="de" sz="1400" b="0" i="0" u="none" baseline="0" dirty="0"/>
              <a:t>Geben Sie an, welche Datenbank und welche Datensatzaufzeichnung Sie verwenden.</a:t>
            </a:r>
          </a:p>
          <a:p>
            <a:endParaRPr lang="de" sz="1400" dirty="0"/>
          </a:p>
        </p:txBody>
      </p:sp>
    </p:spTree>
    <p:extLst>
      <p:ext uri="{BB962C8B-B14F-4D97-AF65-F5344CB8AC3E}">
        <p14:creationId xmlns:p14="http://schemas.microsoft.com/office/powerpoint/2010/main" val="375439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6DEB-E7C4-417E-BE8B-3EC3AC1D1B45}"/>
              </a:ext>
            </a:extLst>
          </p:cNvPr>
          <p:cNvSpPr>
            <a:spLocks noGrp="1"/>
          </p:cNvSpPr>
          <p:nvPr>
            <p:ph type="title"/>
          </p:nvPr>
        </p:nvSpPr>
        <p:spPr>
          <a:xfrm>
            <a:off x="468312" y="1556271"/>
            <a:ext cx="8424167" cy="936625"/>
          </a:xfrm>
        </p:spPr>
        <p:txBody>
          <a:bodyPr/>
          <a:lstStyle/>
          <a:p>
            <a:pPr algn="l" rtl="0"/>
            <a:r>
              <a:rPr lang="de" sz="2700" b="1" i="0" u="none" baseline="0" dirty="0"/>
              <a:t>INHALT EINES BERICHTS ZUR ERFÜLLUNG DER SORGFALTSPFLICHT 2/4</a:t>
            </a:r>
            <a:endParaRPr lang="de" sz="2700" dirty="0"/>
          </a:p>
        </p:txBody>
      </p:sp>
      <p:sp>
        <p:nvSpPr>
          <p:cNvPr id="3" name="Content Placeholder 2">
            <a:extLst>
              <a:ext uri="{FF2B5EF4-FFF2-40B4-BE49-F238E27FC236}">
                <a16:creationId xmlns:a16="http://schemas.microsoft.com/office/drawing/2014/main" id="{B123328A-F4E8-4A00-B909-6BCDD2F22CFF}"/>
              </a:ext>
            </a:extLst>
          </p:cNvPr>
          <p:cNvSpPr>
            <a:spLocks noGrp="1"/>
          </p:cNvSpPr>
          <p:nvPr>
            <p:ph idx="1"/>
          </p:nvPr>
        </p:nvSpPr>
        <p:spPr>
          <a:xfrm>
            <a:off x="468313" y="2636912"/>
            <a:ext cx="8229600" cy="3633788"/>
          </a:xfrm>
        </p:spPr>
        <p:txBody>
          <a:bodyPr/>
          <a:lstStyle/>
          <a:p>
            <a:pPr marL="0" indent="0" algn="l" rtl="0">
              <a:buNone/>
            </a:pPr>
            <a:r>
              <a:rPr lang="de" sz="1800" b="0" i="0" u="none" baseline="0" dirty="0"/>
              <a:t>Informationen zu Ihrer Ermittlung und Bewertung von Risiken:</a:t>
            </a:r>
          </a:p>
          <a:p>
            <a:pPr algn="l" rtl="0"/>
            <a:r>
              <a:rPr lang="de" sz="1800" b="0" i="0" u="none" baseline="0" dirty="0"/>
              <a:t>Beschreiben Sie die Schritte, die Sie zur Ermittlung und Bewertung von Risiken in Ihrer Lieferkette unternommen haben.</a:t>
            </a:r>
          </a:p>
          <a:p>
            <a:pPr algn="l" rtl="0"/>
            <a:r>
              <a:rPr lang="de" sz="1800" b="0" i="0" u="none" baseline="0" dirty="0"/>
              <a:t>Erläutern Sie die Methodik, die Sie für die Risikobewertung in der Lieferkette einsetzen.</a:t>
            </a:r>
          </a:p>
          <a:p>
            <a:pPr algn="l" rtl="0"/>
            <a:r>
              <a:rPr lang="de" sz="1800" b="0" i="0" u="none" baseline="0" dirty="0"/>
              <a:t>Beschreiben Sie die Schritte, die Sie unternommen haben, um Verhüttungsbetriebe/Scheideanstalten in Ihrer Lieferkette zu identifizieren (falls Sie ein nachgelagertes Unternehmen sind).</a:t>
            </a:r>
          </a:p>
          <a:p>
            <a:pPr algn="l" rtl="0"/>
            <a:r>
              <a:rPr lang="de" sz="1800" b="0" i="0" u="none" baseline="0" dirty="0"/>
              <a:t>Beschreiben Sie, wie Sie deren Due-Diligence-Verfahren bewerten</a:t>
            </a:r>
          </a:p>
          <a:p>
            <a:pPr algn="l" rtl="0"/>
            <a:r>
              <a:rPr lang="de" sz="1800" dirty="0"/>
              <a:t>Legen </a:t>
            </a:r>
            <a:r>
              <a:rPr lang="de" sz="1800" b="0" i="0" u="none" baseline="0" dirty="0"/>
              <a:t>Sie aktuelle oder potenzielle Risiken, die das Unternehmen ermitteln konnte,offen. </a:t>
            </a:r>
          </a:p>
          <a:p>
            <a:endParaRPr lang="de" sz="1800" dirty="0"/>
          </a:p>
        </p:txBody>
      </p:sp>
    </p:spTree>
    <p:extLst>
      <p:ext uri="{BB962C8B-B14F-4D97-AF65-F5344CB8AC3E}">
        <p14:creationId xmlns:p14="http://schemas.microsoft.com/office/powerpoint/2010/main" val="183256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6DEB-E7C4-417E-BE8B-3EC3AC1D1B45}"/>
              </a:ext>
            </a:extLst>
          </p:cNvPr>
          <p:cNvSpPr>
            <a:spLocks noGrp="1"/>
          </p:cNvSpPr>
          <p:nvPr>
            <p:ph type="title"/>
          </p:nvPr>
        </p:nvSpPr>
        <p:spPr/>
        <p:txBody>
          <a:bodyPr/>
          <a:lstStyle/>
          <a:p>
            <a:pPr algn="l" rtl="0"/>
            <a:r>
              <a:rPr lang="de" sz="2600" b="1" i="0" u="none" baseline="0" dirty="0"/>
              <a:t>INHALT EINES BERICHTS ZUR ERFÜLLUNG DER SORGFALTSPFLICHT 3/4</a:t>
            </a:r>
            <a:endParaRPr lang="de" sz="2600" dirty="0"/>
          </a:p>
        </p:txBody>
      </p:sp>
      <p:sp>
        <p:nvSpPr>
          <p:cNvPr id="3" name="Content Placeholder 2">
            <a:extLst>
              <a:ext uri="{FF2B5EF4-FFF2-40B4-BE49-F238E27FC236}">
                <a16:creationId xmlns:a16="http://schemas.microsoft.com/office/drawing/2014/main" id="{B123328A-F4E8-4A00-B909-6BCDD2F22CFF}"/>
              </a:ext>
            </a:extLst>
          </p:cNvPr>
          <p:cNvSpPr>
            <a:spLocks noGrp="1"/>
          </p:cNvSpPr>
          <p:nvPr>
            <p:ph idx="1"/>
          </p:nvPr>
        </p:nvSpPr>
        <p:spPr/>
        <p:txBody>
          <a:bodyPr/>
          <a:lstStyle/>
          <a:p>
            <a:pPr marL="0" indent="0" algn="l" rtl="0">
              <a:buNone/>
            </a:pPr>
            <a:r>
              <a:rPr lang="de" sz="1600" b="0" i="0" u="none" baseline="0" dirty="0"/>
              <a:t>Informationen</a:t>
            </a:r>
            <a:r>
              <a:rPr lang="de" sz="1600" b="1" i="0" u="none" baseline="0" dirty="0"/>
              <a:t> zu Ihrem Risikomanagement:</a:t>
            </a:r>
          </a:p>
          <a:p>
            <a:pPr algn="l" rtl="0"/>
            <a:r>
              <a:rPr lang="de" sz="1600" b="0" i="0" u="none" baseline="0" dirty="0"/>
              <a:t>Beschreiben Sie die Schritte, die Sie zur Gestaltung und Umsetzung einer Strategie zur Risikobekämpfung unternommen haben.</a:t>
            </a:r>
          </a:p>
          <a:p>
            <a:pPr algn="l" rtl="0"/>
            <a:r>
              <a:rPr lang="de" sz="1600" b="0" i="0" u="none" baseline="0" dirty="0"/>
              <a:t>Beschreiben Sie Ihre Vorgehensweisen beim Risikomanagement. </a:t>
            </a:r>
          </a:p>
          <a:p>
            <a:pPr algn="l" rtl="0"/>
            <a:r>
              <a:rPr lang="de" sz="1600" b="0" i="0" u="none" baseline="0" dirty="0"/>
              <a:t>Beschreiben Sie, wie das Unternehmen die Wirksamkeit seiner Maßnahmen zur Risikominderung überwacht.</a:t>
            </a:r>
          </a:p>
          <a:p>
            <a:pPr algn="l" rtl="0"/>
            <a:r>
              <a:rPr lang="de" sz="1600" b="0" i="0" u="none" baseline="0" dirty="0"/>
              <a:t>Nehmen Sie eine Zusammenfassung der Maßnahmen zur Risikominderung mit auf, sowohl im allgemeinen wie auch auf spezifische Vorfälle bezogen.</a:t>
            </a:r>
          </a:p>
          <a:p>
            <a:pPr algn="l" rtl="0"/>
            <a:r>
              <a:rPr lang="de" sz="1600" b="0" i="0" u="none" baseline="0" dirty="0"/>
              <a:t>Nennen Sie alle Schulungen, die durchgeführt oder absolviert wurden. </a:t>
            </a:r>
          </a:p>
          <a:p>
            <a:pPr algn="l" rtl="0"/>
            <a:r>
              <a:rPr lang="de" sz="1600" b="0" i="0" u="none" baseline="0" dirty="0"/>
              <a:t>Nennen Sie Einzelheiten über Ihre </a:t>
            </a:r>
            <a:r>
              <a:rPr lang="de" sz="1600" dirty="0"/>
              <a:t>Zusammenarbeit mit </a:t>
            </a:r>
            <a:r>
              <a:rPr lang="de" sz="1600" b="0" i="0" u="none" baseline="0" dirty="0"/>
              <a:t>Stakeholdern.</a:t>
            </a:r>
          </a:p>
          <a:p>
            <a:pPr algn="l" rtl="0"/>
            <a:r>
              <a:rPr lang="de" sz="1600" b="0" i="0" u="none" baseline="0" dirty="0"/>
              <a:t>Beschreiben Sie,</a:t>
            </a:r>
            <a:r>
              <a:rPr lang="de" sz="1600" b="0" i="0" u="none" dirty="0"/>
              <a:t> ob und wie Sie </a:t>
            </a:r>
            <a:r>
              <a:rPr lang="de" sz="1600" b="0" i="0" u="none" baseline="0" dirty="0"/>
              <a:t>Verbesserungen, die binnen sechs Monaten erzielt wurden, nachverfolgt und bewertet haben.</a:t>
            </a:r>
          </a:p>
          <a:p>
            <a:pPr marL="0" indent="0" algn="l" rtl="0">
              <a:buNone/>
            </a:pPr>
            <a:endParaRPr lang="de" sz="1600" dirty="0"/>
          </a:p>
        </p:txBody>
      </p:sp>
    </p:spTree>
    <p:extLst>
      <p:ext uri="{BB962C8B-B14F-4D97-AF65-F5344CB8AC3E}">
        <p14:creationId xmlns:p14="http://schemas.microsoft.com/office/powerpoint/2010/main" val="97102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6DEB-E7C4-417E-BE8B-3EC3AC1D1B45}"/>
              </a:ext>
            </a:extLst>
          </p:cNvPr>
          <p:cNvSpPr>
            <a:spLocks noGrp="1"/>
          </p:cNvSpPr>
          <p:nvPr>
            <p:ph type="title"/>
          </p:nvPr>
        </p:nvSpPr>
        <p:spPr/>
        <p:txBody>
          <a:bodyPr/>
          <a:lstStyle/>
          <a:p>
            <a:pPr algn="l" rtl="0"/>
            <a:r>
              <a:rPr lang="de" sz="2600" b="1" i="0" u="none" baseline="0" dirty="0"/>
              <a:t>INHALT EINES BERICHTS ZUR ERFÜLLUNG DER SORGFALTSPFLICHT 4/4</a:t>
            </a:r>
            <a:endParaRPr lang="de" sz="2600" dirty="0"/>
          </a:p>
        </p:txBody>
      </p:sp>
      <p:sp>
        <p:nvSpPr>
          <p:cNvPr id="3" name="Content Placeholder 2">
            <a:extLst>
              <a:ext uri="{FF2B5EF4-FFF2-40B4-BE49-F238E27FC236}">
                <a16:creationId xmlns:a16="http://schemas.microsoft.com/office/drawing/2014/main" id="{B123328A-F4E8-4A00-B909-6BCDD2F22CFF}"/>
              </a:ext>
            </a:extLst>
          </p:cNvPr>
          <p:cNvSpPr>
            <a:spLocks noGrp="1"/>
          </p:cNvSpPr>
          <p:nvPr>
            <p:ph idx="1"/>
          </p:nvPr>
        </p:nvSpPr>
        <p:spPr>
          <a:xfrm>
            <a:off x="457200" y="2708920"/>
            <a:ext cx="8229600" cy="3633788"/>
          </a:xfrm>
        </p:spPr>
        <p:txBody>
          <a:bodyPr/>
          <a:lstStyle/>
          <a:p>
            <a:pPr marL="0" indent="0" algn="l" rtl="0">
              <a:buNone/>
            </a:pPr>
            <a:r>
              <a:rPr lang="de" sz="2100" b="0" i="0" u="none" baseline="0" dirty="0"/>
              <a:t>Informationen zu Audits:</a:t>
            </a:r>
          </a:p>
          <a:p>
            <a:pPr algn="l" rtl="0"/>
            <a:r>
              <a:rPr lang="de" sz="2100" b="0" i="0" u="none" baseline="0" dirty="0"/>
              <a:t>Öffentliche Zusammenfassung Ihrer Audits</a:t>
            </a:r>
          </a:p>
          <a:p>
            <a:pPr algn="l" rtl="0"/>
            <a:r>
              <a:rPr lang="de" sz="2100" b="0" i="0" u="none" baseline="0" dirty="0"/>
              <a:t>Audit-Aktivitäten</a:t>
            </a:r>
          </a:p>
          <a:p>
            <a:pPr algn="l" rtl="0"/>
            <a:r>
              <a:rPr lang="de" sz="2100" b="0" i="0" u="none" baseline="0" dirty="0"/>
              <a:t>Audit-Schlussfolgerungen </a:t>
            </a:r>
          </a:p>
          <a:p>
            <a:pPr marL="0" indent="0" algn="l" rtl="0">
              <a:buNone/>
            </a:pPr>
            <a:endParaRPr lang="de" sz="2100" dirty="0"/>
          </a:p>
          <a:p>
            <a:pPr marL="0" indent="0" algn="l" rtl="0">
              <a:buNone/>
            </a:pPr>
            <a:r>
              <a:rPr lang="de" sz="2100" b="0" i="0" u="none" baseline="0" dirty="0"/>
              <a:t>Informationen über Beschwerden und Abhilfemaßnahmen: </a:t>
            </a:r>
          </a:p>
          <a:p>
            <a:pPr algn="l" rtl="0"/>
            <a:r>
              <a:rPr lang="de" sz="2100" b="0" i="0" u="none" baseline="0" dirty="0"/>
              <a:t>Eingegangene Beschwerden und deren Bearbeitung</a:t>
            </a:r>
          </a:p>
          <a:p>
            <a:pPr algn="l" rtl="0"/>
            <a:r>
              <a:rPr lang="de" sz="2100" b="0" i="0" u="none" baseline="0" dirty="0"/>
              <a:t>Beschreibung</a:t>
            </a:r>
            <a:r>
              <a:rPr lang="de" sz="2100" b="0" i="0" u="none" dirty="0"/>
              <a:t> von Maßnahmen bei aufgetretenen</a:t>
            </a:r>
            <a:r>
              <a:rPr lang="de" sz="2100" b="0" i="0" u="none" baseline="0" dirty="0"/>
              <a:t> Risiken</a:t>
            </a:r>
            <a:endParaRPr lang="de" sz="2100" dirty="0"/>
          </a:p>
        </p:txBody>
      </p:sp>
    </p:spTree>
    <p:extLst>
      <p:ext uri="{BB962C8B-B14F-4D97-AF65-F5344CB8AC3E}">
        <p14:creationId xmlns:p14="http://schemas.microsoft.com/office/powerpoint/2010/main" val="178473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01848B20-F9F1-4EBE-B0E4-3C33F4C4EB88}"/>
              </a:ext>
            </a:extLst>
          </p:cNvPr>
          <p:cNvSpPr>
            <a:spLocks noGrp="1"/>
          </p:cNvSpPr>
          <p:nvPr>
            <p:ph type="title"/>
          </p:nvPr>
        </p:nvSpPr>
        <p:spPr>
          <a:xfrm>
            <a:off x="1547664" y="2924944"/>
            <a:ext cx="6048672" cy="1584176"/>
          </a:xfrm>
        </p:spPr>
        <p:txBody>
          <a:bodyPr/>
          <a:lstStyle/>
          <a:p>
            <a:pPr algn="ctr" rtl="0"/>
            <a:r>
              <a:rPr lang="de" b="1" i="0" u="none" baseline="0" dirty="0"/>
              <a:t>Vielen Dank</a:t>
            </a:r>
            <a:br>
              <a:rPr lang="de" dirty="0"/>
            </a:br>
            <a:br>
              <a:rPr lang="de" dirty="0"/>
            </a:br>
            <a:r>
              <a:rPr lang="de" sz="2000" b="1" i="0" u="none" baseline="0" dirty="0"/>
              <a:t>Weitere Informationen finden Sie auf dem Portal Due Diligence Ready!</a:t>
            </a:r>
            <a:endParaRPr lang="de" dirty="0">
              <a:solidFill>
                <a:srgbClr val="FF0000"/>
              </a:solidFill>
            </a:endParaRPr>
          </a:p>
        </p:txBody>
      </p:sp>
    </p:spTree>
    <p:extLst>
      <p:ext uri="{BB962C8B-B14F-4D97-AF65-F5344CB8AC3E}">
        <p14:creationId xmlns:p14="http://schemas.microsoft.com/office/powerpoint/2010/main" val="31551079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97f6912e-a8eb-4c25-ad1b-ecf306e9c35e" ContentTypeId="0x01010018E01CE33C90DE4A970D47E400D176AE1F02" PreviousValue="false"/>
</file>

<file path=customXml/item2.xml><?xml version="1.0" encoding="utf-8"?>
<ct:contentTypeSchema xmlns:ct="http://schemas.microsoft.com/office/2006/metadata/contentType" xmlns:ma="http://schemas.microsoft.com/office/2006/metadata/properties/metaAttributes" ct:_="" ma:_="" ma:contentTypeName="Document Project General" ma:contentTypeID="0x01010018E01CE33C90DE4A970D47E400D176AE1F020091D4595FA6CD1340AA7703AC57E26C40" ma:contentTypeVersion="0" ma:contentTypeDescription="" ma:contentTypeScope="" ma:versionID="5a5bb8d8ab161acae230ba40d6980ffa">
  <xsd:schema xmlns:xsd="http://www.w3.org/2001/XMLSchema" xmlns:xs="http://www.w3.org/2001/XMLSchema" xmlns:p="http://schemas.microsoft.com/office/2006/metadata/properties" xmlns:ns2="7e9eed2f-27c4-4474-ba4f-3601f39e8add" targetNamespace="http://schemas.microsoft.com/office/2006/metadata/properties" ma:root="true" ma:fieldsID="4d0f55f960fdbdae389a17773d00c893" ns2:_="">
    <xsd:import namespace="7e9eed2f-27c4-4474-ba4f-3601f39e8add"/>
    <xsd:element name="properties">
      <xsd:complexType>
        <xsd:sequence>
          <xsd:element name="documentManagement">
            <xsd:complexType>
              <xsd:all>
                <xsd:element ref="ns2:T_DocProject" minOccurs="0"/>
                <xsd:element ref="ns2:ProjectMilestones" minOccurs="0"/>
                <xsd:element ref="ns2:Partners" minOccurs="0"/>
                <xsd:element ref="ns2:Comments1" minOccurs="0"/>
                <xsd:element ref="ns2:Fina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9eed2f-27c4-4474-ba4f-3601f39e8add" elementFormDefault="qualified">
    <xsd:import namespace="http://schemas.microsoft.com/office/2006/documentManagement/types"/>
    <xsd:import namespace="http://schemas.microsoft.com/office/infopath/2007/PartnerControls"/>
    <xsd:element name="T_DocProject" ma:index="2" nillable="true" ma:displayName="T_Doc project" ma:format="Dropdown" ma:internalName="T_DocProject">
      <xsd:simpleType>
        <xsd:restriction base="dms:Choice">
          <xsd:enumeration value="Acceptance"/>
          <xsd:enumeration value="Acknowledgement"/>
          <xsd:enumeration value="Advisory board"/>
          <xsd:enumeration value="Amendment"/>
          <xsd:enumeration value="Meetings_Other"/>
          <xsd:enumeration value="Meetings_1.KOM and AB+SC (Feb19)"/>
          <xsd:enumeration value="Meetings_2.AB+SC (May19)_Telco"/>
          <xsd:enumeration value="Meetings_3.AB+SC (Sept19)"/>
          <xsd:enumeration value="Bibliography"/>
          <xsd:enumeration value="Communications/notifications"/>
          <xsd:enumeration value="Contract/Agreement"/>
          <xsd:enumeration value="Declarations/Certificates"/>
          <xsd:enumeration value="Deliverable/Report"/>
          <xsd:enumeration value="Company/Entity"/>
          <xsd:enumeration value="Form"/>
          <xsd:enumeration value="Economic information/Budget"/>
          <xsd:enumeration value="Networking"/>
          <xsd:enumeration value="Technical proposal"/>
          <xsd:enumeration value="Templates"/>
          <xsd:enumeration value="Presentations"/>
          <xsd:enumeration value="Resolution/Certification"/>
          <xsd:enumeration value="Obsolete"/>
          <xsd:enumeration value="Other"/>
        </xsd:restriction>
      </xsd:simpleType>
    </xsd:element>
    <xsd:element name="ProjectMilestones" ma:index="3" nillable="true" ma:displayName="Project milestones" ma:format="Dropdown" ma:internalName="ProjectMilestones">
      <xsd:simpleType>
        <xsd:restriction base="dms:Choice">
          <xsd:enumeration value="Pre-proposal"/>
          <xsd:enumeration value="Proposal"/>
          <xsd:enumeration value="Negotiation"/>
          <xsd:enumeration value="Milestone 1"/>
          <xsd:enumeration value="WP1. Online DDSS"/>
          <xsd:enumeration value="WP2. Networks + AB"/>
          <xsd:enumeration value="WP3. Comm."/>
          <xsd:enumeration value="WP4. Management"/>
        </xsd:restriction>
      </xsd:simpleType>
    </xsd:element>
    <xsd:element name="Partners" ma:index="4" nillable="true" ma:displayName="Partners" ma:format="Dropdown" ma:internalName="Partners">
      <xsd:simpleType>
        <xsd:restriction base="dms:Choice">
          <xsd:enumeration value="Option 1"/>
          <xsd:enumeration value="Option 2"/>
          <xsd:enumeration value="Option 3"/>
        </xsd:restriction>
      </xsd:simpleType>
    </xsd:element>
    <xsd:element name="Comments1" ma:index="5" nillable="true" ma:displayName="Comments" ma:internalName="Comments1">
      <xsd:simpleType>
        <xsd:restriction base="dms:Note">
          <xsd:maxLength value="255"/>
        </xsd:restriction>
      </xsd:simpleType>
    </xsd:element>
    <xsd:element name="Final" ma:index="6" nillable="true" ma:displayName="Final" ma:format="Dropdown" ma:internalName="Final">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_DocProject xmlns="7e9eed2f-27c4-4474-ba4f-3601f39e8add" xsi:nil="true"/>
    <ProjectMilestones xmlns="7e9eed2f-27c4-4474-ba4f-3601f39e8add" xsi:nil="true"/>
    <Comments1 xmlns="7e9eed2f-27c4-4474-ba4f-3601f39e8add" xsi:nil="true"/>
    <Final xmlns="7e9eed2f-27c4-4474-ba4f-3601f39e8add" xsi:nil="true"/>
    <Partners xmlns="7e9eed2f-27c4-4474-ba4f-3601f39e8add" xsi:nil="true"/>
  </documentManagement>
</p:properties>
</file>

<file path=customXml/itemProps1.xml><?xml version="1.0" encoding="utf-8"?>
<ds:datastoreItem xmlns:ds="http://schemas.openxmlformats.org/officeDocument/2006/customXml" ds:itemID="{5AE678F8-AE3B-4045-8CC8-4AE490F60735}"/>
</file>

<file path=customXml/itemProps2.xml><?xml version="1.0" encoding="utf-8"?>
<ds:datastoreItem xmlns:ds="http://schemas.openxmlformats.org/officeDocument/2006/customXml" ds:itemID="{2332C7D6-03BC-4B9F-B6FD-F8926BEE1549}"/>
</file>

<file path=customXml/itemProps3.xml><?xml version="1.0" encoding="utf-8"?>
<ds:datastoreItem xmlns:ds="http://schemas.openxmlformats.org/officeDocument/2006/customXml" ds:itemID="{85E2EE95-E71A-426D-BD72-7468B0B310A6}"/>
</file>

<file path=customXml/itemProps4.xml><?xml version="1.0" encoding="utf-8"?>
<ds:datastoreItem xmlns:ds="http://schemas.openxmlformats.org/officeDocument/2006/customXml" ds:itemID="{FFB043F3-C545-4AC2-A0ED-B9E5D53EE6EA}"/>
</file>

<file path=docProps/app.xml><?xml version="1.0" encoding="utf-8"?>
<Properties xmlns="http://schemas.openxmlformats.org/officeDocument/2006/extended-properties" xmlns:vt="http://schemas.openxmlformats.org/officeDocument/2006/docPropsVTypes">
  <TotalTime>0</TotalTime>
  <Words>484</Words>
  <Application>Microsoft Office PowerPoint</Application>
  <PresentationFormat>Bildschirmpräsentation (4:3)</PresentationFormat>
  <Paragraphs>55</Paragraphs>
  <Slides>8</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Verdana</vt:lpstr>
      <vt:lpstr>Default Design</vt:lpstr>
      <vt:lpstr>Schritt 5 der  OECD-Leitsätze für die Erfüllung der Sorgfaltspflicht zur Förderung verantwortungsvoller Lieferketten für Minerale aus Konflikt- und Hochrisikogebieten  (OECD-Leitsätze)</vt:lpstr>
      <vt:lpstr>Inhalt</vt:lpstr>
      <vt:lpstr>Einführung in das Berichtswesen</vt:lpstr>
      <vt:lpstr>INHALT EINES BERICHTS ZUR ERFÜLLUNG DER SORGFALTSPFLICHT 1/4</vt:lpstr>
      <vt:lpstr>INHALT EINES BERICHTS ZUR ERFÜLLUNG DER SORGFALTSPFLICHT 2/4</vt:lpstr>
      <vt:lpstr>INHALT EINES BERICHTS ZUR ERFÜLLUNG DER SORGFALTSPFLICHT 3/4</vt:lpstr>
      <vt:lpstr>INHALT EINES BERICHTS ZUR ERFÜLLUNG DER SORGFALTSPFLICHT 4/4</vt:lpstr>
      <vt:lpstr>Vielen Dank  Weitere Informationen finden Sie auf dem Portal Due Diligence Ready!</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Ulrike Heutmanek</cp:lastModifiedBy>
  <cp:revision>149</cp:revision>
  <dcterms:created xsi:type="dcterms:W3CDTF">2011-10-28T10:25:18Z</dcterms:created>
  <dcterms:modified xsi:type="dcterms:W3CDTF">2019-10-31T10:43:19Z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0x01010018E01CE33C90DE4A970D47E400D176AE1F020091D4595FA6CD1340AA7703AC57E26C40</vt:lpwstr>
  </property>
</Properties>
</file>