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2" r:id="rId3"/>
    <p:sldId id="268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3" clrIdx="0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2" name="Fabiana Di Lorenzo" initials="FDL" lastIdx="1" clrIdx="1">
    <p:extLst>
      <p:ext uri="{19B8F6BF-5375-455C-9EA6-DF929625EA0E}">
        <p15:presenceInfo xmlns:p15="http://schemas.microsoft.com/office/powerpoint/2012/main" userId="Fabiana Di Lorenz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532" autoAdjust="0"/>
  </p:normalViewPr>
  <p:slideViewPr>
    <p:cSldViewPr>
      <p:cViewPr varScale="1">
        <p:scale>
          <a:sx n="45" d="100"/>
          <a:sy n="45" d="100"/>
        </p:scale>
        <p:origin x="202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620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39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494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038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79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09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399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36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988840"/>
            <a:ext cx="4536504" cy="2088232"/>
          </a:xfrm>
        </p:spPr>
        <p:txBody>
          <a:bodyPr/>
          <a:lstStyle/>
          <a:p>
            <a:r>
              <a:rPr lang="en-US" sz="2400" dirty="0"/>
              <a:t>Step 5 of </a:t>
            </a:r>
            <a:br>
              <a:rPr lang="en-US" sz="2400" dirty="0"/>
            </a:br>
            <a:r>
              <a:rPr lang="en-US" sz="2400" dirty="0"/>
              <a:t>the OECD Due Diligence Guidance for responsible sourcing of minerals from conflict-affected and high-risk areas </a:t>
            </a:r>
            <a:br>
              <a:rPr lang="en-US" sz="2400" dirty="0"/>
            </a:br>
            <a:r>
              <a:rPr lang="en-US" sz="2400" dirty="0"/>
              <a:t>(OECD Guidance)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365104"/>
            <a:ext cx="3744416" cy="1872208"/>
          </a:xfrm>
        </p:spPr>
        <p:txBody>
          <a:bodyPr/>
          <a:lstStyle/>
          <a:p>
            <a:r>
              <a:rPr lang="en-US" sz="2800" dirty="0"/>
              <a:t>Report annually on supply chain due diligence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Introduction to reporting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Content of a due diligence report</a:t>
            </a:r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1D72-EBB2-482D-BEBF-4535AEDF4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 to 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D9728-576E-4113-8F1C-5BC8EA4AB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Reporting can help your company with: </a:t>
            </a:r>
          </a:p>
          <a:p>
            <a:r>
              <a:rPr lang="en-GB" b="1" dirty="0"/>
              <a:t>Progress management </a:t>
            </a:r>
            <a:r>
              <a:rPr lang="en-GB" dirty="0"/>
              <a:t>on risk management and procedures;</a:t>
            </a:r>
          </a:p>
          <a:p>
            <a:r>
              <a:rPr lang="en-GB" dirty="0"/>
              <a:t>Building </a:t>
            </a:r>
            <a:r>
              <a:rPr lang="en-GB" b="1" dirty="0"/>
              <a:t>trust of stakeholders</a:t>
            </a:r>
            <a:r>
              <a:rPr lang="en-GB" dirty="0"/>
              <a:t>, including investors and customers</a:t>
            </a:r>
          </a:p>
          <a:p>
            <a:r>
              <a:rPr lang="en-GB" b="1" dirty="0"/>
              <a:t>Continuous improvement: </a:t>
            </a:r>
            <a:r>
              <a:rPr lang="en-GB" dirty="0"/>
              <a:t>remember due diligence is a process of continuous improvement and through annual reporting companies can identify areas of progress and improvements still needed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2786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6DEB-E7C4-417E-BE8B-3EC3AC1D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A DUE DILIGENCE REPORT 1/4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328A-F4E8-4A00-B909-6BCDD2F2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75532"/>
            <a:ext cx="8435280" cy="3633788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The due diligence report should be</a:t>
            </a:r>
          </a:p>
          <a:p>
            <a:r>
              <a:rPr lang="en-US" sz="1600" dirty="0"/>
              <a:t>Written annually. </a:t>
            </a:r>
          </a:p>
          <a:p>
            <a:r>
              <a:rPr lang="en-US" sz="1600" dirty="0"/>
              <a:t>Publicly available, e.g. website.</a:t>
            </a:r>
          </a:p>
          <a:p>
            <a:endParaRPr lang="en-US" sz="1600" dirty="0"/>
          </a:p>
          <a:p>
            <a:pPr marL="0" indent="0">
              <a:buNone/>
            </a:pPr>
            <a:r>
              <a:rPr lang="en-US" sz="1600" dirty="0"/>
              <a:t>Information on your management systems:</a:t>
            </a:r>
          </a:p>
          <a:p>
            <a:r>
              <a:rPr lang="en-US" sz="1600" dirty="0"/>
              <a:t>Describe steps taken to implement a strong company management system.</a:t>
            </a:r>
          </a:p>
          <a:p>
            <a:r>
              <a:rPr lang="en-US" sz="1600" dirty="0"/>
              <a:t>Include details about your policies.</a:t>
            </a:r>
          </a:p>
          <a:p>
            <a:r>
              <a:rPr lang="en-US" sz="1600" dirty="0"/>
              <a:t>Include details about the management structure when possible – indicate who in the company is directly responsible. </a:t>
            </a:r>
          </a:p>
          <a:p>
            <a:r>
              <a:rPr lang="en-US" sz="1600" dirty="0"/>
              <a:t>Explain the control system you put in place over the supply chain and describe how it helped your company institute stronger due diligence efforts.</a:t>
            </a:r>
          </a:p>
          <a:p>
            <a:r>
              <a:rPr lang="en-US" sz="1600" dirty="0"/>
              <a:t>Indicate what database and record keeping you use.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54396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6DEB-E7C4-417E-BE8B-3EC3AC1D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A DUE DILIGENCE REPORT 2/4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328A-F4E8-4A00-B909-6BCDD2F2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636912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Information on your risk identification and assessment:</a:t>
            </a:r>
          </a:p>
          <a:p>
            <a:r>
              <a:rPr lang="en-US" sz="2000" dirty="0"/>
              <a:t>Describe the steps you have taken to identify and assess your risks in the supply chain.</a:t>
            </a:r>
          </a:p>
          <a:p>
            <a:r>
              <a:rPr lang="en-US" sz="2000" dirty="0"/>
              <a:t>Explain the methodology you use to do supply chain risk assessment.</a:t>
            </a:r>
          </a:p>
          <a:p>
            <a:r>
              <a:rPr lang="en-US" sz="2000" dirty="0"/>
              <a:t>Describe the steps you have taken to identify refiners/smelters in your supply chain (If you are a downstream company).</a:t>
            </a:r>
          </a:p>
          <a:p>
            <a:r>
              <a:rPr lang="en-US" sz="2000" dirty="0"/>
              <a:t>Describe how you assess their due diligence practices.</a:t>
            </a:r>
          </a:p>
          <a:p>
            <a:r>
              <a:rPr lang="en-US" sz="2000" dirty="0"/>
              <a:t>Disclose actual or potential risks identified by the company.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3256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6DEB-E7C4-417E-BE8B-3EC3AC1D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A DUE DILIGENCE REPORT 3/4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328A-F4E8-4A00-B909-6BCDD2F22C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Information</a:t>
            </a:r>
            <a:r>
              <a:rPr lang="en-US" sz="2000" b="1" dirty="0"/>
              <a:t> on your risk management:</a:t>
            </a:r>
          </a:p>
          <a:p>
            <a:r>
              <a:rPr lang="en-US" sz="2000" dirty="0"/>
              <a:t>Describe steps taken to design and implement a strategy to respond to identified risks.</a:t>
            </a:r>
          </a:p>
          <a:p>
            <a:r>
              <a:rPr lang="en-US" sz="2000" dirty="0"/>
              <a:t>Describe the steps you take to manage risks. </a:t>
            </a:r>
          </a:p>
          <a:p>
            <a:r>
              <a:rPr lang="en-US" sz="2000" dirty="0"/>
              <a:t>Describe how the company monitors and tracks the performance of its risk mitigation.</a:t>
            </a:r>
          </a:p>
          <a:p>
            <a:r>
              <a:rPr lang="en-US" sz="2000" dirty="0"/>
              <a:t>Include a summary of risk mitigation activities undertaken both generally and in relation to specific incidents arising.</a:t>
            </a:r>
          </a:p>
          <a:p>
            <a:r>
              <a:rPr lang="en-US" sz="2000" dirty="0"/>
              <a:t>Include any training that was delivered or received. </a:t>
            </a:r>
          </a:p>
          <a:p>
            <a:r>
              <a:rPr lang="en-US" sz="2000" dirty="0"/>
              <a:t>Include details about your engagement with stakeholders.</a:t>
            </a:r>
          </a:p>
          <a:p>
            <a:r>
              <a:rPr lang="en-US" sz="2000" dirty="0"/>
              <a:t>Describe if and how you evaluated </a:t>
            </a:r>
            <a:r>
              <a:rPr lang="en-US" sz="2000"/>
              <a:t>your improvements </a:t>
            </a:r>
            <a:r>
              <a:rPr lang="en-US" sz="2000" dirty="0"/>
              <a:t>after 6 months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71025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76DEB-E7C4-417E-BE8B-3EC3AC1D1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 OF A DUE DILIGENCE REPORT 4/4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328A-F4E8-4A00-B909-6BCDD2F22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/>
              <a:t>Information on audits:</a:t>
            </a:r>
          </a:p>
          <a:p>
            <a:r>
              <a:rPr lang="en-US" sz="2200" dirty="0"/>
              <a:t>The public summary of your audits</a:t>
            </a:r>
          </a:p>
          <a:p>
            <a:r>
              <a:rPr lang="en-US" sz="2200" dirty="0"/>
              <a:t>The audit activities</a:t>
            </a:r>
          </a:p>
          <a:p>
            <a:r>
              <a:rPr lang="en-US" sz="2200" dirty="0"/>
              <a:t>The audit conclusions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Information on grievances and remedy: </a:t>
            </a:r>
          </a:p>
          <a:p>
            <a:r>
              <a:rPr lang="en-US" sz="2200" dirty="0"/>
              <a:t>The grievances received and how you handled them</a:t>
            </a:r>
          </a:p>
          <a:p>
            <a:r>
              <a:rPr lang="en-US" sz="2200" dirty="0"/>
              <a:t>How you ensured remediation of </a:t>
            </a:r>
            <a:r>
              <a:rPr lang="en-US" sz="2200" dirty="0" err="1"/>
              <a:t>materialised</a:t>
            </a:r>
            <a:r>
              <a:rPr lang="en-US" sz="2200" dirty="0"/>
              <a:t> risks was achieved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784731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1848B20-F9F1-4EBE-B0E4-3C33F4C4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2924944"/>
            <a:ext cx="5184576" cy="1584176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r>
              <a:rPr lang="en-US" sz="2000" dirty="0"/>
              <a:t>For further information visit the Due Diligence Ready! portal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0795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F7A72983-739F-4F67-8A2D-03CC5D846733}"/>
</file>

<file path=customXml/itemProps2.xml><?xml version="1.0" encoding="utf-8"?>
<ds:datastoreItem xmlns:ds="http://schemas.openxmlformats.org/officeDocument/2006/customXml" ds:itemID="{C7144B97-210B-4D9B-9FF2-F71AC93B5BB7}"/>
</file>

<file path=customXml/itemProps3.xml><?xml version="1.0" encoding="utf-8"?>
<ds:datastoreItem xmlns:ds="http://schemas.openxmlformats.org/officeDocument/2006/customXml" ds:itemID="{42EFDA41-8B1E-4B70-84CC-2A6A0A37FC48}"/>
</file>

<file path=customXml/itemProps4.xml><?xml version="1.0" encoding="utf-8"?>
<ds:datastoreItem xmlns:ds="http://schemas.openxmlformats.org/officeDocument/2006/customXml" ds:itemID="{9B3AE7BB-8A06-4AB5-8528-A796B8FC18B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On-screen Show (4:3)</PresentationFormat>
  <Paragraphs>55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Default Design</vt:lpstr>
      <vt:lpstr>Step 5 of  the OECD Due Diligence Guidance for responsible sourcing of minerals from conflict-affected and high-risk areas  (OECD Guidance)</vt:lpstr>
      <vt:lpstr>Content</vt:lpstr>
      <vt:lpstr>Introduction to reporting</vt:lpstr>
      <vt:lpstr>CONTENTS OF A DUE DILIGENCE REPORT 1/4</vt:lpstr>
      <vt:lpstr>CONTENTS OF A DUE DILIGENCE REPORT 2/4</vt:lpstr>
      <vt:lpstr>CONTENTS OF A DUE DILIGENCE REPORT 3/4</vt:lpstr>
      <vt:lpstr>CONTENTS OF A DUE DILIGENCE REPORT 4/4</vt:lpstr>
      <vt:lpstr>Thank you  For further information visit the Due Diligence Ready! portal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Blanca Racionero Gomez</cp:lastModifiedBy>
  <cp:revision>139</cp:revision>
  <dcterms:created xsi:type="dcterms:W3CDTF">2011-10-28T10:25:18Z</dcterms:created>
  <dcterms:modified xsi:type="dcterms:W3CDTF">2019-10-01T12:24:50Z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