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94" r:id="rId2"/>
    <p:sldId id="262" r:id="rId3"/>
    <p:sldId id="296" r:id="rId4"/>
    <p:sldId id="297" r:id="rId5"/>
    <p:sldId id="298" r:id="rId6"/>
    <p:sldId id="299" r:id="rId7"/>
    <p:sldId id="268" r:id="rId8"/>
    <p:sldId id="269" r:id="rId9"/>
    <p:sldId id="270" r:id="rId10"/>
    <p:sldId id="300" r:id="rId11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sanna Tufo" initials="RT" lastIdx="2" clrIdx="0">
    <p:extLst/>
  </p:cmAuthor>
  <p:cmAuthor id="2" name="Rosanna Tufo" initials="RT [2]" lastIdx="5" clrIdx="1">
    <p:extLst/>
  </p:cmAuthor>
  <p:cmAuthor id="3" name="Fabiana Di Lorenzo" initials="FDL" lastIdx="6" clrIdx="2">
    <p:extLst/>
  </p:cmAuthor>
  <p:cmAuthor id="4" name="Fabiana Di Lorenzo" initials="FDL [2]" lastIdx="9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494"/>
    <a:srgbClr val="FFD624"/>
    <a:srgbClr val="3166CF"/>
    <a:srgbClr val="3E6FD2"/>
    <a:srgbClr val="2D5EC1"/>
    <a:srgbClr val="BDDEFF"/>
    <a:srgbClr val="99CCFF"/>
    <a:srgbClr val="808080"/>
    <a:srgbClr val="009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09" autoAdjust="0"/>
    <p:restoredTop sz="97449" autoAdjust="0"/>
  </p:normalViewPr>
  <p:slideViewPr>
    <p:cSldViewPr>
      <p:cViewPr varScale="1">
        <p:scale>
          <a:sx n="99" d="100"/>
          <a:sy n="99" d="100"/>
        </p:scale>
        <p:origin x="1099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850" y="-7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Relationship Id="rId22" Type="http://schemas.openxmlformats.org/officeDocument/2006/relationships/customXml" Target="../customXml/item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096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406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36441B25-C4D1-47DB-817D-B9C4FC5392FB}" type="slidenum">
              <a:rPr/>
              <a:pPr>
                <a:defRPr/>
              </a:pPr>
              <a:t>1</a:t>
            </a:fld>
            <a:endParaRPr lang="de"/>
          </a:p>
        </p:txBody>
      </p:sp>
    </p:spTree>
    <p:extLst>
      <p:ext uri="{BB962C8B-B14F-4D97-AF65-F5344CB8AC3E}">
        <p14:creationId xmlns:p14="http://schemas.microsoft.com/office/powerpoint/2010/main" val="49955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36441B25-C4D1-47DB-817D-B9C4FC5392FB}" type="slidenum">
              <a:rPr/>
              <a:pPr>
                <a:defRPr/>
              </a:pPr>
              <a:t>10</a:t>
            </a:fld>
            <a:endParaRPr lang="de"/>
          </a:p>
        </p:txBody>
      </p:sp>
    </p:spTree>
    <p:extLst>
      <p:ext uri="{BB962C8B-B14F-4D97-AF65-F5344CB8AC3E}">
        <p14:creationId xmlns:p14="http://schemas.microsoft.com/office/powerpoint/2010/main" val="4161873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36441B25-C4D1-47DB-817D-B9C4FC5392FB}" type="slidenum">
              <a:rPr/>
              <a:pPr>
                <a:defRPr/>
              </a:pPr>
              <a:t>2</a:t>
            </a:fld>
            <a:endParaRPr lang="de"/>
          </a:p>
        </p:txBody>
      </p:sp>
    </p:spTree>
    <p:extLst>
      <p:ext uri="{BB962C8B-B14F-4D97-AF65-F5344CB8AC3E}">
        <p14:creationId xmlns:p14="http://schemas.microsoft.com/office/powerpoint/2010/main" val="206265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" b="1" i="0" u="none" baseline="0">
                <a:solidFill>
                  <a:srgbClr val="FF0000"/>
                </a:solidFill>
              </a:rPr>
              <a:t>Bildnachweis: Magnus Arrevad.  Ort: Mongolei (Projektleitung Levin Sources)</a:t>
            </a:r>
            <a:endParaRPr lang="de" b="1" dirty="0">
              <a:solidFill>
                <a:srgbClr val="FF0000"/>
              </a:solidFill>
            </a:endParaRPr>
          </a:p>
          <a:p>
            <a:endParaRPr lang="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36441B25-C4D1-47DB-817D-B9C4FC5392FB}" type="slidenum">
              <a:rPr/>
              <a:pPr>
                <a:defRPr/>
              </a:pPr>
              <a:t>3</a:t>
            </a:fld>
            <a:endParaRPr lang="de"/>
          </a:p>
        </p:txBody>
      </p:sp>
    </p:spTree>
    <p:extLst>
      <p:ext uri="{BB962C8B-B14F-4D97-AF65-F5344CB8AC3E}">
        <p14:creationId xmlns:p14="http://schemas.microsoft.com/office/powerpoint/2010/main" val="1727529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36441B25-C4D1-47DB-817D-B9C4FC5392FB}" type="slidenum">
              <a:rPr/>
              <a:pPr>
                <a:defRPr/>
              </a:pPr>
              <a:t>4</a:t>
            </a:fld>
            <a:endParaRPr lang="de"/>
          </a:p>
        </p:txBody>
      </p:sp>
    </p:spTree>
    <p:extLst>
      <p:ext uri="{BB962C8B-B14F-4D97-AF65-F5344CB8AC3E}">
        <p14:creationId xmlns:p14="http://schemas.microsoft.com/office/powerpoint/2010/main" val="375979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36441B25-C4D1-47DB-817D-B9C4FC5392FB}" type="slidenum">
              <a:rPr/>
              <a:pPr algn="l" rtl="0">
                <a:defRPr/>
              </a:pPr>
              <a:t>5</a:t>
            </a:fld>
            <a:endParaRPr lang="de"/>
          </a:p>
        </p:txBody>
      </p:sp>
    </p:spTree>
    <p:extLst>
      <p:ext uri="{BB962C8B-B14F-4D97-AF65-F5344CB8AC3E}">
        <p14:creationId xmlns:p14="http://schemas.microsoft.com/office/powerpoint/2010/main" val="1911158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36441B25-C4D1-47DB-817D-B9C4FC5392FB}" type="slidenum">
              <a:rPr/>
              <a:pPr>
                <a:defRPr/>
              </a:pPr>
              <a:t>6</a:t>
            </a:fld>
            <a:endParaRPr lang="de"/>
          </a:p>
        </p:txBody>
      </p:sp>
    </p:spTree>
    <p:extLst>
      <p:ext uri="{BB962C8B-B14F-4D97-AF65-F5344CB8AC3E}">
        <p14:creationId xmlns:p14="http://schemas.microsoft.com/office/powerpoint/2010/main" val="3056912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36441B25-C4D1-47DB-817D-B9C4FC5392FB}" type="slidenum">
              <a:rPr/>
              <a:pPr algn="l" rtl="0">
                <a:defRPr/>
              </a:pPr>
              <a:t>7</a:t>
            </a:fld>
            <a:endParaRPr lang="de"/>
          </a:p>
        </p:txBody>
      </p:sp>
    </p:spTree>
    <p:extLst>
      <p:ext uri="{BB962C8B-B14F-4D97-AF65-F5344CB8AC3E}">
        <p14:creationId xmlns:p14="http://schemas.microsoft.com/office/powerpoint/2010/main" val="700378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36441B25-C4D1-47DB-817D-B9C4FC5392FB}" type="slidenum">
              <a:rPr/>
              <a:pPr>
                <a:defRPr/>
              </a:pPr>
              <a:t>8</a:t>
            </a:fld>
            <a:endParaRPr lang="de"/>
          </a:p>
        </p:txBody>
      </p:sp>
    </p:spTree>
    <p:extLst>
      <p:ext uri="{BB962C8B-B14F-4D97-AF65-F5344CB8AC3E}">
        <p14:creationId xmlns:p14="http://schemas.microsoft.com/office/powerpoint/2010/main" val="839730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36441B25-C4D1-47DB-817D-B9C4FC5392FB}" type="slidenum">
              <a:rPr/>
              <a:pPr>
                <a:defRPr/>
              </a:pPr>
              <a:t>9</a:t>
            </a:fld>
            <a:endParaRPr lang="de"/>
          </a:p>
        </p:txBody>
      </p:sp>
    </p:spTree>
    <p:extLst>
      <p:ext uri="{BB962C8B-B14F-4D97-AF65-F5344CB8AC3E}">
        <p14:creationId xmlns:p14="http://schemas.microsoft.com/office/powerpoint/2010/main" val="1284397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4230000" y="6669360"/>
            <a:ext cx="684213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9952" y="1641600"/>
            <a:ext cx="4536504" cy="2088232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6667000-0401-456E-B227-0E009F3B8B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600" y="309600"/>
            <a:ext cx="1583550" cy="1101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8375-5C84-4176-84A5-B6A3E0825F0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7773-6390-40B5-8F3A-46FD9E5B709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262438" y="6669360"/>
            <a:ext cx="596900" cy="198438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61DAA-5BBC-4812-876F-0D7C7B9EA75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9099D2-EC88-4E86-A404-094F903625A1}"/>
              </a:ext>
            </a:extLst>
          </p:cNvPr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EE9FE8-701C-4EFC-814D-3C3EF310EE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000" y="295200"/>
            <a:ext cx="1415751" cy="99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88F9B-71EE-4D5C-B44E-012EF44E925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CDD1B-50E0-44E8-82B7-F85F69F6D40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177A-0CE3-43B6-B11B-ED2E8AEAD8D3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5DDF-6655-40F2-8D9E-CA15739A7EC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FC62-E3CF-4012-8A8B-ABF1C18EA02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00BF-55FD-4017-8F82-94A8DE4F575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7253-C9BC-4251-8AE3-8910CE9253F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/>
              <a:t>Et </a:t>
            </a:r>
            <a:r>
              <a:rPr lang="fr-BE" dirty="0" err="1"/>
              <a:t>dolor</a:t>
            </a:r>
            <a:r>
              <a:rPr lang="fr-BE" dirty="0"/>
              <a:t> </a:t>
            </a:r>
            <a:r>
              <a:rPr lang="fr-BE" dirty="0" err="1"/>
              <a:t>fragum</a:t>
            </a:r>
            <a:endParaRPr lang="en-GB" dirty="0"/>
          </a:p>
          <a:p>
            <a:pPr lvl="1"/>
            <a:r>
              <a:rPr lang="en-GB" dirty="0"/>
              <a:t>Et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fragum</a:t>
            </a:r>
            <a:endParaRPr lang="en-GB" dirty="0"/>
          </a:p>
          <a:p>
            <a:pPr lvl="2"/>
            <a:r>
              <a:rPr lang="en-GB" dirty="0"/>
              <a:t>- Et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fragum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ft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mneguidelines.oecd.org/FAQ_Sourcing-Gold-from-ASM-Miners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isd.org/sites/default/files/publications/igf-asm-global-trends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atic1.squarespace.com/static/5bb24d3c9b8fe8421e87bbb6/t/5c2a832988251b499681df64/1546289962450/CIRDI-ASM-Backgrounder_2015Apr10.pdf" TargetMode="External"/><Relationship Id="rId5" Type="http://schemas.openxmlformats.org/officeDocument/2006/relationships/hyperlink" Target="https://www.commdev.org/wp-content/uploads/2015/06/Working-together-How-large-scale-mining-can-engage-with-artisanal-and-small-scale-miners.pdf" TargetMode="External"/><Relationship Id="rId4" Type="http://schemas.openxmlformats.org/officeDocument/2006/relationships/hyperlink" Target="http://www.oecd.org/daf/inv/investment-policy/FAQ_Sourcing-Gold-from-ASM-Miners.pdf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ororesponsable.org/mapa/" TargetMode="External"/><Relationship Id="rId3" Type="http://schemas.openxmlformats.org/officeDocument/2006/relationships/hyperlink" Target="http://www.fairmined.org/" TargetMode="External"/><Relationship Id="rId7" Type="http://schemas.openxmlformats.org/officeDocument/2006/relationships/hyperlink" Target="https://www.impactfacility.com/approach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evinsources.com/blog/levin-sources-global-communities-fair-congo-impact-usaid-responsible-sourcing-gold-drc" TargetMode="External"/><Relationship Id="rId5" Type="http://schemas.openxmlformats.org/officeDocument/2006/relationships/hyperlink" Target="https://impacttransform.org/en/work/project/just-gold/" TargetMode="External"/><Relationship Id="rId4" Type="http://schemas.openxmlformats.org/officeDocument/2006/relationships/hyperlink" Target="http://www.fairgold.org/" TargetMode="External"/><Relationship Id="rId9" Type="http://schemas.openxmlformats.org/officeDocument/2006/relationships/hyperlink" Target="https://europeanpartnership-responsibleminerals.e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2204864"/>
            <a:ext cx="4536504" cy="2088232"/>
          </a:xfrm>
        </p:spPr>
        <p:txBody>
          <a:bodyPr/>
          <a:lstStyle/>
          <a:p>
            <a:pPr algn="l" rtl="0"/>
            <a:r>
              <a:rPr lang="de" sz="3200" b="1" i="0" u="none" baseline="0" dirty="0"/>
              <a:t>Informationen über den artisanalen und Kleinbergbau (ASM, Artisanal and Smale-scale Mining)</a:t>
            </a:r>
            <a:endParaRPr lang="d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4149080"/>
            <a:ext cx="3744416" cy="1872208"/>
          </a:xfrm>
        </p:spPr>
        <p:txBody>
          <a:bodyPr/>
          <a:lstStyle/>
          <a:p>
            <a:pPr algn="l" rtl="0"/>
            <a:r>
              <a:rPr lang="de" sz="1600" b="1" i="0" u="none" baseline="0" dirty="0"/>
              <a:t>Wie Unternehmen positive Auswirkungen in den vorgelagerten</a:t>
            </a:r>
            <a:r>
              <a:rPr lang="de" sz="1600" b="1" i="0" u="none" dirty="0"/>
              <a:t> </a:t>
            </a:r>
            <a:r>
              <a:rPr lang="de" sz="1600" b="1" i="0" u="none" baseline="0" dirty="0"/>
              <a:t>Produktionsländern erzielen können</a:t>
            </a:r>
            <a:endParaRPr lang="de" sz="1600" dirty="0"/>
          </a:p>
          <a:p>
            <a:endParaRPr lang="de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C7F80-2AAB-4541-BB08-376D8509B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>
              <a:defRPr/>
            </a:pPr>
            <a:fld id="{2BB59E6E-B967-488E-B209-8B7FA0D7AF99}" type="slidenum">
              <a:rPr/>
              <a:pPr>
                <a:defRPr/>
              </a:pPr>
              <a:t>1</a:t>
            </a:fld>
            <a:endParaRPr lang="d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E4C08E-2C43-41DD-9746-6EE81B08F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>
              <a:defRPr/>
            </a:pPr>
            <a:fld id="{46861DAA-5BBC-4812-876F-0D7C7B9EA75C}" type="slidenum">
              <a:rPr/>
              <a:pPr>
                <a:defRPr/>
              </a:pPr>
              <a:t>10</a:t>
            </a:fld>
            <a:endParaRPr lang="de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356BAC78-085A-43A7-B7B4-A7D87752B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3140968"/>
            <a:ext cx="6192688" cy="1584176"/>
          </a:xfrm>
        </p:spPr>
        <p:txBody>
          <a:bodyPr/>
          <a:lstStyle/>
          <a:p>
            <a:pPr algn="ctr" rtl="0"/>
            <a:r>
              <a:rPr lang="de" b="1" i="0" u="none" baseline="0" dirty="0"/>
              <a:t>Vielen Dank</a:t>
            </a:r>
            <a:br>
              <a:rPr lang="de" dirty="0"/>
            </a:br>
            <a:br>
              <a:rPr lang="de" dirty="0"/>
            </a:br>
            <a:r>
              <a:rPr lang="de" sz="2000" b="1" i="0" u="none" baseline="0" dirty="0"/>
              <a:t>Weitere Informationen finden Sie auf dem Portal Due Diligence Ready!</a:t>
            </a:r>
            <a:endParaRPr lang="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107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de" b="1" i="0" u="none" baseline="0"/>
              <a:t>Inhalt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 algn="l" rtl="0">
              <a:buNone/>
            </a:pPr>
            <a:r>
              <a:rPr lang="de" sz="1600" b="0" i="0" u="none" baseline="0" dirty="0">
                <a:ea typeface="+mn-ea"/>
                <a:cs typeface="+mn-cs"/>
              </a:rPr>
              <a:t>Informationen über ASM</a:t>
            </a:r>
          </a:p>
          <a:p>
            <a:pPr lvl="1" algn="l" rtl="0">
              <a:lnSpc>
                <a:spcPct val="90000"/>
              </a:lnSpc>
              <a:buFont typeface="+mj-lt"/>
              <a:buChar char="•"/>
            </a:pPr>
            <a:r>
              <a:rPr lang="de" sz="1600" b="1" i="0" u="none" baseline="0" dirty="0"/>
              <a:t>Bergbau-Landschaft in den Förderländern</a:t>
            </a:r>
          </a:p>
          <a:p>
            <a:pPr lvl="1" algn="l" rtl="0">
              <a:lnSpc>
                <a:spcPct val="90000"/>
              </a:lnSpc>
              <a:buFont typeface="+mj-lt"/>
              <a:buChar char="•"/>
            </a:pPr>
            <a:r>
              <a:rPr lang="de" sz="1600" b="1" i="0" u="none" baseline="0" dirty="0"/>
              <a:t>Artisanaler und Kleinbergbau (ASM, Artisanal and Smale-scale Mining)</a:t>
            </a:r>
          </a:p>
          <a:p>
            <a:pPr lvl="1" algn="l" rtl="0">
              <a:lnSpc>
                <a:spcPct val="90000"/>
              </a:lnSpc>
              <a:buFont typeface="+mj-lt"/>
              <a:buChar char="•"/>
            </a:pPr>
            <a:r>
              <a:rPr lang="de" sz="1600" b="1" i="0" u="none" baseline="0" dirty="0"/>
              <a:t>Warum ASM wichtig ist </a:t>
            </a:r>
          </a:p>
          <a:p>
            <a:pPr lvl="1" algn="l" rtl="0">
              <a:lnSpc>
                <a:spcPct val="90000"/>
              </a:lnSpc>
              <a:buFont typeface="+mj-lt"/>
              <a:buChar char="•"/>
            </a:pPr>
            <a:r>
              <a:rPr lang="de" sz="1600" b="1" i="0" u="none" baseline="0" dirty="0"/>
              <a:t>Risiken im Zusammenhang mit ASM</a:t>
            </a:r>
          </a:p>
          <a:p>
            <a:pPr lvl="1" algn="l" rtl="0">
              <a:lnSpc>
                <a:spcPct val="90000"/>
              </a:lnSpc>
              <a:buFont typeface="+mj-lt"/>
              <a:buChar char="•"/>
            </a:pPr>
            <a:r>
              <a:rPr lang="de" sz="1600" b="1" i="0" u="none" baseline="0" dirty="0"/>
              <a:t>Warum Sie mit ASM zusammenarbeiten sollten</a:t>
            </a:r>
          </a:p>
          <a:p>
            <a:pPr marL="0" lvl="1" indent="0" algn="l" rtl="0">
              <a:buNone/>
            </a:pPr>
            <a:endParaRPr lang="de" sz="1600" b="0" dirty="0"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16A3DB-B275-4FA4-9140-552369FB9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>
              <a:defRPr/>
            </a:pPr>
            <a:fld id="{46861DAA-5BBC-4812-876F-0D7C7B9EA75C}" type="slidenum">
              <a:rPr/>
              <a:pPr>
                <a:defRPr/>
              </a:pPr>
              <a:t>2</a:t>
            </a:fld>
            <a:endParaRPr lang="de"/>
          </a:p>
        </p:txBody>
      </p:sp>
    </p:spTree>
    <p:extLst>
      <p:ext uri="{BB962C8B-B14F-4D97-AF65-F5344CB8AC3E}">
        <p14:creationId xmlns:p14="http://schemas.microsoft.com/office/powerpoint/2010/main" val="3237234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817F54-0EFD-4BE9-8B93-DB4554D3CB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80" r="21135" b="-1"/>
          <a:stretch/>
        </p:blipFill>
        <p:spPr>
          <a:xfrm>
            <a:off x="5134965" y="1008113"/>
            <a:ext cx="4079924" cy="5877271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F4D7E8-9CD7-4199-B7AE-CA320552F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de" b="1" i="0" u="none" baseline="0" dirty="0"/>
              <a:t>Bergbau-Kategorien</a:t>
            </a:r>
            <a:endParaRPr lang="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8E93E-738C-416D-89C5-4F2969A65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64904"/>
            <a:ext cx="5050904" cy="3633788"/>
          </a:xfrm>
        </p:spPr>
        <p:txBody>
          <a:bodyPr/>
          <a:lstStyle/>
          <a:p>
            <a:pPr algn="l" rtl="0"/>
            <a:r>
              <a:rPr lang="de" sz="1200" b="1" i="0" u="none" baseline="0" dirty="0"/>
              <a:t>Großbergbau: </a:t>
            </a:r>
          </a:p>
          <a:p>
            <a:pPr lvl="1" algn="l" rtl="0"/>
            <a:r>
              <a:rPr lang="de" sz="1200" b="0" i="0" u="none" baseline="0" dirty="0"/>
              <a:t>Weitreichend professionalisiert</a:t>
            </a:r>
          </a:p>
          <a:p>
            <a:pPr lvl="1" algn="l" rtl="0"/>
            <a:r>
              <a:rPr lang="de" sz="1200" b="0" i="0" u="none" baseline="0" dirty="0"/>
              <a:t>Langfristige Abbaulizenzen </a:t>
            </a:r>
          </a:p>
          <a:p>
            <a:pPr lvl="1" algn="l" rtl="0"/>
            <a:r>
              <a:rPr lang="de" sz="1200" b="0" i="0" u="none" baseline="0" dirty="0"/>
              <a:t>Schwere Maschinen </a:t>
            </a:r>
          </a:p>
          <a:p>
            <a:pPr marL="457200" lvl="1" indent="0" algn="l" rtl="0">
              <a:buNone/>
            </a:pPr>
            <a:endParaRPr lang="de" sz="1200" dirty="0"/>
          </a:p>
          <a:p>
            <a:pPr algn="l" rtl="0"/>
            <a:r>
              <a:rPr lang="de" sz="1200" b="1" i="0" u="none" baseline="0" dirty="0"/>
              <a:t>Kleinbergbau:</a:t>
            </a:r>
          </a:p>
          <a:p>
            <a:pPr lvl="1" algn="l" rtl="0"/>
            <a:r>
              <a:rPr lang="de" sz="1200" b="0" i="0" u="none" baseline="0" dirty="0"/>
              <a:t>Teilmechanisiert </a:t>
            </a:r>
          </a:p>
          <a:p>
            <a:pPr lvl="1" algn="l" rtl="0"/>
            <a:r>
              <a:rPr lang="de" sz="1200" b="0" i="0" u="none" baseline="0" dirty="0"/>
              <a:t>Einige Maschinen, wie beispielsweise Bagger und Planierraupen  </a:t>
            </a:r>
          </a:p>
          <a:p>
            <a:pPr marL="457200" lvl="1" indent="0" algn="l" rtl="0">
              <a:buNone/>
            </a:pPr>
            <a:endParaRPr lang="de" sz="1200" dirty="0"/>
          </a:p>
          <a:p>
            <a:pPr algn="l" rtl="0"/>
            <a:r>
              <a:rPr lang="de" sz="1200" b="1" i="0" u="none" baseline="0" dirty="0"/>
              <a:t>Artisanaler Bergbau:</a:t>
            </a:r>
          </a:p>
          <a:p>
            <a:pPr lvl="1" algn="l" rtl="0"/>
            <a:r>
              <a:rPr lang="de" sz="1200" b="0" i="0" u="none" baseline="0" dirty="0"/>
              <a:t>Kleine Gruppen und/oder Einzelpersonen </a:t>
            </a:r>
          </a:p>
          <a:p>
            <a:pPr lvl="1" algn="l" rtl="0"/>
            <a:r>
              <a:rPr lang="de" sz="1200" b="0" i="0" u="none" baseline="0" dirty="0"/>
              <a:t>Arbeitsintensiv </a:t>
            </a:r>
          </a:p>
          <a:p>
            <a:pPr lvl="1" algn="l" rtl="0"/>
            <a:r>
              <a:rPr lang="de" sz="1200" b="0" i="0" u="none" baseline="0" dirty="0"/>
              <a:t>Rudimentäre Ausrüstung (z. B. Schaufeln, Pickel)</a:t>
            </a:r>
          </a:p>
          <a:p>
            <a:pPr lvl="1" algn="l" rtl="0"/>
            <a:r>
              <a:rPr lang="de" sz="1200" b="0" i="0" u="none" baseline="0" dirty="0"/>
              <a:t>Schwieriger Zugang zu Finanzmitteln </a:t>
            </a:r>
          </a:p>
          <a:p>
            <a:endParaRPr lang="de" sz="1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2474CE-E262-486E-8567-AB90734AC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>
              <a:defRPr/>
            </a:pPr>
            <a:fld id="{46861DAA-5BBC-4812-876F-0D7C7B9EA75C}" type="slidenum">
              <a:rPr/>
              <a:pPr>
                <a:defRPr/>
              </a:pPr>
              <a:t>3</a:t>
            </a:fld>
            <a:endParaRPr lang="de"/>
          </a:p>
        </p:txBody>
      </p:sp>
    </p:spTree>
    <p:extLst>
      <p:ext uri="{BB962C8B-B14F-4D97-AF65-F5344CB8AC3E}">
        <p14:creationId xmlns:p14="http://schemas.microsoft.com/office/powerpoint/2010/main" val="2893277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F8443F-E59C-4E62-A3AE-BA91A4A4C3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19091"/>
          <a:stretch/>
        </p:blipFill>
        <p:spPr>
          <a:xfrm>
            <a:off x="20" y="27394"/>
            <a:ext cx="9143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1E3655-D61A-4901-92CA-D06C7A457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582" y="620688"/>
            <a:ext cx="4592290" cy="134497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 rtl="0" eaLnBrk="1" hangingPunct="1">
              <a:lnSpc>
                <a:spcPct val="90000"/>
              </a:lnSpc>
            </a:pPr>
            <a:r>
              <a:rPr lang="de" b="1" i="0" u="none" kern="1200" baseline="0" dirty="0">
                <a:solidFill>
                  <a:schemeClr val="tx1"/>
                </a:solidFill>
              </a:rPr>
              <a:t>   Artisanaler und Kleinbergbau als Lebensgrundlage und Geschäft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6F1FA-EDD4-4AD0-AC2F-EAF14AAE4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201" y="2348880"/>
            <a:ext cx="3926618" cy="3773010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indent="-228600" algn="l" rtl="0" eaLnBrk="1" hangingPunct="1">
              <a:lnSpc>
                <a:spcPct val="140000"/>
              </a:lnSpc>
            </a:pPr>
            <a:r>
              <a:rPr lang="de" sz="1600" b="1" i="0" u="none" kern="1200" baseline="0" dirty="0">
                <a:solidFill>
                  <a:schemeClr val="tx1"/>
                </a:solidFill>
              </a:rPr>
              <a:t>Geschätzte 40,5 Mio. ASM-Bergleute sind</a:t>
            </a:r>
            <a:r>
              <a:rPr lang="de" sz="1600" b="1" kern="1200" dirty="0">
                <a:solidFill>
                  <a:schemeClr val="tx1"/>
                </a:solidFill>
              </a:rPr>
              <a:t> a</a:t>
            </a:r>
            <a:r>
              <a:rPr lang="de" sz="1600" b="1" i="0" u="none" kern="1200" baseline="0" dirty="0">
                <a:solidFill>
                  <a:schemeClr val="tx1"/>
                </a:solidFill>
              </a:rPr>
              <a:t>n der Gewinnung von rund 30 mineralischen Rohstoffen beteiligt.</a:t>
            </a:r>
          </a:p>
          <a:p>
            <a:pPr indent="-228600" algn="l" rtl="0" eaLnBrk="1" hangingPunct="1">
              <a:lnSpc>
                <a:spcPct val="140000"/>
              </a:lnSpc>
            </a:pPr>
            <a:r>
              <a:rPr lang="de" sz="1600" b="1" i="0" u="none" kern="1200" baseline="0" dirty="0">
                <a:solidFill>
                  <a:schemeClr val="tx1"/>
                </a:solidFill>
              </a:rPr>
              <a:t>70-80 % der ASM-Bergleute sind informell tätig</a:t>
            </a:r>
            <a:r>
              <a:rPr lang="de" sz="1600" b="1" i="0" u="none" kern="1200" dirty="0">
                <a:solidFill>
                  <a:schemeClr val="tx1"/>
                </a:solidFill>
              </a:rPr>
              <a:t> </a:t>
            </a:r>
            <a:r>
              <a:rPr lang="de" sz="1600" b="1" i="0" u="none" kern="1200" baseline="0" dirty="0">
                <a:solidFill>
                  <a:schemeClr val="tx1"/>
                </a:solidFill>
              </a:rPr>
              <a:t>(siehe Folie 5) </a:t>
            </a:r>
          </a:p>
          <a:p>
            <a:pPr indent="-228600" eaLnBrk="1" hangingPunct="1">
              <a:lnSpc>
                <a:spcPct val="140000"/>
              </a:lnSpc>
            </a:pPr>
            <a:r>
              <a:rPr lang="de-DE" sz="1600" b="1" kern="1200" dirty="0">
                <a:solidFill>
                  <a:schemeClr val="tx1"/>
                </a:solidFill>
              </a:rPr>
              <a:t>Gold ist der am häufigsten von ASM gewonnene mineralische Rohstoff</a:t>
            </a:r>
            <a:r>
              <a:rPr lang="de" sz="1600" b="1" i="0" u="none" kern="1200" baseline="0" dirty="0">
                <a:solidFill>
                  <a:schemeClr val="tx1"/>
                </a:solidFill>
              </a:rPr>
              <a:t> (20 % des weltweiten Goldangebots)</a:t>
            </a:r>
          </a:p>
          <a:p>
            <a:pPr indent="-228600" algn="l" rtl="0" eaLnBrk="1" hangingPunct="1">
              <a:lnSpc>
                <a:spcPct val="140000"/>
              </a:lnSpc>
            </a:pPr>
            <a:r>
              <a:rPr lang="de" sz="1600" b="1" i="0" u="none" kern="1200" baseline="0" dirty="0">
                <a:solidFill>
                  <a:schemeClr val="tx1"/>
                </a:solidFill>
              </a:rPr>
              <a:t>Die Minerale stellen eine unmittelbare Bargeldquelle dar, wenn andere Arbeitsmöglichkeiten fehlen oder schwer zugänglich sind</a:t>
            </a:r>
          </a:p>
          <a:p>
            <a:pPr indent="-228600" algn="l" rtl="0" eaLnBrk="1" hangingPunct="1">
              <a:lnSpc>
                <a:spcPct val="140000"/>
              </a:lnSpc>
            </a:pPr>
            <a:r>
              <a:rPr lang="de" sz="1600" b="1" i="0" u="none" kern="1200" baseline="0" dirty="0">
                <a:solidFill>
                  <a:schemeClr val="tx1"/>
                </a:solidFill>
              </a:rPr>
              <a:t>ASM kann im Vergleich zu anderen Geschäftsaktivitäten höhere Einnahmequellen bieten </a:t>
            </a:r>
          </a:p>
          <a:p>
            <a:pPr indent="-228600" eaLnBrk="1" hangingPunct="1">
              <a:lnSpc>
                <a:spcPct val="140000"/>
              </a:lnSpc>
            </a:pPr>
            <a:endParaRPr lang="en-US" sz="1600" b="1" kern="1200" dirty="0">
              <a:solidFill>
                <a:schemeClr val="tx1"/>
              </a:solidFill>
            </a:endParaRPr>
          </a:p>
          <a:p>
            <a:pPr indent="-228600" algn="l" rtl="0" eaLnBrk="1" hangingPunct="1">
              <a:lnSpc>
                <a:spcPct val="140000"/>
              </a:lnSpc>
            </a:pPr>
            <a:endParaRPr lang="de" sz="1600" b="1" i="0" u="none" kern="1200" baseline="0" dirty="0">
              <a:solidFill>
                <a:schemeClr val="tx1"/>
              </a:solidFill>
            </a:endParaRPr>
          </a:p>
          <a:p>
            <a:pPr indent="-228600" algn="l" rtl="0" eaLnBrk="1" hangingPunct="1">
              <a:lnSpc>
                <a:spcPct val="140000"/>
              </a:lnSpc>
            </a:pPr>
            <a:endParaRPr lang="de" sz="1600" b="1" kern="12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8661EB-4954-4C32-A33F-E9BD594E5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>
              <a:defRPr/>
            </a:pPr>
            <a:fld id="{46861DAA-5BBC-4812-876F-0D7C7B9EA75C}" type="slidenum">
              <a:rPr/>
              <a:pPr>
                <a:defRPr/>
              </a:pPr>
              <a:t>4</a:t>
            </a:fld>
            <a:endParaRPr lang="de"/>
          </a:p>
        </p:txBody>
      </p:sp>
    </p:spTree>
    <p:extLst>
      <p:ext uri="{BB962C8B-B14F-4D97-AF65-F5344CB8AC3E}">
        <p14:creationId xmlns:p14="http://schemas.microsoft.com/office/powerpoint/2010/main" val="2568453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E9E39-6904-4EA4-ABBC-9FD903C86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68239"/>
            <a:ext cx="8229600" cy="936625"/>
          </a:xfrm>
        </p:spPr>
        <p:txBody>
          <a:bodyPr/>
          <a:lstStyle/>
          <a:p>
            <a:pPr algn="l" rtl="0"/>
            <a:r>
              <a:rPr lang="de" sz="2500" b="1" i="0" u="none" baseline="0"/>
              <a:t>Warum der artisanale und Kleinbergbau wichtig ist</a:t>
            </a:r>
            <a:endParaRPr lang="de" sz="2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AE5D4-7703-4EBD-8B27-0DD599012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276872"/>
            <a:ext cx="8640960" cy="3633788"/>
          </a:xfrm>
        </p:spPr>
        <p:txBody>
          <a:bodyPr/>
          <a:lstStyle/>
          <a:p>
            <a:pPr marL="0" indent="0" algn="l" rtl="0">
              <a:buNone/>
            </a:pPr>
            <a:r>
              <a:rPr lang="de" sz="1450" b="0" i="0" u="none" baseline="0" dirty="0"/>
              <a:t>Der artisanale und Kleinbergbau ist ein wichtiger Faktor für die lokale soziale und wirtschaftliche Entwicklung:</a:t>
            </a:r>
          </a:p>
          <a:p>
            <a:pPr algn="l" rtl="0"/>
            <a:r>
              <a:rPr lang="de" sz="1450" b="0" i="0" u="none" baseline="0" dirty="0"/>
              <a:t>Der artisanale und Kleinbergbau ist in 80 Ländern vertreten und stellt eine Einkommens- und Einnahmequelle in ländlichen Gebieten dar, insbesondere für Menschen mit wenig anderen Möglichkeiten.</a:t>
            </a:r>
          </a:p>
          <a:p>
            <a:pPr algn="l" rtl="0"/>
            <a:r>
              <a:rPr lang="de" sz="1450" b="0" i="0" u="none" baseline="0" dirty="0"/>
              <a:t>Wirtschaftliche Verflechtungen zu vor- und nachgelagerten Sektoren - wirtschaftliche Diversifizierung.</a:t>
            </a:r>
          </a:p>
          <a:p>
            <a:r>
              <a:rPr lang="de" sz="1450" b="0" i="0" u="none" baseline="0" dirty="0"/>
              <a:t>90 % der im Bergbau Beschäftigten arbeiten im artisanalen und Kleinbergbau - aber nur 10 % aller Minerale stammen von ihnen. </a:t>
            </a:r>
          </a:p>
          <a:p>
            <a:pPr lvl="1" algn="l" rtl="0">
              <a:buFont typeface="Courier New" panose="02070309020205020404" pitchFamily="49" charset="0"/>
              <a:buChar char="o"/>
            </a:pPr>
            <a:r>
              <a:rPr lang="de" sz="1450" b="0" i="0" u="none" baseline="0" dirty="0"/>
              <a:t>80 % der weltweit angebotenen Saphire und 20 % der Diamanten stammen aus ASM</a:t>
            </a:r>
          </a:p>
          <a:p>
            <a:pPr lvl="1" algn="l" rtl="0">
              <a:buFont typeface="Courier New" panose="02070309020205020404" pitchFamily="49" charset="0"/>
              <a:buChar char="o"/>
            </a:pPr>
            <a:r>
              <a:rPr lang="de" sz="1450" b="0" i="0" u="none" baseline="0" dirty="0"/>
              <a:t>~20 % der weltweiten Goldproduktion stammt aus artisanalem und Kleinbergbau</a:t>
            </a:r>
          </a:p>
          <a:p>
            <a:pPr lvl="1" algn="l" rtl="0">
              <a:buFont typeface="Courier New" panose="02070309020205020404" pitchFamily="49" charset="0"/>
              <a:buChar char="o"/>
            </a:pPr>
            <a:r>
              <a:rPr lang="de" sz="1450" b="0" i="0" u="none" baseline="0" dirty="0"/>
              <a:t>26 % der weltweiten Tantalproduktion und 25 % der Zinnproduktion und 6 % des Wolframs stammen aus ASM</a:t>
            </a:r>
          </a:p>
          <a:p>
            <a:pPr lvl="1" algn="l" rtl="0">
              <a:buFont typeface="Courier New" panose="02070309020205020404" pitchFamily="49" charset="0"/>
              <a:buChar char="o"/>
            </a:pPr>
            <a:r>
              <a:rPr lang="de" sz="1450" b="0" i="0" u="none" baseline="0" dirty="0"/>
              <a:t>3 % Blei, 1 % Zink und 0,5 % Kupfer stammen von ASM</a:t>
            </a:r>
          </a:p>
          <a:p>
            <a:pPr lvl="1" algn="l" rtl="0">
              <a:buFont typeface="Courier New" panose="02070309020205020404" pitchFamily="49" charset="0"/>
              <a:buChar char="o"/>
            </a:pPr>
            <a:r>
              <a:rPr lang="de" sz="1450" b="0" i="0" u="none" baseline="0" dirty="0"/>
              <a:t>Die Nachfrage nach Elektronik und Elektrofahrzeugbatterien führt zu einer Zunahme der Abbauaktivitäten von ASM im Kobaltbergbau</a:t>
            </a:r>
            <a:endParaRPr lang="de" sz="1450" b="0" dirty="0"/>
          </a:p>
          <a:p>
            <a:endParaRPr lang="de" sz="145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508305-6C78-46DA-9ADE-36D896BC1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>
              <a:defRPr/>
            </a:pPr>
            <a:fld id="{46861DAA-5BBC-4812-876F-0D7C7B9EA75C}" type="slidenum">
              <a:rPr/>
              <a:pPr>
                <a:defRPr/>
              </a:pPr>
              <a:t>5</a:t>
            </a:fld>
            <a:endParaRPr lang="de"/>
          </a:p>
        </p:txBody>
      </p:sp>
    </p:spTree>
    <p:extLst>
      <p:ext uri="{BB962C8B-B14F-4D97-AF65-F5344CB8AC3E}">
        <p14:creationId xmlns:p14="http://schemas.microsoft.com/office/powerpoint/2010/main" val="1574658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B63B9-3408-444D-AB2D-22567D5DB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de" b="1" i="0" u="none" baseline="0"/>
              <a:t>Einige Risiken im Zusammenhang mit dem ASM-Sektor</a:t>
            </a:r>
            <a:endParaRPr lang="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2C1BD-4615-45D5-9011-188331583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de" sz="1250" b="0" i="0" u="none" baseline="0" dirty="0"/>
              <a:t>Informalität (erfüllen oft nicht alle gesetzlichen Anforderungen oder können diese nicht erfüllen)</a:t>
            </a:r>
          </a:p>
          <a:p>
            <a:pPr algn="l" rtl="0"/>
            <a:r>
              <a:rPr lang="de" sz="1250" b="0" i="0" u="none" baseline="0" dirty="0"/>
              <a:t>Gesundheit, Sicherheit </a:t>
            </a:r>
            <a:r>
              <a:rPr lang="de" sz="1250" dirty="0"/>
              <a:t>und</a:t>
            </a:r>
            <a:r>
              <a:rPr lang="de" sz="1250" b="0" i="0" u="none" baseline="0" dirty="0"/>
              <a:t> Arbeitsbedingungen (Grubeneinsturz, Malaria, Überschwemmungen, Staubkrankheiten usw.) </a:t>
            </a:r>
          </a:p>
          <a:p>
            <a:pPr algn="l" rtl="0"/>
            <a:r>
              <a:rPr lang="de" sz="1250" b="0" i="0" u="none" baseline="0" dirty="0"/>
              <a:t>Schlimmste Formen von Kinderarbeit, Zwangs- oder Schuldknechtschaft, andere Menschenrechtsrisiken</a:t>
            </a:r>
          </a:p>
          <a:p>
            <a:pPr algn="l" rtl="0"/>
            <a:r>
              <a:rPr lang="de" sz="1250" b="0" i="0" u="none" baseline="0" dirty="0"/>
              <a:t>Finanzierung von bewaffneten Konflikten oder kriminellen Aktivitäten</a:t>
            </a:r>
          </a:p>
          <a:p>
            <a:pPr algn="l" rtl="0"/>
            <a:r>
              <a:rPr lang="de" sz="1250" b="0" i="0" u="none" baseline="0" dirty="0"/>
              <a:t>Informelle Besteuerung und Korruption durch diejenigen, die den ASM-Sektor regulieren sollen</a:t>
            </a:r>
          </a:p>
          <a:p>
            <a:pPr algn="l" rtl="0"/>
            <a:r>
              <a:rPr lang="de" sz="1250" b="0" i="0" u="none" baseline="0" dirty="0"/>
              <a:t>Lokale Streitigkeiten oder Konflikte im Hinblick auf die Landnutzung</a:t>
            </a:r>
          </a:p>
          <a:p>
            <a:pPr algn="l" rtl="0"/>
            <a:r>
              <a:rPr lang="de" sz="1250" b="0" i="0" u="none" baseline="0" dirty="0"/>
              <a:t>Umweltauswirkungen - abhängig von den abgebauten Mineralen. Abforstung, Boden- und Wasserverschmutzung, Verwendung von Chemikalien (Quecksilber, Cyanid usw.)</a:t>
            </a:r>
          </a:p>
          <a:p>
            <a:pPr marL="0" indent="0" algn="l" rtl="0">
              <a:buNone/>
            </a:pPr>
            <a:endParaRPr lang="de" sz="1250" dirty="0">
              <a:solidFill>
                <a:srgbClr val="FF0000"/>
              </a:solidFill>
            </a:endParaRPr>
          </a:p>
          <a:p>
            <a:pPr algn="l" rtl="0">
              <a:buFont typeface="Wingdings" panose="05000000000000000000" pitchFamily="2" charset="2"/>
              <a:buChar char="v"/>
            </a:pPr>
            <a:r>
              <a:rPr lang="de" sz="1250" b="0" i="0" u="none" baseline="0" dirty="0"/>
              <a:t>Dies sind mögliche Risiken – diese gelten aber NICHT automatisch für jeden ASM-Betrieb. Sie können auftreten, sind aber kein charakteristisches Merkmal für alle ASM.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de" sz="1250" b="0" i="0" u="none" baseline="0" dirty="0"/>
              <a:t>Diese Auswirkungen/Risiken sind NICHT nur für ASM spezifisch. Steuerhinterziehung und Korruption gibt es auch im Zusammenhang mit dem Großbergbau. ASM zahlen hohe „Steuern“, aber nur informell - dazu gehören Bestechungsgelder für Beamte, Sicherheits- und Kontrollpunkte usw.</a:t>
            </a:r>
          </a:p>
          <a:p>
            <a:endParaRPr lang="de" sz="125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056B49-FFAF-4416-AE67-5C38A7DF0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>
              <a:defRPr/>
            </a:pPr>
            <a:fld id="{46861DAA-5BBC-4812-876F-0D7C7B9EA75C}" type="slidenum">
              <a:rPr/>
              <a:pPr>
                <a:defRPr/>
              </a:pPr>
              <a:t>6</a:t>
            </a:fld>
            <a:endParaRPr lang="de"/>
          </a:p>
        </p:txBody>
      </p:sp>
    </p:spTree>
    <p:extLst>
      <p:ext uri="{BB962C8B-B14F-4D97-AF65-F5344CB8AC3E}">
        <p14:creationId xmlns:p14="http://schemas.microsoft.com/office/powerpoint/2010/main" val="3857964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C5F39-CAB5-4956-9AE6-DC7A98FC2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93963"/>
            <a:ext cx="8229600" cy="936625"/>
          </a:xfrm>
        </p:spPr>
        <p:txBody>
          <a:bodyPr/>
          <a:lstStyle/>
          <a:p>
            <a:pPr algn="l" rtl="0"/>
            <a:r>
              <a:rPr lang="de" b="1" i="0" u="none" baseline="0" dirty="0"/>
              <a:t>Warum Sie mit dem ASM-Sektor</a:t>
            </a:r>
            <a:r>
              <a:rPr lang="de" b="1" i="0" u="none" dirty="0"/>
              <a:t> </a:t>
            </a:r>
            <a:r>
              <a:rPr lang="de" b="1" i="0" u="none" baseline="0" dirty="0"/>
              <a:t>zusammenarbeiten sollten</a:t>
            </a:r>
            <a:endParaRPr lang="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6A857-6C62-4D71-9922-129368798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633788"/>
          </a:xfrm>
        </p:spPr>
        <p:txBody>
          <a:bodyPr/>
          <a:lstStyle/>
          <a:p>
            <a:pPr marL="0" indent="0" algn="l" rtl="0">
              <a:buNone/>
            </a:pPr>
            <a:r>
              <a:rPr lang="de" sz="1450" b="0" i="0" u="none" baseline="0" dirty="0"/>
              <a:t>Bei ordnungsgemäßer Durchführung der Due Diligence kann die Kooperation mit ASM positive Auswirkungen haben, wie z. B.:</a:t>
            </a:r>
          </a:p>
          <a:p>
            <a:pPr marL="0" indent="0" algn="l" rtl="0">
              <a:buNone/>
            </a:pPr>
            <a:endParaRPr lang="de" sz="1450" dirty="0"/>
          </a:p>
          <a:p>
            <a:pPr algn="l" rtl="0"/>
            <a:r>
              <a:rPr lang="de" sz="1450" b="0" i="0" u="none" baseline="0" dirty="0"/>
              <a:t>Sicherung vielfältiger und neuer Lieferquellen sowie Aufgreifen des zunehmenden Interesses der Verbraucher an Materialien und Produkten, die den Erzeugergemeinschaften zugute kommen.</a:t>
            </a:r>
          </a:p>
          <a:p>
            <a:pPr algn="l" rtl="0"/>
            <a:r>
              <a:rPr lang="de" sz="1450" b="0" i="0" u="none" baseline="0" dirty="0"/>
              <a:t>Förderung einer nachhaltigen wirtschaftlichen Entwicklung in den Bergbaugemeinden (Beitrag zu den Zielen der nachhaltigen Entwicklung (SDGs)).</a:t>
            </a:r>
          </a:p>
          <a:p>
            <a:pPr algn="l" rtl="0"/>
            <a:r>
              <a:rPr lang="de" sz="1450" b="0" i="0" u="none" baseline="0" dirty="0"/>
              <a:t>Steigerung der öffentlichen Einnahmen in Bergbauregionen (Beitrag zu den Zielen der nachhaltigen Entwicklung (SDGs)).</a:t>
            </a:r>
          </a:p>
          <a:p>
            <a:pPr algn="l" rtl="0"/>
            <a:r>
              <a:rPr lang="de" sz="1450" b="0" i="0" u="none" baseline="0" dirty="0"/>
              <a:t>Reduzierung des Anteils von Mineralen, die Konflikte, Menschenrechtsverletzungen und illegale Aktivitäten von bewaffneten Gruppen, kriminellen Netzwerken und terroristischen Organisationen finanzieren.</a:t>
            </a:r>
          </a:p>
          <a:p>
            <a:pPr marL="0" indent="0" algn="l" rtl="0">
              <a:buNone/>
            </a:pPr>
            <a:endParaRPr lang="de" sz="1450" dirty="0"/>
          </a:p>
          <a:p>
            <a:pPr marL="0" indent="0" algn="l" rtl="0">
              <a:buNone/>
            </a:pPr>
            <a:r>
              <a:rPr lang="de" sz="1450" b="0" i="0" u="none" baseline="0" dirty="0"/>
              <a:t>(Quelle: </a:t>
            </a:r>
            <a:r>
              <a:rPr lang="de" sz="1450" b="0" i="0" u="none" baseline="0" dirty="0">
                <a:hlinkClick r:id="rId3"/>
              </a:rPr>
              <a:t>FAQ - Verantwortungsvolle Lieferketten im artisanalen und Klein-Goldbergbau</a:t>
            </a:r>
            <a:r>
              <a:rPr lang="de" sz="1450" b="0" i="0" u="none" baseline="0" dirty="0"/>
              <a:t>)</a:t>
            </a:r>
            <a:endParaRPr lang="de" sz="1450" dirty="0"/>
          </a:p>
          <a:p>
            <a:endParaRPr lang="de" sz="145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2AB671-F461-4370-86E2-19417C768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>
              <a:defRPr/>
            </a:pPr>
            <a:fld id="{46861DAA-5BBC-4812-876F-0D7C7B9EA75C}" type="slidenum">
              <a:rPr/>
              <a:pPr>
                <a:defRPr/>
              </a:pPr>
              <a:t>7</a:t>
            </a:fld>
            <a:endParaRPr lang="de"/>
          </a:p>
        </p:txBody>
      </p:sp>
    </p:spTree>
    <p:extLst>
      <p:ext uri="{BB962C8B-B14F-4D97-AF65-F5344CB8AC3E}">
        <p14:creationId xmlns:p14="http://schemas.microsoft.com/office/powerpoint/2010/main" val="4068480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8623E-127A-4961-8FBE-0EBDF110F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de" b="1" i="0" u="none" baseline="0" dirty="0"/>
              <a:t>Weitere Informationen über ASM</a:t>
            </a:r>
            <a:endParaRPr lang="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1AAC7-8331-4584-BADB-D53BC3A31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de" sz="2200" b="0" i="0" u="none" baseline="0" dirty="0">
                <a:hlinkClick r:id="rId3"/>
              </a:rPr>
              <a:t>Globale Trends beim artisanalen und Kleinbergbau (ASM, Artisanal and Smale-scale Mining): Eine Übersicht über die wichtigsten Zahlen und Themen</a:t>
            </a:r>
            <a:endParaRPr lang="de" sz="2200" dirty="0"/>
          </a:p>
          <a:p>
            <a:pPr algn="l" rtl="0"/>
            <a:r>
              <a:rPr lang="de" sz="2200" b="0" i="0" u="none" baseline="0" dirty="0">
                <a:hlinkClick r:id="rId4"/>
              </a:rPr>
              <a:t>FAQ - Verantwortungsvolle Lieferketten im artisanalen und Klein-Goldbergbau </a:t>
            </a:r>
            <a:endParaRPr lang="de" sz="2200" dirty="0"/>
          </a:p>
          <a:p>
            <a:pPr algn="l" rtl="0"/>
            <a:r>
              <a:rPr lang="de" sz="2200" b="0" i="0" u="none" baseline="0" dirty="0">
                <a:hlinkClick r:id="rId5"/>
              </a:rPr>
              <a:t>Zusammenarbeit: Wie kann der Großbergbau mit Bergleuten aus dem artisanalen und Kleinbergbau zusammenarbeiten?</a:t>
            </a:r>
            <a:endParaRPr lang="de" sz="2200" dirty="0"/>
          </a:p>
          <a:p>
            <a:pPr algn="l" rtl="0"/>
            <a:r>
              <a:rPr lang="de" sz="2200" b="0" i="0" u="none" baseline="0" dirty="0">
                <a:hlinkClick r:id="rId6"/>
              </a:rPr>
              <a:t>Hintergrundinformationen: Artisanaler und Kleinbergbau (ASM, Artisanal and Smale-scale Mining) in Entwicklungsländern</a:t>
            </a:r>
            <a:endParaRPr lang="de" sz="2200" dirty="0"/>
          </a:p>
          <a:p>
            <a:endParaRPr lang="de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DEC3FE-2B4E-41B7-B412-96F23DA1F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>
              <a:defRPr/>
            </a:pPr>
            <a:fld id="{46861DAA-5BBC-4812-876F-0D7C7B9EA75C}" type="slidenum">
              <a:rPr/>
              <a:pPr>
                <a:defRPr/>
              </a:pPr>
              <a:t>8</a:t>
            </a:fld>
            <a:endParaRPr lang="de"/>
          </a:p>
        </p:txBody>
      </p:sp>
    </p:spTree>
    <p:extLst>
      <p:ext uri="{BB962C8B-B14F-4D97-AF65-F5344CB8AC3E}">
        <p14:creationId xmlns:p14="http://schemas.microsoft.com/office/powerpoint/2010/main" val="1704442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915C2-0E09-42C5-BEE6-58154CF09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936625"/>
          </a:xfrm>
        </p:spPr>
        <p:txBody>
          <a:bodyPr/>
          <a:lstStyle/>
          <a:p>
            <a:pPr algn="l" rtl="0"/>
            <a:r>
              <a:rPr lang="de" b="1" i="0" u="none" baseline="0"/>
              <a:t>Einige bestehende Initiativen, an denen Sie sich beteiligen können</a:t>
            </a:r>
            <a:endParaRPr lang="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91A84-C389-4FE2-9A5F-A362AD057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126" y="2348880"/>
            <a:ext cx="8536361" cy="3633788"/>
          </a:xfrm>
        </p:spPr>
        <p:txBody>
          <a:bodyPr/>
          <a:lstStyle/>
          <a:p>
            <a:pPr algn="l" rtl="0"/>
            <a:r>
              <a:rPr lang="de" sz="2000" b="0" i="0" u="none" baseline="0" dirty="0">
                <a:hlinkClick r:id="rId3"/>
              </a:rPr>
              <a:t>Fairmined</a:t>
            </a:r>
            <a:r>
              <a:rPr lang="de" sz="2000" b="0" i="0" u="none" baseline="0" dirty="0"/>
              <a:t> (Gold)</a:t>
            </a:r>
          </a:p>
          <a:p>
            <a:pPr algn="l" rtl="0"/>
            <a:r>
              <a:rPr lang="de" sz="2000" b="0" i="0" u="none" baseline="0" dirty="0">
                <a:hlinkClick r:id="rId4"/>
              </a:rPr>
              <a:t>Fairtrade </a:t>
            </a:r>
            <a:r>
              <a:rPr lang="de" sz="2000" b="0" i="0" u="none" baseline="0" dirty="0"/>
              <a:t>(Gold und Silber)</a:t>
            </a:r>
          </a:p>
          <a:p>
            <a:pPr algn="l" rtl="0"/>
            <a:r>
              <a:rPr lang="de" sz="2000" b="0" i="0" u="none" baseline="0" dirty="0">
                <a:hlinkClick r:id="rId5"/>
              </a:rPr>
              <a:t>Just Gold</a:t>
            </a:r>
            <a:r>
              <a:rPr lang="de" sz="2000" b="0" i="0" u="none" baseline="0" dirty="0"/>
              <a:t> (Gold)</a:t>
            </a:r>
          </a:p>
          <a:p>
            <a:pPr algn="l" rtl="0"/>
            <a:r>
              <a:rPr lang="de" sz="2000" b="0" i="0" u="none" baseline="0" dirty="0"/>
              <a:t>CVCFG (Gold)</a:t>
            </a:r>
          </a:p>
          <a:p>
            <a:pPr algn="l" rtl="0"/>
            <a:r>
              <a:rPr lang="de" sz="2000" b="0" i="0" u="none" baseline="0" dirty="0">
                <a:hlinkClick r:id="rId6"/>
              </a:rPr>
              <a:t>Wirtschaftlich tragfähige, konfliktfreie Lieferkette von artisanalem und Kleinbergbau (ASM) Gold</a:t>
            </a:r>
            <a:r>
              <a:rPr lang="de" sz="2000" b="0" i="0" u="none" baseline="0" dirty="0"/>
              <a:t> (Gold)</a:t>
            </a:r>
          </a:p>
          <a:p>
            <a:pPr algn="l" rtl="0"/>
            <a:r>
              <a:rPr lang="de" sz="2000" b="0" i="0" u="none" baseline="0" dirty="0">
                <a:hlinkClick r:id="rId7"/>
              </a:rPr>
              <a:t>Impact Facility</a:t>
            </a:r>
            <a:endParaRPr lang="de" sz="2000" dirty="0"/>
          </a:p>
          <a:p>
            <a:pPr algn="l" rtl="0"/>
            <a:r>
              <a:rPr lang="de" sz="2000" b="0" i="0" u="none" baseline="0" dirty="0">
                <a:hlinkClick r:id="rId8"/>
              </a:rPr>
              <a:t>Better Gold Initiative</a:t>
            </a:r>
            <a:r>
              <a:rPr lang="de" sz="2000" b="0" i="0" u="none" baseline="0" dirty="0"/>
              <a:t> (Gold)</a:t>
            </a:r>
          </a:p>
          <a:p>
            <a:r>
              <a:rPr lang="en-US" sz="2000" dirty="0">
                <a:hlinkClick r:id="rId9"/>
              </a:rPr>
              <a:t>European Partnership for Responsible Minerals</a:t>
            </a:r>
            <a:endParaRPr lang="de" sz="2000" dirty="0"/>
          </a:p>
          <a:p>
            <a:pPr algn="l" rtl="0"/>
            <a:r>
              <a:rPr lang="de" sz="2000" b="0" i="0" u="none" baseline="0" dirty="0"/>
              <a:t>Initiativen lokaler NGOs </a:t>
            </a:r>
          </a:p>
          <a:p>
            <a:pPr marL="0" indent="0" algn="l" rtl="0">
              <a:buNone/>
            </a:pPr>
            <a:endParaRPr lang="de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842F05-D042-4208-B458-2C00A7B02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>
              <a:defRPr/>
            </a:pPr>
            <a:fld id="{46861DAA-5BBC-4812-876F-0D7C7B9EA75C}" type="slidenum">
              <a:rPr/>
              <a:pPr>
                <a:defRPr/>
              </a:pPr>
              <a:t>9</a:t>
            </a:fld>
            <a:endParaRPr lang="de"/>
          </a:p>
        </p:txBody>
      </p:sp>
    </p:spTree>
    <p:extLst>
      <p:ext uri="{BB962C8B-B14F-4D97-AF65-F5344CB8AC3E}">
        <p14:creationId xmlns:p14="http://schemas.microsoft.com/office/powerpoint/2010/main" val="157495598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97f6912e-a8eb-4c25-ad1b-ecf306e9c35e" ContentTypeId="0x01010018E01CE33C90DE4A970D47E400D176AE1F02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 Project General" ma:contentTypeID="0x01010018E01CE33C90DE4A970D47E400D176AE1F020091D4595FA6CD1340AA7703AC57E26C40" ma:contentTypeVersion="0" ma:contentTypeDescription="" ma:contentTypeScope="" ma:versionID="5a5bb8d8ab161acae230ba40d6980ffa">
  <xsd:schema xmlns:xsd="http://www.w3.org/2001/XMLSchema" xmlns:xs="http://www.w3.org/2001/XMLSchema" xmlns:p="http://schemas.microsoft.com/office/2006/metadata/properties" xmlns:ns2="7e9eed2f-27c4-4474-ba4f-3601f39e8add" targetNamespace="http://schemas.microsoft.com/office/2006/metadata/properties" ma:root="true" ma:fieldsID="4d0f55f960fdbdae389a17773d00c893" ns2:_="">
    <xsd:import namespace="7e9eed2f-27c4-4474-ba4f-3601f39e8add"/>
    <xsd:element name="properties">
      <xsd:complexType>
        <xsd:sequence>
          <xsd:element name="documentManagement">
            <xsd:complexType>
              <xsd:all>
                <xsd:element ref="ns2:T_DocProject" minOccurs="0"/>
                <xsd:element ref="ns2:ProjectMilestones" minOccurs="0"/>
                <xsd:element ref="ns2:Partners" minOccurs="0"/>
                <xsd:element ref="ns2:Comments1" minOccurs="0"/>
                <xsd:element ref="ns2:Fina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9eed2f-27c4-4474-ba4f-3601f39e8add" elementFormDefault="qualified">
    <xsd:import namespace="http://schemas.microsoft.com/office/2006/documentManagement/types"/>
    <xsd:import namespace="http://schemas.microsoft.com/office/infopath/2007/PartnerControls"/>
    <xsd:element name="T_DocProject" ma:index="2" nillable="true" ma:displayName="T_Doc project" ma:format="Dropdown" ma:internalName="T_DocProject">
      <xsd:simpleType>
        <xsd:restriction base="dms:Choice">
          <xsd:enumeration value="Acceptance"/>
          <xsd:enumeration value="Acknowledgement"/>
          <xsd:enumeration value="Advisory board"/>
          <xsd:enumeration value="Amendment"/>
          <xsd:enumeration value="Meetings_Other"/>
          <xsd:enumeration value="Meetings_1.KOM and AB+SC (Feb19)"/>
          <xsd:enumeration value="Meetings_2.AB+SC (May19)_Telco"/>
          <xsd:enumeration value="Meetings_3.AB+SC (Sept19)"/>
          <xsd:enumeration value="Bibliography"/>
          <xsd:enumeration value="Communications/notifications"/>
          <xsd:enumeration value="Contract/Agreement"/>
          <xsd:enumeration value="Declarations/Certificates"/>
          <xsd:enumeration value="Deliverable/Report"/>
          <xsd:enumeration value="Company/Entity"/>
          <xsd:enumeration value="Form"/>
          <xsd:enumeration value="Economic information/Budget"/>
          <xsd:enumeration value="Networking"/>
          <xsd:enumeration value="Technical proposal"/>
          <xsd:enumeration value="Templates"/>
          <xsd:enumeration value="Presentations"/>
          <xsd:enumeration value="Resolution/Certification"/>
          <xsd:enumeration value="Obsolete"/>
          <xsd:enumeration value="Other"/>
        </xsd:restriction>
      </xsd:simpleType>
    </xsd:element>
    <xsd:element name="ProjectMilestones" ma:index="3" nillable="true" ma:displayName="Project milestones" ma:format="Dropdown" ma:internalName="ProjectMilestones">
      <xsd:simpleType>
        <xsd:restriction base="dms:Choice">
          <xsd:enumeration value="Pre-proposal"/>
          <xsd:enumeration value="Proposal"/>
          <xsd:enumeration value="Negotiation"/>
          <xsd:enumeration value="Milestone 1"/>
          <xsd:enumeration value="WP1. Online DDSS"/>
          <xsd:enumeration value="WP2. Networks + AB"/>
          <xsd:enumeration value="WP3. Comm."/>
          <xsd:enumeration value="WP4. Management"/>
        </xsd:restriction>
      </xsd:simpleType>
    </xsd:element>
    <xsd:element name="Partners" ma:index="4" nillable="true" ma:displayName="Partners" ma:format="Dropdown" ma:internalName="Partners">
      <xsd:simpleType>
        <xsd:restriction base="dms:Choice">
          <xsd:enumeration value="Option 1"/>
          <xsd:enumeration value="Option 2"/>
          <xsd:enumeration value="Option 3"/>
        </xsd:restriction>
      </xsd:simpleType>
    </xsd:element>
    <xsd:element name="Comments1" ma:index="5" nillable="true" ma:displayName="Comments" ma:internalName="Comments1">
      <xsd:simpleType>
        <xsd:restriction base="dms:Note">
          <xsd:maxLength value="255"/>
        </xsd:restriction>
      </xsd:simpleType>
    </xsd:element>
    <xsd:element name="Final" ma:index="6" nillable="true" ma:displayName="Final" ma:format="Dropdown" ma:internalName="Final">
      <xsd:simpleType>
        <xsd:restriction base="dms:Choice">
          <xsd:enumeration value="Yes"/>
          <xsd:enumeration value="No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_DocProject xmlns="7e9eed2f-27c4-4474-ba4f-3601f39e8add" xsi:nil="true"/>
    <ProjectMilestones xmlns="7e9eed2f-27c4-4474-ba4f-3601f39e8add" xsi:nil="true"/>
    <Comments1 xmlns="7e9eed2f-27c4-4474-ba4f-3601f39e8add" xsi:nil="true"/>
    <Final xmlns="7e9eed2f-27c4-4474-ba4f-3601f39e8add" xsi:nil="true"/>
    <Partners xmlns="7e9eed2f-27c4-4474-ba4f-3601f39e8add" xsi:nil="true"/>
  </documentManagement>
</p:properties>
</file>

<file path=customXml/itemProps1.xml><?xml version="1.0" encoding="utf-8"?>
<ds:datastoreItem xmlns:ds="http://schemas.openxmlformats.org/officeDocument/2006/customXml" ds:itemID="{31E96608-B245-42BF-88FF-EFD2FB43B8DD}"/>
</file>

<file path=customXml/itemProps2.xml><?xml version="1.0" encoding="utf-8"?>
<ds:datastoreItem xmlns:ds="http://schemas.openxmlformats.org/officeDocument/2006/customXml" ds:itemID="{5DDE47EA-2B01-451A-8F5D-DF19ED8D9E17}"/>
</file>

<file path=customXml/itemProps3.xml><?xml version="1.0" encoding="utf-8"?>
<ds:datastoreItem xmlns:ds="http://schemas.openxmlformats.org/officeDocument/2006/customXml" ds:itemID="{DA0CD65A-8D24-4A8E-866B-3CFE3F49B118}"/>
</file>

<file path=customXml/itemProps4.xml><?xml version="1.0" encoding="utf-8"?>
<ds:datastoreItem xmlns:ds="http://schemas.openxmlformats.org/officeDocument/2006/customXml" ds:itemID="{5F568D6B-069B-4B42-B06D-5CB47831949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790</Words>
  <Application>Microsoft Office PowerPoint</Application>
  <PresentationFormat>Bildschirmpräsentation (4:3)</PresentationFormat>
  <Paragraphs>98</Paragraphs>
  <Slides>10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Arial</vt:lpstr>
      <vt:lpstr>Courier New</vt:lpstr>
      <vt:lpstr>Verdana</vt:lpstr>
      <vt:lpstr>Wingdings</vt:lpstr>
      <vt:lpstr>Default Design</vt:lpstr>
      <vt:lpstr>Informationen über den artisanalen und Kleinbergbau (ASM, Artisanal and Smale-scale Mining)</vt:lpstr>
      <vt:lpstr>Inhalt</vt:lpstr>
      <vt:lpstr>Bergbau-Kategorien</vt:lpstr>
      <vt:lpstr>   Artisanaler und Kleinbergbau als Lebensgrundlage und Geschäft</vt:lpstr>
      <vt:lpstr>Warum der artisanale und Kleinbergbau wichtig ist</vt:lpstr>
      <vt:lpstr>Einige Risiken im Zusammenhang mit dem ASM-Sektor</vt:lpstr>
      <vt:lpstr>Warum Sie mit dem ASM-Sektor zusammenarbeiten sollten</vt:lpstr>
      <vt:lpstr>Weitere Informationen über ASM</vt:lpstr>
      <vt:lpstr>Einige bestehende Initiativen, an denen Sie sich beteiligen können</vt:lpstr>
      <vt:lpstr>Vielen Dank  Weitere Informationen finden Sie auf dem Portal Due Diligence Ready!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turneem</dc:creator>
  <cp:lastModifiedBy>Ulrike Heutmanek</cp:lastModifiedBy>
  <cp:revision>223</cp:revision>
  <dcterms:created xsi:type="dcterms:W3CDTF">2011-10-28T10:25:18Z</dcterms:created>
  <dcterms:modified xsi:type="dcterms:W3CDTF">2019-10-31T10:19:09Z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0x01010018E01CE33C90DE4A970D47E400D176AE1F020091D4595FA6CD1340AA7703AC57E26C40</vt:lpwstr>
  </property>
</Properties>
</file>