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262" r:id="rId3"/>
    <p:sldId id="296" r:id="rId4"/>
    <p:sldId id="297" r:id="rId5"/>
    <p:sldId id="298" r:id="rId6"/>
    <p:sldId id="299" r:id="rId7"/>
    <p:sldId id="268" r:id="rId8"/>
    <p:sldId id="269" r:id="rId9"/>
    <p:sldId id="270" r:id="rId10"/>
    <p:sldId id="300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2" clrIdx="0">
    <p:extLst>
      <p:ext uri="{19B8F6BF-5375-455C-9EA6-DF929625EA0E}">
        <p15:presenceInfo xmlns:p15="http://schemas.microsoft.com/office/powerpoint/2012/main" userId="S::rosanna.tufo@levinsources.com::161de12e-236a-4a45-a08b-01a6c6ac8eb2" providerId="AD"/>
      </p:ext>
    </p:extLst>
  </p:cmAuthor>
  <p:cmAuthor id="2" name="Rosanna Tufo" initials="RT [2]" lastIdx="5" clrIdx="1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3" name="Fabiana Di Lorenzo" initials="FDL" lastIdx="6" clrIdx="2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  <p:cmAuthor id="4" name="Fabiana Di Lorenzo" initials="FDL [2]" lastIdx="9" clrIdx="3">
    <p:extLst>
      <p:ext uri="{19B8F6BF-5375-455C-9EA6-DF929625EA0E}">
        <p15:presenceInfo xmlns:p15="http://schemas.microsoft.com/office/powerpoint/2012/main" userId="Fabiana Di Lorenzo" providerId="None"/>
      </p:ext>
    </p:extLst>
  </p:cmAuthor>
  <p:cmAuthor id="5" name="Chloe Jacot" initials="CJ" lastIdx="7" clrIdx="4">
    <p:extLst>
      <p:ext uri="{19B8F6BF-5375-455C-9EA6-DF929625EA0E}">
        <p15:presenceInfo xmlns:p15="http://schemas.microsoft.com/office/powerpoint/2012/main" userId="S::chloe.jacot@levinsources.com::88a418db-f4ba-4eb5-a0a3-724875bfe3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78293" autoAdjust="0"/>
  </p:normalViewPr>
  <p:slideViewPr>
    <p:cSldViewPr>
      <p:cViewPr varScale="1">
        <p:scale>
          <a:sx n="53" d="100"/>
          <a:sy n="53" d="100"/>
        </p:scale>
        <p:origin x="19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5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2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5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1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7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3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neguidelines.oecd.org/FAQ_Sourcing-Gold-from-ASM-Miner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d.org/sites/default/files/publications/igf-asm-global-trend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1.squarespace.com/static/5bb24d3c9b8fe8421e87bbb6/t/5c2a832988251b499681df64/1546289962450/CIRDI-ASM-Backgrounder_2015Apr10.pdf" TargetMode="External"/><Relationship Id="rId5" Type="http://schemas.openxmlformats.org/officeDocument/2006/relationships/hyperlink" Target="https://www.commdev.org/wp-content/uploads/2015/06/Working-together-How-large-scale-mining-can-engage-with-artisanal-and-small-scale-miners.pdf" TargetMode="External"/><Relationship Id="rId4" Type="http://schemas.openxmlformats.org/officeDocument/2006/relationships/hyperlink" Target="http://www.oecd.org/daf/inv/investment-policy/FAQ_Sourcing-Gold-from-ASM-Miners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roresponsable.org/mapa/" TargetMode="External"/><Relationship Id="rId3" Type="http://schemas.openxmlformats.org/officeDocument/2006/relationships/hyperlink" Target="http://www.fairmined.org/" TargetMode="External"/><Relationship Id="rId7" Type="http://schemas.openxmlformats.org/officeDocument/2006/relationships/hyperlink" Target="https://www.impactfacility.com/approa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vinsources.com/blog/levin-sources-global-communities-fair-congo-impact-usaid-responsible-sourcing-gold-drc" TargetMode="External"/><Relationship Id="rId5" Type="http://schemas.openxmlformats.org/officeDocument/2006/relationships/hyperlink" Target="https://impacttransform.org/en/work/project/just-gold/" TargetMode="External"/><Relationship Id="rId4" Type="http://schemas.openxmlformats.org/officeDocument/2006/relationships/hyperlink" Target="http://www.fairgold.org/" TargetMode="External"/><Relationship Id="rId9" Type="http://schemas.openxmlformats.org/officeDocument/2006/relationships/hyperlink" Target="https://europeanpartnership-responsiblemineral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/>
              <a:t>Understanding Artisanal and Small-Scale Mining (ASM)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149080"/>
            <a:ext cx="3744416" cy="1872208"/>
          </a:xfrm>
        </p:spPr>
        <p:txBody>
          <a:bodyPr/>
          <a:lstStyle/>
          <a:p>
            <a:r>
              <a:rPr lang="de-CH" sz="1800" dirty="0"/>
              <a:t>How your company can drive positive impact in producing countries (upstream)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7F80-2AAB-4541-BB08-376D850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4C08E-2C43-41DD-9746-6EE81B08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56BAC78-085A-43A7-B7B4-A7D87752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140968"/>
            <a:ext cx="5184576" cy="1584176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For further information visit the Due Diligence Ready! portal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552166"/>
            <a:ext cx="8229600" cy="3633788"/>
          </a:xfrm>
        </p:spPr>
        <p:txBody>
          <a:bodyPr/>
          <a:lstStyle/>
          <a:p>
            <a:pPr marL="0" lvl="1" indent="0">
              <a:buNone/>
            </a:pPr>
            <a:r>
              <a:rPr lang="en-US" sz="1600" b="0" dirty="0">
                <a:ea typeface="+mn-ea"/>
                <a:cs typeface="+mn-cs"/>
              </a:rPr>
              <a:t>Understanding ASM</a:t>
            </a:r>
          </a:p>
          <a:p>
            <a:pPr lvl="1">
              <a:lnSpc>
                <a:spcPct val="90000"/>
              </a:lnSpc>
              <a:buFont typeface="+mj-lt"/>
              <a:buChar char="•"/>
            </a:pPr>
            <a:r>
              <a:rPr lang="en-US" sz="1600" dirty="0"/>
              <a:t>Mining landscape in producing countries</a:t>
            </a:r>
          </a:p>
          <a:p>
            <a:pPr lvl="1">
              <a:lnSpc>
                <a:spcPct val="90000"/>
              </a:lnSpc>
              <a:buFont typeface="+mj-lt"/>
              <a:buChar char="•"/>
            </a:pPr>
            <a:r>
              <a:rPr lang="en-US" sz="1600" dirty="0"/>
              <a:t>Artisanal and small-scale mining (ASM)</a:t>
            </a:r>
          </a:p>
          <a:p>
            <a:pPr lvl="1">
              <a:lnSpc>
                <a:spcPct val="90000"/>
              </a:lnSpc>
              <a:buFont typeface="+mj-lt"/>
              <a:buChar char="•"/>
            </a:pPr>
            <a:r>
              <a:rPr lang="en-US" sz="1600" dirty="0"/>
              <a:t>Why ASM is important </a:t>
            </a:r>
          </a:p>
          <a:p>
            <a:pPr lvl="1">
              <a:lnSpc>
                <a:spcPct val="90000"/>
              </a:lnSpc>
              <a:buFont typeface="+mj-lt"/>
              <a:buChar char="•"/>
            </a:pPr>
            <a:r>
              <a:rPr lang="en-US" sz="1600" dirty="0"/>
              <a:t>Risks related to ASM</a:t>
            </a:r>
          </a:p>
          <a:p>
            <a:pPr lvl="1">
              <a:lnSpc>
                <a:spcPct val="90000"/>
              </a:lnSpc>
              <a:buFont typeface="+mj-lt"/>
              <a:buChar char="•"/>
            </a:pPr>
            <a:r>
              <a:rPr lang="en-US" sz="1600" dirty="0"/>
              <a:t>Why engaging with ASM</a:t>
            </a:r>
          </a:p>
          <a:p>
            <a:pPr marL="0" lvl="1" indent="0">
              <a:buNone/>
            </a:pPr>
            <a:endParaRPr lang="en-US" sz="1600" b="0" dirty="0"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A3DB-B275-4FA4-9140-552369FB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817F54-0EFD-4BE9-8B93-DB4554D3C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r="21135" b="-1"/>
          <a:stretch/>
        </p:blipFill>
        <p:spPr>
          <a:xfrm>
            <a:off x="5134965" y="1008113"/>
            <a:ext cx="4079924" cy="587727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4D7E8-9CD7-4199-B7AE-CA320552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Mining landscape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E93E-738C-416D-89C5-4F2969A6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200" b="1" dirty="0"/>
              <a:t>Large Scale Mining: </a:t>
            </a:r>
          </a:p>
          <a:p>
            <a:pPr lvl="1"/>
            <a:r>
              <a:rPr lang="de-CH" sz="1200" b="0" dirty="0"/>
              <a:t>Highly professionalised</a:t>
            </a:r>
          </a:p>
          <a:p>
            <a:pPr lvl="1"/>
            <a:r>
              <a:rPr lang="de-CH" sz="1200" b="0" dirty="0"/>
              <a:t>Long mining licences </a:t>
            </a:r>
          </a:p>
          <a:p>
            <a:pPr lvl="1"/>
            <a:r>
              <a:rPr lang="de-CH" sz="1200" b="0" dirty="0"/>
              <a:t>Heavy machinery </a:t>
            </a:r>
          </a:p>
          <a:p>
            <a:pPr marL="457200" lvl="1" indent="0">
              <a:buNone/>
            </a:pPr>
            <a:endParaRPr lang="de-CH" sz="1200" dirty="0"/>
          </a:p>
          <a:p>
            <a:r>
              <a:rPr lang="de-CH" sz="1200" b="1" dirty="0"/>
              <a:t>Small Scale Mining:</a:t>
            </a:r>
          </a:p>
          <a:p>
            <a:pPr lvl="1"/>
            <a:r>
              <a:rPr lang="de-CH" sz="1200" b="0" dirty="0"/>
              <a:t>Semi mechanised </a:t>
            </a:r>
          </a:p>
          <a:p>
            <a:pPr lvl="1"/>
            <a:r>
              <a:rPr lang="de-CH" sz="1200" b="0" dirty="0"/>
              <a:t>Some machines such as excavators and bulldozers  </a:t>
            </a:r>
          </a:p>
          <a:p>
            <a:pPr marL="457200" lvl="1" indent="0">
              <a:buNone/>
            </a:pPr>
            <a:endParaRPr lang="de-CH" sz="1200" dirty="0"/>
          </a:p>
          <a:p>
            <a:r>
              <a:rPr lang="de-CH" sz="1200" b="1" dirty="0"/>
              <a:t>Artisanal mining:</a:t>
            </a:r>
          </a:p>
          <a:p>
            <a:pPr lvl="1"/>
            <a:r>
              <a:rPr lang="de-CH" sz="1200" b="0" dirty="0"/>
              <a:t>Small groups and/or individuals </a:t>
            </a:r>
          </a:p>
          <a:p>
            <a:pPr lvl="1"/>
            <a:r>
              <a:rPr lang="de-CH" sz="1200" b="0" dirty="0"/>
              <a:t>Labour intensive </a:t>
            </a:r>
          </a:p>
          <a:p>
            <a:pPr lvl="1"/>
            <a:r>
              <a:rPr lang="de-CH" sz="1200" b="0" dirty="0"/>
              <a:t>Rudimentary equipment (e.g. shovels, picks, basins)</a:t>
            </a:r>
          </a:p>
          <a:p>
            <a:pPr lvl="1"/>
            <a:r>
              <a:rPr lang="de-CH" sz="1200" b="0" dirty="0"/>
              <a:t>Difficult access to finance </a:t>
            </a:r>
          </a:p>
          <a:p>
            <a:endParaRPr lang="en-GB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474CE-E262-486E-8567-AB90734A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BAC94-24F0-4CD1-A2DD-695856B4DF5D}"/>
              </a:ext>
            </a:extLst>
          </p:cNvPr>
          <p:cNvSpPr txBox="1"/>
          <p:nvPr/>
        </p:nvSpPr>
        <p:spPr>
          <a:xfrm rot="16200000">
            <a:off x="7750103" y="3290500"/>
            <a:ext cx="2586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Photo Credit: Magnus Arrevad</a:t>
            </a:r>
          </a:p>
        </p:txBody>
      </p:sp>
    </p:spTree>
    <p:extLst>
      <p:ext uri="{BB962C8B-B14F-4D97-AF65-F5344CB8AC3E}">
        <p14:creationId xmlns:p14="http://schemas.microsoft.com/office/powerpoint/2010/main" val="289327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8443F-E59C-4E62-A3AE-BA91A4A4C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>
          <a:xfrm>
            <a:off x="20" y="27394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E3655-D61A-4901-92CA-D06C7A45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82" y="620688"/>
            <a:ext cx="4592290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</a:rPr>
              <a:t>   Artisanal and small-scale mining as a livelihood and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F1FA-EDD4-4AD0-AC2F-EAF14AAE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01" y="2348880"/>
            <a:ext cx="3926618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</a:rPr>
              <a:t>Estimated 40.5 million ASM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</a:rPr>
              <a:t>Involved in the extraction of about 30 mineral commodities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</a:rPr>
              <a:t>70-80% of ASM are informal (please see slide 5) 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</a:rPr>
              <a:t>Gold is the commodity most extracted by ASM (20% of the global gold supply)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</a:rPr>
              <a:t>It offers a source of immediate cash when other employment opportunities are missing or are difficult to access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</a:rPr>
              <a:t>It can give higher sources of revenue compared to other business activities </a:t>
            </a:r>
          </a:p>
          <a:p>
            <a:pPr indent="-228600" eaLnBrk="1" hangingPunct="1">
              <a:lnSpc>
                <a:spcPct val="90000"/>
              </a:lnSpc>
            </a:pP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661EB-4954-4C32-A33F-E9BD594E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89B9-7B80-4A73-994E-1588E35C213F}"/>
              </a:ext>
            </a:extLst>
          </p:cNvPr>
          <p:cNvSpPr txBox="1"/>
          <p:nvPr/>
        </p:nvSpPr>
        <p:spPr>
          <a:xfrm rot="16200000">
            <a:off x="7580612" y="4096885"/>
            <a:ext cx="2586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85000"/>
                  </a:schemeClr>
                </a:solidFill>
              </a:rPr>
              <a:t>Photo Credit: Magnus Arrevad</a:t>
            </a:r>
          </a:p>
        </p:txBody>
      </p:sp>
    </p:spTree>
    <p:extLst>
      <p:ext uri="{BB962C8B-B14F-4D97-AF65-F5344CB8AC3E}">
        <p14:creationId xmlns:p14="http://schemas.microsoft.com/office/powerpoint/2010/main" val="256845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9E39-6904-4EA4-ABBC-9FD903C8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239"/>
            <a:ext cx="8229600" cy="936625"/>
          </a:xfrm>
        </p:spPr>
        <p:txBody>
          <a:bodyPr/>
          <a:lstStyle/>
          <a:p>
            <a:r>
              <a:rPr lang="de-CH" sz="2500" dirty="0"/>
              <a:t>Why </a:t>
            </a:r>
            <a:r>
              <a:rPr lang="en-GB" sz="2500" dirty="0"/>
              <a:t>artisanal and small-scale mining is</a:t>
            </a:r>
            <a:r>
              <a:rPr lang="de-CH" sz="2500" dirty="0"/>
              <a:t> important</a:t>
            </a:r>
            <a:endParaRPr lang="en-GB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E5D4-7703-4EBD-8B27-0DD59901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3816424"/>
          </a:xfrm>
        </p:spPr>
        <p:txBody>
          <a:bodyPr/>
          <a:lstStyle/>
          <a:p>
            <a:pPr marL="0" indent="0">
              <a:buNone/>
            </a:pPr>
            <a:r>
              <a:rPr lang="en-GB" sz="1550" dirty="0"/>
              <a:t>Artisanal and small-scale mining</a:t>
            </a:r>
            <a:r>
              <a:rPr lang="de-CH" sz="1550" dirty="0"/>
              <a:t> is an important factor in local social and economic development:</a:t>
            </a:r>
          </a:p>
          <a:p>
            <a:r>
              <a:rPr lang="en-GB" sz="1550" dirty="0"/>
              <a:t>Artisanal and small-scale mining is</a:t>
            </a:r>
            <a:r>
              <a:rPr lang="de-CH" sz="1550" dirty="0"/>
              <a:t> present in 80 countries and it is a source of income and revenue in rural areas, esp. for people with few other options.</a:t>
            </a:r>
          </a:p>
          <a:p>
            <a:r>
              <a:rPr lang="de-CH" sz="1550" dirty="0"/>
              <a:t>Economic forward and backward linkages – economic diversification.</a:t>
            </a:r>
          </a:p>
          <a:p>
            <a:r>
              <a:rPr lang="de-CH" sz="1550" dirty="0"/>
              <a:t>90% of the mining in the world is carried out by </a:t>
            </a:r>
            <a:r>
              <a:rPr lang="en-GB" sz="1550" dirty="0"/>
              <a:t>artisanal and small-scale mining</a:t>
            </a:r>
            <a:r>
              <a:rPr lang="de-CH" sz="1550" dirty="0"/>
              <a:t> (large employment source) – but only 10% of all the minerals come from ASM.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550" b="0" dirty="0"/>
              <a:t>80% of the global sapphires and 20% of diamonds come from ASM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550" b="0" dirty="0"/>
              <a:t>~20% of the global gold production in the world comes from ASM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550" b="0" dirty="0"/>
              <a:t>26% of global tantalum production and 25% of tin production and 6% of tungsten come from ASM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50" b="0" dirty="0"/>
              <a:t>3% of lead, 1% of zinc and 0.5% of copper </a:t>
            </a:r>
            <a:r>
              <a:rPr lang="de-CH" sz="1550" b="0" dirty="0"/>
              <a:t>come from ASM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550" b="0" dirty="0"/>
              <a:t>Demand for </a:t>
            </a:r>
            <a:r>
              <a:rPr lang="en-US" sz="1550" b="0" dirty="0"/>
              <a:t>electronics and electric vehicle batteries is leading to an increase in artisanal and small-scale mining activities in cobalt mining</a:t>
            </a:r>
            <a:endParaRPr lang="de-CH" sz="1550" b="0" dirty="0"/>
          </a:p>
          <a:p>
            <a:endParaRPr lang="en-GB" sz="15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8305-6C78-46DA-9ADE-36D896BC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63B9-3408-444D-AB2D-22567D5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Some risks related to the ASM sector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C1BD-4615-45D5-9011-18833158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Informality (often don’t or can’t fulfil all the legal requirements)</a:t>
            </a:r>
          </a:p>
          <a:p>
            <a:r>
              <a:rPr lang="en-US" sz="1400" dirty="0"/>
              <a:t>Health and safety and working conditions  (pits collapsing, malaria, flooding, dust diseases, etc.) </a:t>
            </a:r>
          </a:p>
          <a:p>
            <a:r>
              <a:rPr lang="en-US" sz="1400" dirty="0"/>
              <a:t>Worst forms of child </a:t>
            </a:r>
            <a:r>
              <a:rPr lang="en-US" sz="1400" dirty="0" err="1"/>
              <a:t>labour</a:t>
            </a:r>
            <a:r>
              <a:rPr lang="en-US" sz="1400" dirty="0"/>
              <a:t>, forced or bonded </a:t>
            </a:r>
            <a:r>
              <a:rPr lang="en-US" sz="1400" dirty="0" err="1"/>
              <a:t>labour</a:t>
            </a:r>
            <a:r>
              <a:rPr lang="en-US" sz="1400" dirty="0"/>
              <a:t>, other human rights risks</a:t>
            </a:r>
          </a:p>
          <a:p>
            <a:r>
              <a:rPr lang="en-US" sz="1400" dirty="0"/>
              <a:t>Financing of conflict or criminal activities</a:t>
            </a:r>
          </a:p>
          <a:p>
            <a:r>
              <a:rPr lang="en-US" sz="1400" dirty="0"/>
              <a:t>Informal taxation and corruption by those who are supposed to regulate the ASM sector</a:t>
            </a:r>
          </a:p>
          <a:p>
            <a:r>
              <a:rPr lang="en-US" sz="1400" dirty="0"/>
              <a:t>Local disputes or conflict over land use</a:t>
            </a:r>
          </a:p>
          <a:p>
            <a:r>
              <a:rPr lang="en-US" sz="1400" dirty="0"/>
              <a:t>Environmental impacts – depending on mineral extracted. Deforestation, soil and water contamination, use of chemicals (mercury, cyanide, etc.)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These are risks and they are NOT automatically prevalent in each ASM operation. They can occur, but are not intrinsic to all ASM.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These impacts/risks are NOT specific to ASM only. Tax evasion and corruption are also linked to LSM. ASM pay high “level of taxes” informally – these include bribes to officials, security and check points etc.</a:t>
            </a:r>
          </a:p>
          <a:p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56B49-FFAF-4416-AE67-5C38A7DF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6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5F39-CAB5-4956-9AE6-DC7A98FC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r>
              <a:rPr lang="de-CH" dirty="0"/>
              <a:t>Why engage with ASM?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A857-6C62-4D71-9922-12936879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If due diligence is properly carried out, engaging with ASM can have positive impacts, such as: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Secure diverse and new sources of supply and respond to increasing consumer interest in materials and products that benefit producer communities.</a:t>
            </a:r>
          </a:p>
          <a:p>
            <a:r>
              <a:rPr lang="en-US" sz="1600" dirty="0"/>
              <a:t>Foster sustainable economic development in mining communities (contributing to the SDGs).</a:t>
            </a:r>
          </a:p>
          <a:p>
            <a:r>
              <a:rPr lang="en-US" sz="1600" dirty="0"/>
              <a:t>Foster sustainable economic development in mining communities, increase public revenues (contributing to the SDGs).</a:t>
            </a:r>
          </a:p>
          <a:p>
            <a:r>
              <a:rPr lang="en-US" sz="1600" dirty="0"/>
              <a:t>Reduce the share of minerals that finances conflict, human rights abuses and illicit activities of armed groups, criminal networks and terrorist </a:t>
            </a:r>
            <a:r>
              <a:rPr lang="en-US" sz="1600" dirty="0" err="1"/>
              <a:t>organisations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(Source: </a:t>
            </a:r>
            <a:r>
              <a:rPr lang="en-US" sz="1600" dirty="0">
                <a:hlinkClick r:id="rId3"/>
              </a:rPr>
              <a:t>FAQ - Responsible Supply Chains in Artisanal and Small-Scale Gold Mining</a:t>
            </a:r>
            <a:r>
              <a:rPr lang="en-US" sz="1600" dirty="0"/>
              <a:t>)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B671-F461-4370-86E2-19417C76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8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623E-127A-4961-8FBE-0EBDF110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Learn more about ASM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AAC7-8331-4584-BADB-D53BC3A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Global Trends in Artisanal and Small-Scale Mining (ASM): A review of key numbers and issues</a:t>
            </a:r>
            <a:endParaRPr lang="en-GB" dirty="0"/>
          </a:p>
          <a:p>
            <a:r>
              <a:rPr lang="en-US" dirty="0">
                <a:hlinkClick r:id="rId4"/>
              </a:rPr>
              <a:t>FAQ - Responsible Supply Chains in Artisanal and Small-Scale Gold Mining </a:t>
            </a:r>
            <a:endParaRPr lang="en-US" dirty="0"/>
          </a:p>
          <a:p>
            <a:r>
              <a:rPr lang="en-US" dirty="0">
                <a:hlinkClick r:id="rId5"/>
              </a:rPr>
              <a:t>Working together: How large-scale mining can engage with artisanal and small-scale miners</a:t>
            </a:r>
            <a:endParaRPr lang="en-US" dirty="0"/>
          </a:p>
          <a:p>
            <a:r>
              <a:rPr lang="en-US" dirty="0">
                <a:hlinkClick r:id="rId6"/>
              </a:rPr>
              <a:t>Backgrounder: Artisanal and Small–Scale Mining (ASM) in Developing Countries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EC3FE-2B4E-41B7-B412-96F23DA1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4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15C2-0E09-42C5-BEE6-58154CF0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r>
              <a:rPr lang="de-CH" dirty="0"/>
              <a:t>Some existing initiatives to engage with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1A84-C389-4FE2-9A5F-A362AD05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27" y="2348880"/>
            <a:ext cx="8229600" cy="3633788"/>
          </a:xfrm>
        </p:spPr>
        <p:txBody>
          <a:bodyPr/>
          <a:lstStyle/>
          <a:p>
            <a:r>
              <a:rPr lang="de-CH" dirty="0">
                <a:hlinkClick r:id="rId3"/>
              </a:rPr>
              <a:t>Fairmined</a:t>
            </a:r>
            <a:r>
              <a:rPr lang="de-CH" dirty="0"/>
              <a:t> (gold)</a:t>
            </a:r>
          </a:p>
          <a:p>
            <a:r>
              <a:rPr lang="de-CH" dirty="0">
                <a:hlinkClick r:id="rId4"/>
              </a:rPr>
              <a:t>Fairtrade </a:t>
            </a:r>
            <a:r>
              <a:rPr lang="de-CH" dirty="0"/>
              <a:t>(gold and silver)</a:t>
            </a:r>
          </a:p>
          <a:p>
            <a:r>
              <a:rPr lang="de-CH" dirty="0">
                <a:hlinkClick r:id="rId5"/>
              </a:rPr>
              <a:t>Just Gold</a:t>
            </a:r>
            <a:r>
              <a:rPr lang="de-CH" dirty="0"/>
              <a:t> (gold)</a:t>
            </a:r>
          </a:p>
          <a:p>
            <a:r>
              <a:rPr lang="en-US" dirty="0">
                <a:hlinkClick r:id="rId6"/>
              </a:rPr>
              <a:t>Commercially viable, conflict-free supply chain of Artisanal and Small-scale Mining (ASM) gold</a:t>
            </a:r>
            <a:r>
              <a:rPr lang="en-US" dirty="0"/>
              <a:t> (gold)</a:t>
            </a:r>
          </a:p>
          <a:p>
            <a:r>
              <a:rPr lang="en-US" dirty="0">
                <a:hlinkClick r:id="rId7"/>
              </a:rPr>
              <a:t>Impact Facility</a:t>
            </a:r>
            <a:endParaRPr lang="en-US" dirty="0"/>
          </a:p>
          <a:p>
            <a:r>
              <a:rPr lang="de-CH" dirty="0">
                <a:hlinkClick r:id="rId8"/>
              </a:rPr>
              <a:t>Better Gold Initiative</a:t>
            </a:r>
            <a:r>
              <a:rPr lang="de-CH" dirty="0"/>
              <a:t> (gold)</a:t>
            </a:r>
          </a:p>
          <a:p>
            <a:r>
              <a:rPr lang="en-US" dirty="0">
                <a:hlinkClick r:id="rId9"/>
              </a:rPr>
              <a:t>European Partnership for Responsible Minerals </a:t>
            </a:r>
            <a:endParaRPr lang="en-GB" dirty="0"/>
          </a:p>
          <a:p>
            <a:r>
              <a:rPr lang="en-GB" dirty="0"/>
              <a:t>Local NGOs’ initiatives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2F05-D042-4208-B458-2C00A7B0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55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4FB40E38-A4BA-4B4D-A8B3-B17B9992101E}"/>
</file>

<file path=customXml/itemProps2.xml><?xml version="1.0" encoding="utf-8"?>
<ds:datastoreItem xmlns:ds="http://schemas.openxmlformats.org/officeDocument/2006/customXml" ds:itemID="{8448022F-F613-4CD4-B23E-CE76709E8EA1}"/>
</file>

<file path=customXml/itemProps3.xml><?xml version="1.0" encoding="utf-8"?>
<ds:datastoreItem xmlns:ds="http://schemas.openxmlformats.org/officeDocument/2006/customXml" ds:itemID="{65039637-B418-4AE5-937E-DD0CBD27678A}"/>
</file>

<file path=customXml/itemProps4.xml><?xml version="1.0" encoding="utf-8"?>
<ds:datastoreItem xmlns:ds="http://schemas.openxmlformats.org/officeDocument/2006/customXml" ds:itemID="{2A32B1C7-4EA6-4B88-ABC5-553CC81A1A91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803</Words>
  <Application>Microsoft Office PowerPoint</Application>
  <PresentationFormat>On-screen Show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Verdana</vt:lpstr>
      <vt:lpstr>Wingdings</vt:lpstr>
      <vt:lpstr>Default Design</vt:lpstr>
      <vt:lpstr>Understanding Artisanal and Small-Scale Mining (ASM)</vt:lpstr>
      <vt:lpstr>Content</vt:lpstr>
      <vt:lpstr>Mining landscape</vt:lpstr>
      <vt:lpstr>   Artisanal and small-scale mining as a livelihood and business</vt:lpstr>
      <vt:lpstr>Why artisanal and small-scale mining is important</vt:lpstr>
      <vt:lpstr>Some risks related to the ASM sector</vt:lpstr>
      <vt:lpstr>Why engage with ASM?</vt:lpstr>
      <vt:lpstr>Learn more about ASM</vt:lpstr>
      <vt:lpstr>Some existing initiatives to engage with</vt:lpstr>
      <vt:lpstr>Thank you  For further information visit the Due Diligence Ready! portal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Blanca Racionero Gomez</cp:lastModifiedBy>
  <cp:revision>213</cp:revision>
  <dcterms:created xsi:type="dcterms:W3CDTF">2011-10-28T10:25:18Z</dcterms:created>
  <dcterms:modified xsi:type="dcterms:W3CDTF">2019-10-01T12:29:02Z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