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94" r:id="rId2"/>
    <p:sldId id="262" r:id="rId3"/>
    <p:sldId id="296" r:id="rId4"/>
    <p:sldId id="297" r:id="rId5"/>
    <p:sldId id="298" r:id="rId6"/>
    <p:sldId id="299" r:id="rId7"/>
    <p:sldId id="268" r:id="rId8"/>
    <p:sldId id="269" r:id="rId9"/>
    <p:sldId id="270" r:id="rId10"/>
    <p:sldId id="300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sanna Tufo" initials="RT" lastIdx="2" clrIdx="0">
    <p:extLst>
      <p:ext uri="{19B8F6BF-5375-455C-9EA6-DF929625EA0E}">
        <p15:presenceInfo xmlns:p15="http://schemas.microsoft.com/office/powerpoint/2012/main" userId="S::rosanna.tufo@levinsources.com::161de12e-236a-4a45-a08b-01a6c6ac8eb2" providerId="AD"/>
      </p:ext>
    </p:extLst>
  </p:cmAuthor>
  <p:cmAuthor id="2" name="Rosanna Tufo" initials="RT [2]" lastIdx="5" clrIdx="1">
    <p:extLst>
      <p:ext uri="{19B8F6BF-5375-455C-9EA6-DF929625EA0E}">
        <p15:presenceInfo xmlns:p15="http://schemas.microsoft.com/office/powerpoint/2012/main" userId="S-1-5-21-1851212837-2275913410-2067570511-1165" providerId="AD"/>
      </p:ext>
    </p:extLst>
  </p:cmAuthor>
  <p:cmAuthor id="3" name="Fabiana Di Lorenzo" initials="FDL" lastIdx="6" clrIdx="2">
    <p:extLst>
      <p:ext uri="{19B8F6BF-5375-455C-9EA6-DF929625EA0E}">
        <p15:presenceInfo xmlns:p15="http://schemas.microsoft.com/office/powerpoint/2012/main" userId="S::fabiana.dilorenzo@levinsources.com::24f43a39-c15a-4259-a1cf-735adc870d47" providerId="AD"/>
      </p:ext>
    </p:extLst>
  </p:cmAuthor>
  <p:cmAuthor id="4" name="Fabiana Di Lorenzo" initials="FDL [2]" lastIdx="9" clrIdx="3">
    <p:extLst>
      <p:ext uri="{19B8F6BF-5375-455C-9EA6-DF929625EA0E}">
        <p15:presenceInfo xmlns:p15="http://schemas.microsoft.com/office/powerpoint/2012/main" userId="Fabiana Di Lorenz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09" autoAdjust="0"/>
    <p:restoredTop sz="97449" autoAdjust="0"/>
  </p:normalViewPr>
  <p:slideViewPr>
    <p:cSldViewPr>
      <p:cViewPr varScale="1">
        <p:scale>
          <a:sx n="114" d="100"/>
          <a:sy n="114" d="100"/>
        </p:scale>
        <p:origin x="16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2850" y="-7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Relationship Id="rId22" Type="http://schemas.openxmlformats.org/officeDocument/2006/relationships/customXml" Target="../customXml/item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1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49955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10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41618734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2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206265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" b="1" i="0" u="none" baseline="0">
                <a:solidFill>
                  <a:srgbClr val="FF0000"/>
                </a:solidFill>
              </a:rPr>
              <a:t>Crédito da foto: Magnus Arrevad.  Local: Mongólia (projeto liderado pela Levin Sources)</a:t>
            </a:r>
            <a:endParaRPr lang="pt" b="1" dirty="0">
              <a:solidFill>
                <a:srgbClr val="FF0000"/>
              </a:solidFill>
            </a:endParaRPr>
          </a:p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3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17275292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4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375979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5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191115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6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3056912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7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700378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 algn="l" rtl="0">
                <a:defRPr/>
              </a:pPr>
              <a:t>8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8397309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algn="l" rtl="0">
              <a:defRPr/>
            </a:pPr>
            <a:fld id="{36441B25-C4D1-47DB-817D-B9C4FC5392FB}" type="slidenum">
              <a:rPr/>
              <a:pPr>
                <a:defRPr/>
              </a:pPr>
              <a:t>9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1284397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9440F40-199B-47C1-97FC-6C142AE32E1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600" y="309600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9548DB1-0377-4360-8C2F-AF41D7ABD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338" y="217526"/>
            <a:ext cx="1583550" cy="1101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/>
              <a:t>Et </a:t>
            </a:r>
            <a:r>
              <a:rPr lang="fr-BE" dirty="0" err="1"/>
              <a:t>dolor</a:t>
            </a:r>
            <a:r>
              <a:rPr lang="fr-BE" dirty="0"/>
              <a:t> </a:t>
            </a:r>
            <a:r>
              <a:rPr lang="fr-BE" dirty="0" err="1"/>
              <a:t>fragum</a:t>
            </a:r>
            <a:endParaRPr lang="en-GB" dirty="0"/>
          </a:p>
          <a:p>
            <a:pPr lvl="1"/>
            <a:r>
              <a:rPr lang="en-GB" dirty="0"/>
              <a:t>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  <a:p>
            <a:pPr lvl="2"/>
            <a:r>
              <a:rPr lang="en-GB" dirty="0"/>
              <a:t>- Et </a:t>
            </a:r>
            <a:r>
              <a:rPr lang="en-GB" dirty="0" err="1"/>
              <a:t>dolor</a:t>
            </a:r>
            <a:r>
              <a:rPr lang="en-GB" dirty="0"/>
              <a:t> </a:t>
            </a:r>
            <a:r>
              <a:rPr lang="en-GB" dirty="0" err="1"/>
              <a:t>fragum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neguidelines.oecd.org/FAQ_Sourcing-Gold-from-ASM-Miners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isd.org/sites/default/files/publications/igf-asm-global-trends.pdf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tatic1.squarespace.com/static/5bb24d3c9b8fe8421e87bbb6/t/5c2a832988251b499681df64/1546289962450/CIRDI-ASM-Backgrounder_2015Apr10.pdf" TargetMode="External"/><Relationship Id="rId5" Type="http://schemas.openxmlformats.org/officeDocument/2006/relationships/hyperlink" Target="https://www.commdev.org/wp-content/uploads/2015/06/Working-together-How-large-scale-mining-can-engage-with-artisanal-and-small-scale-miners.pdf" TargetMode="External"/><Relationship Id="rId4" Type="http://schemas.openxmlformats.org/officeDocument/2006/relationships/hyperlink" Target="http://www.oecd.org/daf/inv/investment-policy/FAQ_Sourcing-Gold-from-ASM-Miners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ororesponsable.org/mapa/" TargetMode="External"/><Relationship Id="rId3" Type="http://schemas.openxmlformats.org/officeDocument/2006/relationships/hyperlink" Target="http://www.fairmined.org/" TargetMode="External"/><Relationship Id="rId7" Type="http://schemas.openxmlformats.org/officeDocument/2006/relationships/hyperlink" Target="https://www.impactfacility.com/approach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levinsources.com/blog/levin-sources-global-communities-fair-congo-impact-usaid-responsible-sourcing-gold-drc" TargetMode="External"/><Relationship Id="rId5" Type="http://schemas.openxmlformats.org/officeDocument/2006/relationships/hyperlink" Target="https://impacttransform.org/en/work/project/just-gold/" TargetMode="External"/><Relationship Id="rId4" Type="http://schemas.openxmlformats.org/officeDocument/2006/relationships/hyperlink" Target="http://www.fairgold.org/" TargetMode="External"/><Relationship Id="rId9" Type="http://schemas.openxmlformats.org/officeDocument/2006/relationships/hyperlink" Target="https://europeanpartnership-responsibleminerals.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772816"/>
            <a:ext cx="4896544" cy="2088232"/>
          </a:xfrm>
        </p:spPr>
        <p:txBody>
          <a:bodyPr/>
          <a:lstStyle/>
          <a:p>
            <a:pPr algn="l" rtl="0"/>
            <a:r>
              <a:rPr lang="pt" sz="3000" b="1" i="0" u="none" baseline="0" dirty="0"/>
              <a:t>Entendendo a EMAPE (Exploração mineira artesanal e </a:t>
            </a:r>
            <a:r>
              <a:rPr lang="pt" sz="3000" dirty="0"/>
              <a:t>de</a:t>
            </a:r>
            <a:r>
              <a:rPr lang="pt" sz="3000" b="1" i="0" u="none" baseline="0" dirty="0"/>
              <a:t> pequena escala)</a:t>
            </a:r>
            <a:endParaRPr lang="pt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149080"/>
            <a:ext cx="3744416" cy="1872208"/>
          </a:xfrm>
        </p:spPr>
        <p:txBody>
          <a:bodyPr/>
          <a:lstStyle/>
          <a:p>
            <a:pPr algn="l" rtl="0"/>
            <a:r>
              <a:rPr lang="pt" sz="1800" b="1" i="0" u="none" baseline="0"/>
              <a:t>Como sua empresa pode gerar um impacto positivo nos países produtores (a montante)</a:t>
            </a:r>
            <a:endParaRPr lang="pt" sz="1800" dirty="0"/>
          </a:p>
          <a:p>
            <a:endParaRPr lang="pt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8C7F80-2AAB-4541-BB08-376D8509B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2BB59E6E-B967-488E-B209-8B7FA0D7AF99}" type="slidenum">
              <a:rPr/>
              <a:pPr algn="r" rtl="0">
                <a:defRPr/>
              </a:pPr>
              <a:t>1</a:t>
            </a:fld>
            <a:endParaRPr lang="p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E4C08E-2C43-41DD-9746-6EE81B08F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10</a:t>
            </a:fld>
            <a:endParaRPr lang="pt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56BAC78-085A-43A7-B7B4-A7D87752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3140968"/>
            <a:ext cx="5400600" cy="1584176"/>
          </a:xfrm>
        </p:spPr>
        <p:txBody>
          <a:bodyPr/>
          <a:lstStyle/>
          <a:p>
            <a:pPr algn="ctr" rtl="0"/>
            <a:r>
              <a:rPr lang="pt" b="1" i="0" u="none" baseline="0" dirty="0"/>
              <a:t>Obrigado</a:t>
            </a:r>
            <a:br>
              <a:rPr lang="pt" dirty="0"/>
            </a:br>
            <a:br>
              <a:rPr lang="pt" dirty="0"/>
            </a:br>
            <a:r>
              <a:rPr lang="pt" sz="2000" b="1" i="0" u="none" baseline="0" dirty="0"/>
              <a:t>Para mais informações, visite o portal “</a:t>
            </a:r>
            <a:r>
              <a:rPr lang="en-GB" sz="2000" b="1" i="0" u="none" baseline="0" dirty="0"/>
              <a:t>Due Diligence Ready</a:t>
            </a:r>
            <a:r>
              <a:rPr lang="pt" sz="2000" b="1" i="0" u="none" baseline="0" dirty="0"/>
              <a:t>!"</a:t>
            </a:r>
            <a:endParaRPr lang="pt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107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Conteúdo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algn="l" rtl="0">
              <a:buNone/>
            </a:pPr>
            <a:r>
              <a:rPr lang="pt" sz="1600" b="0" i="0" u="none" baseline="0" dirty="0">
                <a:ea typeface="+mn-ea"/>
                <a:cs typeface="+mn-cs"/>
              </a:rPr>
              <a:t>Compreendendo a EMAPE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pt" sz="1600" dirty="0"/>
              <a:t>Setor de minera</a:t>
            </a:r>
            <a:r>
              <a:rPr lang="pt-BR" sz="1600" dirty="0" err="1"/>
              <a:t>ção</a:t>
            </a:r>
            <a:r>
              <a:rPr lang="pt" sz="1600" b="1" i="0" u="none" baseline="0" dirty="0"/>
              <a:t> nos países produtores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pt" sz="1600" b="1" i="0" u="none" baseline="0" dirty="0"/>
              <a:t>Exploração Mineira Artesanal e </a:t>
            </a:r>
            <a:r>
              <a:rPr lang="pt" sz="1600" dirty="0"/>
              <a:t>de</a:t>
            </a:r>
            <a:r>
              <a:rPr lang="pt" sz="1600" b="1" i="0" u="none" baseline="0" dirty="0"/>
              <a:t> Pequena Escala (EMAPE)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pt" sz="1600" b="1" i="0" u="none" baseline="0" dirty="0"/>
              <a:t>Por que a EMAPE é importante? 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pt" sz="1600" b="1" i="0" u="none" baseline="0" dirty="0"/>
              <a:t>Riscos associados à EMAPE</a:t>
            </a:r>
          </a:p>
          <a:p>
            <a:pPr lvl="1" algn="l" rtl="0">
              <a:lnSpc>
                <a:spcPct val="90000"/>
              </a:lnSpc>
              <a:buFont typeface="+mj-lt"/>
              <a:buChar char="•"/>
            </a:pPr>
            <a:r>
              <a:rPr lang="pt" sz="1600" b="1" i="0" u="none" baseline="0" dirty="0"/>
              <a:t>Por que se envolver com a EMAPE?</a:t>
            </a:r>
          </a:p>
          <a:p>
            <a:pPr marL="0" lvl="1" indent="0" algn="l" rtl="0">
              <a:buNone/>
            </a:pPr>
            <a:endParaRPr lang="pt" sz="1600" b="0" dirty="0"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6A3DB-B275-4FA4-9140-552369FB9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2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817F54-0EFD-4BE9-8B93-DB4554D3CB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0" r="21135" b="-1"/>
          <a:stretch/>
        </p:blipFill>
        <p:spPr>
          <a:xfrm>
            <a:off x="5134965" y="1008113"/>
            <a:ext cx="4079924" cy="5877271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DF4D7E8-9CD7-4199-B7AE-CA320552F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556271"/>
            <a:ext cx="4751759" cy="936625"/>
          </a:xfrm>
        </p:spPr>
        <p:txBody>
          <a:bodyPr/>
          <a:lstStyle/>
          <a:p>
            <a:pPr algn="l" rtl="0"/>
            <a:r>
              <a:rPr lang="pt" b="1" i="0" u="none" baseline="0" dirty="0"/>
              <a:t>Panorama da exploração mineira</a:t>
            </a:r>
            <a:endParaRPr lang="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8E93E-738C-416D-89C5-4F2969A65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564904"/>
            <a:ext cx="4906888" cy="3633788"/>
          </a:xfrm>
        </p:spPr>
        <p:txBody>
          <a:bodyPr/>
          <a:lstStyle/>
          <a:p>
            <a:pPr algn="l" rtl="0"/>
            <a:r>
              <a:rPr lang="pt" sz="1200" b="1" i="0" u="none" baseline="0" dirty="0"/>
              <a:t>Mineração </a:t>
            </a:r>
            <a:r>
              <a:rPr lang="pt" sz="1200" b="1" dirty="0"/>
              <a:t>de</a:t>
            </a:r>
            <a:r>
              <a:rPr lang="pt" sz="1200" b="1" i="0" u="none" baseline="0" dirty="0"/>
              <a:t> grande escala: </a:t>
            </a:r>
          </a:p>
          <a:p>
            <a:pPr lvl="1" algn="l" rtl="0"/>
            <a:r>
              <a:rPr lang="pt" sz="1200" b="0" i="0" u="none" baseline="0" dirty="0"/>
              <a:t>Altamente profissionalizada</a:t>
            </a:r>
          </a:p>
          <a:p>
            <a:pPr lvl="1" algn="l" rtl="0"/>
            <a:r>
              <a:rPr lang="pt" sz="1200" b="0" i="0" u="none" baseline="0" dirty="0"/>
              <a:t>Licenças de mineração </a:t>
            </a:r>
            <a:r>
              <a:rPr lang="pt" sz="1200" b="0" dirty="0"/>
              <a:t>ao</a:t>
            </a:r>
            <a:r>
              <a:rPr lang="pt" sz="1200" b="0" i="0" u="none" baseline="0" dirty="0"/>
              <a:t> longo prazo </a:t>
            </a:r>
          </a:p>
          <a:p>
            <a:pPr lvl="1" algn="l" rtl="0"/>
            <a:r>
              <a:rPr lang="pt" sz="1200" b="0" i="0" u="none" baseline="0" dirty="0"/>
              <a:t>Máquinas pesadas </a:t>
            </a:r>
          </a:p>
          <a:p>
            <a:pPr marL="457200" lvl="1" indent="0" algn="l" rtl="0">
              <a:buNone/>
            </a:pPr>
            <a:endParaRPr lang="pt" sz="1200" dirty="0"/>
          </a:p>
          <a:p>
            <a:pPr algn="l" rtl="0"/>
            <a:r>
              <a:rPr lang="pt" sz="1200" b="1" i="0" u="none" baseline="0" dirty="0"/>
              <a:t>Mineração </a:t>
            </a:r>
            <a:r>
              <a:rPr lang="pt" sz="1200" b="1" dirty="0"/>
              <a:t>de</a:t>
            </a:r>
            <a:r>
              <a:rPr lang="pt" sz="1200" b="1" i="0" u="none" baseline="0" dirty="0"/>
              <a:t> pequena escala:</a:t>
            </a:r>
          </a:p>
          <a:p>
            <a:pPr lvl="1" algn="l" rtl="0"/>
            <a:r>
              <a:rPr lang="pt" sz="1200" b="0" i="0" u="none" baseline="0" dirty="0"/>
              <a:t>Semimecanizado </a:t>
            </a:r>
          </a:p>
          <a:p>
            <a:pPr lvl="1" algn="l" rtl="0"/>
            <a:r>
              <a:rPr lang="pt" sz="1200" b="0" i="0" u="none" baseline="0" dirty="0"/>
              <a:t>Algumas máquinas como escavadoras e tratores de esteira  </a:t>
            </a:r>
          </a:p>
          <a:p>
            <a:pPr marL="457200" lvl="1" indent="0" algn="l" rtl="0">
              <a:buNone/>
            </a:pPr>
            <a:endParaRPr lang="pt" sz="1200" dirty="0"/>
          </a:p>
          <a:p>
            <a:pPr algn="l" rtl="0"/>
            <a:r>
              <a:rPr lang="pt" sz="1200" b="1" i="0" u="none" baseline="0" dirty="0"/>
              <a:t>Mineração artesanal:</a:t>
            </a:r>
          </a:p>
          <a:p>
            <a:pPr lvl="1" algn="l" rtl="0"/>
            <a:r>
              <a:rPr lang="pt" sz="1200" b="0" i="0" u="none" baseline="0" dirty="0"/>
              <a:t>Pequenos grupos e/ou indivíduos </a:t>
            </a:r>
          </a:p>
          <a:p>
            <a:pPr lvl="1" algn="l" rtl="0"/>
            <a:r>
              <a:rPr lang="pt" sz="1200" b="0" i="0" u="none" baseline="0" dirty="0"/>
              <a:t>Mão de obra </a:t>
            </a:r>
            <a:r>
              <a:rPr lang="en-GB" sz="1200" b="0" i="0" u="none" baseline="0" dirty="0" err="1"/>
              <a:t>intensiva</a:t>
            </a:r>
            <a:endParaRPr lang="pt" sz="1200" b="0" i="0" u="none" baseline="0" dirty="0"/>
          </a:p>
          <a:p>
            <a:pPr lvl="1" algn="l" rtl="0"/>
            <a:r>
              <a:rPr lang="pt" sz="1200" b="0" i="0" u="none" baseline="0" dirty="0"/>
              <a:t>Equipamento rudimentar (por exemplo, pás, picaretas, bacias)</a:t>
            </a:r>
          </a:p>
          <a:p>
            <a:pPr lvl="1" algn="l" rtl="0"/>
            <a:r>
              <a:rPr lang="pt" sz="1200" b="0" i="0" u="none" baseline="0" dirty="0"/>
              <a:t>Acesso difícil ao financiamento </a:t>
            </a:r>
          </a:p>
          <a:p>
            <a:endParaRPr lang="pt" sz="1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474CE-E262-486E-8567-AB90734AC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3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2893277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F8443F-E59C-4E62-A3AE-BA91A4A4C3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19091"/>
          <a:stretch/>
        </p:blipFill>
        <p:spPr>
          <a:xfrm>
            <a:off x="20" y="27394"/>
            <a:ext cx="9143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1E3655-D61A-4901-92CA-D06C7A457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582" y="620688"/>
            <a:ext cx="5350554" cy="134497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 rtl="0" eaLnBrk="1" hangingPunct="1">
              <a:lnSpc>
                <a:spcPct val="90000"/>
              </a:lnSpc>
            </a:pPr>
            <a:r>
              <a:rPr lang="pt" b="1" i="0" u="none" kern="1200" baseline="0" dirty="0">
                <a:solidFill>
                  <a:schemeClr val="tx1"/>
                </a:solidFill>
              </a:rPr>
              <a:t>   Exploração mineira artesanal e </a:t>
            </a:r>
            <a:r>
              <a:rPr lang="pt" kern="1200" dirty="0">
                <a:solidFill>
                  <a:schemeClr val="tx1"/>
                </a:solidFill>
              </a:rPr>
              <a:t>de</a:t>
            </a:r>
            <a:r>
              <a:rPr lang="pt" b="1" i="0" u="none" kern="1200" baseline="0" dirty="0">
                <a:solidFill>
                  <a:schemeClr val="tx1"/>
                </a:solidFill>
              </a:rPr>
              <a:t> pequena escala como meio de subsistência e negócio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D6F1FA-EDD4-4AD0-AC2F-EAF14AAE4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201" y="2348880"/>
            <a:ext cx="3926618" cy="3773010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indent="-228600" algn="l" rtl="0" eaLnBrk="1" hangingPunct="1">
              <a:lnSpc>
                <a:spcPct val="90000"/>
              </a:lnSpc>
            </a:pPr>
            <a:r>
              <a:rPr lang="pt" sz="1600" b="0" i="0" u="none" kern="1200" baseline="0" dirty="0">
                <a:solidFill>
                  <a:schemeClr val="tx1"/>
                </a:solidFill>
              </a:rPr>
              <a:t>Estimativa de 40,5 milhões de</a:t>
            </a:r>
            <a:r>
              <a:rPr lang="en-GB" sz="1600" kern="1200" dirty="0">
                <a:solidFill>
                  <a:schemeClr val="tx1"/>
                </a:solidFill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</a:rPr>
              <a:t>pessoas</a:t>
            </a:r>
            <a:r>
              <a:rPr lang="en-GB" sz="1600" kern="1200" dirty="0">
                <a:solidFill>
                  <a:schemeClr val="tx1"/>
                </a:solidFill>
              </a:rPr>
              <a:t> </a:t>
            </a:r>
            <a:r>
              <a:rPr lang="en-GB" sz="1600" kern="1200" dirty="0" err="1">
                <a:solidFill>
                  <a:schemeClr val="tx1"/>
                </a:solidFill>
              </a:rPr>
              <a:t>trabalhando</a:t>
            </a:r>
            <a:r>
              <a:rPr lang="en-GB" sz="1600" kern="1200" dirty="0">
                <a:solidFill>
                  <a:schemeClr val="tx1"/>
                </a:solidFill>
              </a:rPr>
              <a:t> com a</a:t>
            </a:r>
            <a:r>
              <a:rPr lang="pt" sz="1600" b="0" i="0" u="none" kern="1200" baseline="0" dirty="0">
                <a:solidFill>
                  <a:schemeClr val="tx1"/>
                </a:solidFill>
              </a:rPr>
              <a:t> EMAPE</a:t>
            </a:r>
          </a:p>
          <a:p>
            <a:pPr indent="-228600" algn="l" rtl="0" eaLnBrk="1" hangingPunct="1">
              <a:lnSpc>
                <a:spcPct val="90000"/>
              </a:lnSpc>
            </a:pPr>
            <a:r>
              <a:rPr lang="pt" sz="1600" b="0" i="0" u="none" kern="1200" baseline="0" dirty="0">
                <a:solidFill>
                  <a:schemeClr val="tx1"/>
                </a:solidFill>
              </a:rPr>
              <a:t>Estão envolvid</a:t>
            </a:r>
            <a:r>
              <a:rPr lang="en-GB" sz="1600" b="0" i="0" u="none" kern="1200" baseline="0" dirty="0">
                <a:solidFill>
                  <a:schemeClr val="tx1"/>
                </a:solidFill>
              </a:rPr>
              <a:t>o</a:t>
            </a:r>
            <a:r>
              <a:rPr lang="pt" sz="1600" b="0" i="0" u="none" kern="1200" baseline="0" dirty="0">
                <a:solidFill>
                  <a:schemeClr val="tx1"/>
                </a:solidFill>
              </a:rPr>
              <a:t>s na extração de cerca de 30 commodities minerais</a:t>
            </a:r>
          </a:p>
          <a:p>
            <a:pPr indent="-228600" algn="l" rtl="0" eaLnBrk="1" hangingPunct="1">
              <a:lnSpc>
                <a:spcPct val="90000"/>
              </a:lnSpc>
            </a:pPr>
            <a:r>
              <a:rPr lang="pt" sz="1600" b="0" i="0" u="none" kern="1200" baseline="0" dirty="0">
                <a:solidFill>
                  <a:schemeClr val="tx1"/>
                </a:solidFill>
              </a:rPr>
              <a:t>70-80% da EMAPE </a:t>
            </a:r>
            <a:r>
              <a:rPr lang="pt" sz="1600" kern="1200" dirty="0">
                <a:solidFill>
                  <a:schemeClr val="tx1"/>
                </a:solidFill>
              </a:rPr>
              <a:t>é</a:t>
            </a:r>
            <a:r>
              <a:rPr lang="pt" sz="1600" b="0" i="0" u="none" kern="1200" baseline="0" dirty="0">
                <a:solidFill>
                  <a:schemeClr val="tx1"/>
                </a:solidFill>
              </a:rPr>
              <a:t> informa</a:t>
            </a:r>
            <a:r>
              <a:rPr lang="en-GB" sz="1600" b="0" i="0" u="none" kern="1200" baseline="0" dirty="0">
                <a:solidFill>
                  <a:schemeClr val="tx1"/>
                </a:solidFill>
              </a:rPr>
              <a:t>l</a:t>
            </a:r>
            <a:r>
              <a:rPr lang="pt" sz="1600" b="0" i="0" u="none" kern="1200" baseline="0" dirty="0">
                <a:solidFill>
                  <a:schemeClr val="tx1"/>
                </a:solidFill>
              </a:rPr>
              <a:t> (veja o diapositivo 5) </a:t>
            </a:r>
          </a:p>
          <a:p>
            <a:pPr indent="-228600" algn="l" rtl="0" eaLnBrk="1" hangingPunct="1">
              <a:lnSpc>
                <a:spcPct val="90000"/>
              </a:lnSpc>
            </a:pPr>
            <a:r>
              <a:rPr lang="pt" sz="1600" b="0" i="0" u="none" kern="1200" baseline="0" dirty="0">
                <a:solidFill>
                  <a:schemeClr val="tx1"/>
                </a:solidFill>
              </a:rPr>
              <a:t>O ouro é a mercadoria mais extraída pela EMAPE (20% da </a:t>
            </a:r>
            <a:r>
              <a:rPr lang="pt" sz="1600" kern="1200" dirty="0">
                <a:solidFill>
                  <a:schemeClr val="tx1"/>
                </a:solidFill>
              </a:rPr>
              <a:t>produção</a:t>
            </a:r>
            <a:r>
              <a:rPr lang="pt" sz="1600" b="0" i="0" u="none" kern="1200" baseline="0" dirty="0">
                <a:solidFill>
                  <a:schemeClr val="tx1"/>
                </a:solidFill>
              </a:rPr>
              <a:t> mundial de ouro)</a:t>
            </a:r>
          </a:p>
          <a:p>
            <a:pPr indent="-228600" algn="l" rtl="0" eaLnBrk="1" hangingPunct="1">
              <a:lnSpc>
                <a:spcPct val="90000"/>
              </a:lnSpc>
            </a:pPr>
            <a:r>
              <a:rPr lang="pt" sz="1600" b="0" i="0" u="none" kern="1200" baseline="0" dirty="0">
                <a:solidFill>
                  <a:schemeClr val="tx1"/>
                </a:solidFill>
              </a:rPr>
              <a:t>Oferece uma fonte de renda imediata quando faltam outras oportunidades de emprego ou são difíceis de aceder</a:t>
            </a:r>
          </a:p>
          <a:p>
            <a:pPr indent="-228600" algn="l" rtl="0" eaLnBrk="1" hangingPunct="1">
              <a:lnSpc>
                <a:spcPct val="90000"/>
              </a:lnSpc>
            </a:pPr>
            <a:r>
              <a:rPr lang="pt" sz="1600" b="0" i="0" u="none" kern="1200" baseline="0" dirty="0">
                <a:solidFill>
                  <a:schemeClr val="tx1"/>
                </a:solidFill>
              </a:rPr>
              <a:t>Pode oferecer fontes de receita mais altas do que outras atividades </a:t>
            </a:r>
          </a:p>
          <a:p>
            <a:pPr indent="-228600" algn="l" rtl="0" eaLnBrk="1" hangingPunct="1">
              <a:lnSpc>
                <a:spcPct val="90000"/>
              </a:lnSpc>
            </a:pPr>
            <a:endParaRPr lang="pt" sz="1600" kern="1200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8661EB-4954-4C32-A33F-E9BD594E5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4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2568453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E9E39-6904-4EA4-ABBC-9FD903C86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239"/>
            <a:ext cx="8229600" cy="936625"/>
          </a:xfrm>
        </p:spPr>
        <p:txBody>
          <a:bodyPr/>
          <a:lstStyle/>
          <a:p>
            <a:pPr algn="l" rtl="0"/>
            <a:r>
              <a:rPr lang="pt" sz="2500" b="1" i="0" u="none" baseline="0" dirty="0"/>
              <a:t>Por que a exploração mineira artesanal e </a:t>
            </a:r>
            <a:r>
              <a:rPr lang="pt" sz="2500" dirty="0"/>
              <a:t>de</a:t>
            </a:r>
            <a:r>
              <a:rPr lang="pt" sz="2500" b="1" i="0" u="none" baseline="0" dirty="0"/>
              <a:t> pequena escala é importante?</a:t>
            </a:r>
            <a:endParaRPr lang="pt" sz="25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AE5D4-7703-4EBD-8B27-0DD599012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2171476"/>
            <a:ext cx="864096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pt" sz="1400" b="0" i="0" u="none" baseline="0" dirty="0"/>
              <a:t>A exploração mineira artesanal e </a:t>
            </a:r>
            <a:r>
              <a:rPr lang="pt" sz="1400" dirty="0"/>
              <a:t>de</a:t>
            </a:r>
            <a:r>
              <a:rPr lang="pt" sz="1400" b="0" i="0" u="none" baseline="0" dirty="0"/>
              <a:t> pequena escala é importante para o desenvolvimento social e económico local:</a:t>
            </a:r>
          </a:p>
          <a:p>
            <a:pPr algn="l" rtl="0"/>
            <a:r>
              <a:rPr lang="pt" sz="1400" b="0" i="0" u="none" baseline="0" dirty="0"/>
              <a:t>A exploração mineira artesanal e </a:t>
            </a:r>
            <a:r>
              <a:rPr lang="pt" sz="1400" dirty="0"/>
              <a:t>de</a:t>
            </a:r>
            <a:r>
              <a:rPr lang="pt" sz="1400" b="0" i="0" u="none" baseline="0" dirty="0"/>
              <a:t> pequena escala </a:t>
            </a:r>
            <a:r>
              <a:rPr lang="en-GB" sz="1400" b="0" i="0" u="none" baseline="0" dirty="0" err="1"/>
              <a:t>existe</a:t>
            </a:r>
            <a:r>
              <a:rPr lang="en-GB" sz="1400" b="0" i="0" u="none" baseline="0" dirty="0"/>
              <a:t> </a:t>
            </a:r>
            <a:r>
              <a:rPr lang="pt" sz="1400" b="0" i="0" u="none" baseline="0" dirty="0"/>
              <a:t>em 80 países e é uma fonte de renda nas zonas rurais, sobretudo para pessoas com poucas opções.</a:t>
            </a:r>
          </a:p>
          <a:p>
            <a:pPr algn="l" rtl="0"/>
            <a:r>
              <a:rPr lang="pt" sz="1400" b="0" i="0" u="none" baseline="0" dirty="0"/>
              <a:t>Vinculações económicas para frente e para trás – diversificação económica.</a:t>
            </a:r>
          </a:p>
          <a:p>
            <a:pPr algn="l" rtl="0"/>
            <a:r>
              <a:rPr lang="pt" sz="1400" b="0" i="0" u="none" baseline="0" dirty="0"/>
              <a:t>90% da mineração no mundo é feita pela exploração mineira artesanal e </a:t>
            </a:r>
            <a:r>
              <a:rPr lang="pt" sz="1400" dirty="0"/>
              <a:t>de</a:t>
            </a:r>
            <a:r>
              <a:rPr lang="pt" sz="1400" b="0" i="0" u="none" baseline="0" dirty="0"/>
              <a:t> pequena escala (grande fonte de emprego), mas apenas 10% d</a:t>
            </a:r>
            <a:r>
              <a:rPr lang="en-GB" sz="1400" b="0" i="0" u="none" baseline="0" dirty="0" err="1"/>
              <a:t>os</a:t>
            </a:r>
            <a:r>
              <a:rPr lang="en-GB" sz="1400" b="0" i="0" u="none" baseline="0" dirty="0"/>
              <a:t> </a:t>
            </a:r>
            <a:r>
              <a:rPr lang="en-GB" sz="1400" b="0" i="0" u="none" baseline="0" dirty="0" err="1"/>
              <a:t>tipos</a:t>
            </a:r>
            <a:r>
              <a:rPr lang="en-GB" sz="1400" b="0" i="0" u="none" baseline="0" dirty="0"/>
              <a:t> de mineral </a:t>
            </a:r>
            <a:r>
              <a:rPr lang="en-GB" sz="1400" b="0" i="0" u="none" baseline="0" dirty="0" err="1"/>
              <a:t>vem</a:t>
            </a:r>
            <a:r>
              <a:rPr lang="en-GB" sz="1400" b="0" i="0" u="none" baseline="0" dirty="0"/>
              <a:t> da EMAPE</a:t>
            </a:r>
            <a:r>
              <a:rPr lang="pt" sz="1400" b="0" i="0" u="none" baseline="0" dirty="0"/>
              <a:t>. 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pt" sz="1400" b="0" i="0" u="none" baseline="0" dirty="0"/>
              <a:t>80% das safiras no mundo e 20% dos diamantes provêm da exploração mineira artesanal e </a:t>
            </a:r>
            <a:r>
              <a:rPr lang="pt" sz="1400" b="0" dirty="0"/>
              <a:t>de</a:t>
            </a:r>
            <a:r>
              <a:rPr lang="pt" sz="1400" b="0" i="0" u="none" baseline="0" dirty="0"/>
              <a:t> pequena escala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pt" sz="1400" b="0" i="0" u="none" baseline="0" dirty="0"/>
              <a:t>Cerca de 20% da produção mundial de ouro provem da exploração mineira artesanal e </a:t>
            </a:r>
            <a:r>
              <a:rPr lang="pt" sz="1400" b="0" dirty="0"/>
              <a:t>de</a:t>
            </a:r>
            <a:r>
              <a:rPr lang="pt" sz="1400" b="0" i="0" u="none" baseline="0" dirty="0"/>
              <a:t> pequena escala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pt" sz="1400" b="0" i="0" u="none" baseline="0" dirty="0"/>
              <a:t>26% da produção mundial de tântalo e 25% da produção de estanho e 6% </a:t>
            </a:r>
            <a:r>
              <a:rPr lang="pt" sz="1400" b="0" dirty="0"/>
              <a:t>da produção de</a:t>
            </a:r>
            <a:r>
              <a:rPr lang="pt" sz="1400" b="0" i="0" u="none" baseline="0" dirty="0"/>
              <a:t> tungst</a:t>
            </a:r>
            <a:r>
              <a:rPr lang="en-GB" sz="1400" b="0" i="0" u="none" baseline="0" dirty="0"/>
              <a:t>ê</a:t>
            </a:r>
            <a:r>
              <a:rPr lang="pt" sz="1400" b="0" i="0" u="none" baseline="0" dirty="0"/>
              <a:t>nio provêm da exploração mineira artesanal e em pequena escala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pt" sz="1400" b="0" i="0" u="none" baseline="0" dirty="0"/>
              <a:t>3% do chumbo, 1% do zinco e 0,5% do cobre provêm da EMAPE</a:t>
            </a:r>
          </a:p>
          <a:p>
            <a:pPr lvl="1" algn="l" rtl="0">
              <a:buFont typeface="Courier New" panose="02070309020205020404" pitchFamily="49" charset="0"/>
              <a:buChar char="o"/>
            </a:pPr>
            <a:r>
              <a:rPr lang="pt" sz="1400" b="0" i="0" u="none" baseline="0" dirty="0"/>
              <a:t>A demanda por equipamentos eletrónicos e baterias de veículos elétricos está a conduzir a um aumento das atividades de exploração mineira artesanal e </a:t>
            </a:r>
            <a:r>
              <a:rPr lang="pt" sz="1400" b="0" dirty="0"/>
              <a:t>de</a:t>
            </a:r>
            <a:r>
              <a:rPr lang="pt" sz="1400" b="0" i="0" u="none" baseline="0" dirty="0"/>
              <a:t> pequena escala </a:t>
            </a:r>
            <a:r>
              <a:rPr lang="pt" sz="1400" b="0" dirty="0"/>
              <a:t>de</a:t>
            </a:r>
            <a:r>
              <a:rPr lang="pt" sz="1400" b="0" i="0" u="none" baseline="0" dirty="0"/>
              <a:t> cobalto</a:t>
            </a:r>
            <a:endParaRPr lang="pt" sz="1400" b="0" dirty="0"/>
          </a:p>
          <a:p>
            <a:endParaRPr lang="pt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08305-6C78-46DA-9ADE-36D896BC1F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5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1574658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B63B9-3408-444D-AB2D-22567D5DB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/>
              <a:t>Alguns riscos relacionados com o setor EMAPE</a:t>
            </a:r>
            <a:endParaRPr lang="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2C1BD-4615-45D5-9011-188331583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t" sz="1300" b="0" i="0" u="none" baseline="0" dirty="0"/>
              <a:t>Informalidade (geralmente não cumprem ou não podem cumprir todos os requisitos legais)</a:t>
            </a:r>
          </a:p>
          <a:p>
            <a:pPr algn="l" rtl="0"/>
            <a:r>
              <a:rPr lang="pt" sz="1300" b="0" i="0" u="none" baseline="0" dirty="0"/>
              <a:t>Saúde, segurança e condições de trabalho (colapso de poços, malária, inundações, doenças respiratórias, etc.) </a:t>
            </a:r>
          </a:p>
          <a:p>
            <a:pPr algn="l" rtl="0"/>
            <a:r>
              <a:rPr lang="pt" sz="1300" b="0" i="0" u="none" baseline="0" dirty="0"/>
              <a:t>As piores formas de trabalho infantil, trabalho forçado ou escravo, outros riscos para os direitos humanos</a:t>
            </a:r>
          </a:p>
          <a:p>
            <a:pPr algn="l" rtl="0"/>
            <a:r>
              <a:rPr lang="pt" sz="1300" b="0" i="0" u="none" baseline="0" dirty="0"/>
              <a:t>Financiamento de conflitos ou atividades criminosas</a:t>
            </a:r>
          </a:p>
          <a:p>
            <a:pPr algn="l" rtl="0"/>
            <a:r>
              <a:rPr lang="pt" sz="1300" b="0" i="0" u="none" baseline="0" dirty="0"/>
              <a:t>Tributação informal e corrupção por parte de quem deveria regular o setor da EMAPE</a:t>
            </a:r>
          </a:p>
          <a:p>
            <a:pPr algn="l" rtl="0"/>
            <a:r>
              <a:rPr lang="pt" sz="1300" b="0" i="0" u="none" baseline="0" dirty="0"/>
              <a:t>Disputas ou conflitos locais sobre a utilização dos solos</a:t>
            </a:r>
          </a:p>
          <a:p>
            <a:pPr algn="l" rtl="0"/>
            <a:r>
              <a:rPr lang="pt" sz="1300" b="0" i="0" u="none" baseline="0" dirty="0"/>
              <a:t>Impactos ambientais, a depender dos minerais extraídos. Desflorestação, contaminação dos solos e da água, utilização de produtos químicos (mercúrio, cianeto, etc.)</a:t>
            </a:r>
          </a:p>
          <a:p>
            <a:pPr marL="0" indent="0" algn="l" rtl="0">
              <a:buNone/>
            </a:pPr>
            <a:endParaRPr lang="pt" sz="1300" dirty="0">
              <a:solidFill>
                <a:srgbClr val="FF0000"/>
              </a:solidFill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pt" sz="1300" b="0" i="0" u="none" baseline="0" dirty="0"/>
              <a:t>Esses são riscos NÃO </a:t>
            </a:r>
            <a:r>
              <a:rPr lang="pt" sz="1300" dirty="0"/>
              <a:t>acont</a:t>
            </a:r>
            <a:r>
              <a:rPr lang="pt" sz="1300" b="0" i="0" u="none" baseline="0" dirty="0"/>
              <a:t>ecem automaticamente em cada operação </a:t>
            </a:r>
            <a:r>
              <a:rPr lang="en-GB" sz="1300" b="0" i="0" u="none" baseline="0" dirty="0"/>
              <a:t>de</a:t>
            </a:r>
            <a:r>
              <a:rPr lang="pt" sz="1300" b="0" i="0" u="none" baseline="0" dirty="0"/>
              <a:t> EMAPE. Podem ocorrer, mas não são características intrínsecas de </a:t>
            </a:r>
            <a:r>
              <a:rPr lang="pt" sz="1300" dirty="0"/>
              <a:t>toda</a:t>
            </a:r>
            <a:r>
              <a:rPr lang="pt" sz="1300" b="0" i="0" u="none" baseline="0" dirty="0"/>
              <a:t> EMAPE.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pt" sz="1300" b="0" i="0" u="none" baseline="0" dirty="0"/>
              <a:t>Estes impactos/riscos NÃO </a:t>
            </a:r>
            <a:r>
              <a:rPr lang="en-GB" sz="1300" b="0" i="0" u="none" baseline="0" dirty="0" err="1"/>
              <a:t>acontecem</a:t>
            </a:r>
            <a:r>
              <a:rPr lang="en-GB" sz="1300" dirty="0"/>
              <a:t> </a:t>
            </a:r>
            <a:r>
              <a:rPr lang="en-GB" sz="1300" dirty="0" err="1"/>
              <a:t>só</a:t>
            </a:r>
            <a:r>
              <a:rPr lang="en-GB" sz="1300" dirty="0"/>
              <a:t> </a:t>
            </a:r>
            <a:r>
              <a:rPr lang="en-GB" sz="1300" dirty="0" err="1"/>
              <a:t>na</a:t>
            </a:r>
            <a:r>
              <a:rPr lang="en-GB" sz="1300" dirty="0"/>
              <a:t> </a:t>
            </a:r>
            <a:r>
              <a:rPr lang="pt" sz="1300" b="0" i="0" u="none" baseline="0" dirty="0"/>
              <a:t>EMAPE. A evasão fiscal e a corrupção também estão ligadas </a:t>
            </a:r>
            <a:r>
              <a:rPr lang="pt" sz="1300" dirty="0"/>
              <a:t>á mineração de grande escala</a:t>
            </a:r>
            <a:r>
              <a:rPr lang="pt" sz="1300" b="0" i="0" u="none" baseline="0" dirty="0"/>
              <a:t>. A EMAPE paga alto "nível de impostos", mas apenas informalmente: eles incluem subornos para todos os funcionários públicos, pontos de segurança e verificação, etc.</a:t>
            </a:r>
          </a:p>
          <a:p>
            <a:endParaRPr lang="pt" sz="1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056B49-FFAF-4416-AE67-5C38A7DF0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6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3857964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C5F39-CAB5-4956-9AE6-DC7A98FC2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936625"/>
          </a:xfrm>
        </p:spPr>
        <p:txBody>
          <a:bodyPr/>
          <a:lstStyle/>
          <a:p>
            <a:pPr algn="l" rtl="0"/>
            <a:r>
              <a:rPr lang="pt" b="1" i="0" u="none" baseline="0"/>
              <a:t>Por que se envolver com a EMAPE?</a:t>
            </a:r>
            <a:endParaRPr lang="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6A857-6C62-4D71-9922-129368798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633788"/>
          </a:xfrm>
        </p:spPr>
        <p:txBody>
          <a:bodyPr/>
          <a:lstStyle/>
          <a:p>
            <a:pPr marL="0" indent="0" algn="l" rtl="0">
              <a:buNone/>
            </a:pPr>
            <a:r>
              <a:rPr lang="pt" sz="1600" b="0" i="0" u="none" baseline="0" dirty="0"/>
              <a:t>Se o dever de diligência for realizada de forma adequada, o envolvimento com a EMAPE pode ter impactos positivos, como:</a:t>
            </a:r>
          </a:p>
          <a:p>
            <a:pPr marL="0" indent="0" algn="l" rtl="0">
              <a:buNone/>
            </a:pPr>
            <a:endParaRPr lang="pt" sz="1600" dirty="0"/>
          </a:p>
          <a:p>
            <a:pPr algn="l" rtl="0"/>
            <a:r>
              <a:rPr lang="pt" sz="1600" b="0" i="0" u="none" baseline="0" dirty="0"/>
              <a:t>Assegurar fontes de a</a:t>
            </a:r>
            <a:r>
              <a:rPr lang="en-GB" sz="1600" b="0" i="0" u="none" baseline="0" dirty="0" err="1"/>
              <a:t>provisionamento</a:t>
            </a:r>
            <a:r>
              <a:rPr lang="pt" sz="1600" b="0" i="0" u="none" baseline="0" dirty="0"/>
              <a:t> novas e diversificadas e responder ao crescente interesse dos consumidores em materiais e produtos que beneficiem as comunidades de produtores.</a:t>
            </a:r>
          </a:p>
          <a:p>
            <a:pPr algn="l" rtl="0"/>
            <a:r>
              <a:rPr lang="pt" sz="1600" b="0" i="0" u="none" baseline="0" dirty="0"/>
              <a:t>Promover o desenvolvimento económico sustentável nas comunidades mineiras (contribuindo para os ODS).</a:t>
            </a:r>
          </a:p>
          <a:p>
            <a:pPr algn="l" rtl="0"/>
            <a:r>
              <a:rPr lang="pt" sz="1600" b="0" i="0" u="none" baseline="0" dirty="0"/>
              <a:t>Promover o desenvolvimento económico sustentável nas comunidades mineiras, aumentar as receitas públicas (contribuindo para os ODS).</a:t>
            </a:r>
          </a:p>
          <a:p>
            <a:pPr algn="l" rtl="0"/>
            <a:r>
              <a:rPr lang="pt" sz="1600" b="0" i="0" u="none" baseline="0" dirty="0"/>
              <a:t>Reduzir a p</a:t>
            </a:r>
            <a:r>
              <a:rPr lang="en-GB" sz="1600" b="0" i="0" u="none" baseline="0" dirty="0"/>
              <a:t>o</a:t>
            </a:r>
            <a:r>
              <a:rPr lang="pt" sz="1600" b="0" i="0" u="none" baseline="0" dirty="0"/>
              <a:t>rcentagem de minerais que financia conflitos, violações dos direitos humanos e atividades ilícitas de grupos armados, redes criminosas e organizações terroristas.</a:t>
            </a:r>
          </a:p>
          <a:p>
            <a:pPr marL="0" indent="0" algn="l" rtl="0">
              <a:buNone/>
            </a:pPr>
            <a:endParaRPr lang="pt" sz="700" dirty="0"/>
          </a:p>
          <a:p>
            <a:pPr marL="0" indent="0" algn="l" rtl="0">
              <a:buNone/>
            </a:pPr>
            <a:r>
              <a:rPr lang="pt" sz="1600" b="0" i="0" u="none" baseline="0" dirty="0"/>
              <a:t>(Fonte: </a:t>
            </a:r>
            <a:r>
              <a:rPr lang="pt" sz="1600" b="0" i="0" u="none" baseline="0" dirty="0">
                <a:hlinkClick r:id="rId3"/>
              </a:rPr>
              <a:t>Perguntas frequentes – Cadeias de aprovisionamento responsáveis na mineração de ouro artesanal e em pequena escala</a:t>
            </a:r>
            <a:r>
              <a:rPr lang="pt" sz="1600" b="0" i="0" u="none" baseline="0" dirty="0"/>
              <a:t>)</a:t>
            </a:r>
            <a:endParaRPr lang="pt" sz="1600" dirty="0"/>
          </a:p>
          <a:p>
            <a:endParaRPr lang="pt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2AB671-F461-4370-86E2-19417C768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7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40684808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8623E-127A-4961-8FBE-0EBDF110F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pt" b="1" i="0" u="none" baseline="0" dirty="0"/>
              <a:t>Saiba mais sobre </a:t>
            </a:r>
            <a:r>
              <a:rPr lang="en-GB" b="1" i="0" u="none" baseline="0" dirty="0"/>
              <a:t>a</a:t>
            </a:r>
            <a:r>
              <a:rPr lang="pt" b="1" i="0" u="none" baseline="0" dirty="0"/>
              <a:t> EMAPE</a:t>
            </a:r>
            <a:endParaRPr lang="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D1AAC7-8331-4584-BADB-D53BC3A31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pt" sz="2200" b="0" i="0" u="none" baseline="0" dirty="0">
                <a:hlinkClick r:id="rId3"/>
              </a:rPr>
              <a:t>Tendências globais na Exploração Mineira Artesanal e em Pequena Escala (EMAPE): Uma revisão dos números e questões fundamentais</a:t>
            </a:r>
            <a:endParaRPr lang="pt" sz="2200" dirty="0"/>
          </a:p>
          <a:p>
            <a:pPr algn="l" rtl="0"/>
            <a:r>
              <a:rPr lang="pt" sz="2200" b="0" i="0" u="none" baseline="0" dirty="0">
                <a:hlinkClick r:id="rId4"/>
              </a:rPr>
              <a:t>Perguntas frequentes – Cadeias de aprovisionamento responsáveis na exploração de ouro artesanal e em pequena escala </a:t>
            </a:r>
            <a:endParaRPr lang="pt" sz="2200" dirty="0"/>
          </a:p>
          <a:p>
            <a:pPr algn="l" rtl="0"/>
            <a:r>
              <a:rPr lang="pt" sz="2200" b="0" i="0" u="none" baseline="0" dirty="0">
                <a:hlinkClick r:id="rId5"/>
              </a:rPr>
              <a:t>Trabalhando juntos: Como a mineração em grande escala pode se envolver com mineiros artesanais e em pequena escala</a:t>
            </a:r>
            <a:endParaRPr lang="pt" sz="2200" dirty="0"/>
          </a:p>
          <a:p>
            <a:pPr algn="l" rtl="0"/>
            <a:r>
              <a:rPr lang="pt" sz="2200" b="0" i="0" u="none" baseline="0" dirty="0">
                <a:hlinkClick r:id="rId6"/>
              </a:rPr>
              <a:t>Contexto: Exploração mineira artesanal e em pequena escala (EMAPE) em Países em Desenvolvimento</a:t>
            </a:r>
            <a:endParaRPr lang="pt" sz="2200" dirty="0"/>
          </a:p>
          <a:p>
            <a:endParaRPr lang="pt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DEC3FE-2B4E-41B7-B412-96F23DA1F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 algn="r" rtl="0">
                <a:defRPr/>
              </a:pPr>
              <a:t>8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1704442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915C2-0E09-42C5-BEE6-58154CF09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40247"/>
            <a:ext cx="8229600" cy="936625"/>
          </a:xfrm>
        </p:spPr>
        <p:txBody>
          <a:bodyPr/>
          <a:lstStyle/>
          <a:p>
            <a:pPr algn="l" rtl="0"/>
            <a:r>
              <a:rPr lang="pt" b="1" i="0" u="none" baseline="0" dirty="0"/>
              <a:t>Algumas iniciativas já existentes com as quais se envolver</a:t>
            </a:r>
            <a:endParaRPr lang="p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91A84-C389-4FE2-9A5F-A362AD057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27" y="2348880"/>
            <a:ext cx="8229600" cy="3633788"/>
          </a:xfrm>
        </p:spPr>
        <p:txBody>
          <a:bodyPr/>
          <a:lstStyle/>
          <a:p>
            <a:pPr algn="l" rtl="0"/>
            <a:r>
              <a:rPr lang="pt" sz="2000" b="0" i="0" u="none" baseline="0">
                <a:hlinkClick r:id="rId3"/>
              </a:rPr>
              <a:t>Fairmined</a:t>
            </a:r>
            <a:r>
              <a:rPr lang="pt" sz="2000" b="0" i="0" u="none" baseline="0"/>
              <a:t> (ouro)</a:t>
            </a:r>
          </a:p>
          <a:p>
            <a:pPr algn="l" rtl="0"/>
            <a:r>
              <a:rPr lang="pt" sz="2000" b="0" i="0" u="none" baseline="0">
                <a:hlinkClick r:id="rId4"/>
              </a:rPr>
              <a:t>Fairtrade </a:t>
            </a:r>
            <a:r>
              <a:rPr lang="pt" sz="2000" b="0" i="0" u="none" baseline="0"/>
              <a:t>(ouro e prata)</a:t>
            </a:r>
          </a:p>
          <a:p>
            <a:pPr algn="l" rtl="0"/>
            <a:r>
              <a:rPr lang="pt" sz="2000" b="0" i="0" u="none" baseline="0">
                <a:hlinkClick r:id="rId5"/>
              </a:rPr>
              <a:t>Just Gold</a:t>
            </a:r>
            <a:r>
              <a:rPr lang="pt" sz="2000" b="0" i="0" u="none" baseline="0"/>
              <a:t> (ouro)</a:t>
            </a:r>
          </a:p>
          <a:p>
            <a:pPr algn="l" rtl="0"/>
            <a:r>
              <a:rPr lang="pt" sz="2000" b="0" i="0" u="none" baseline="0"/>
              <a:t>CVCFG (ouro)</a:t>
            </a:r>
          </a:p>
          <a:p>
            <a:pPr algn="l" rtl="0"/>
            <a:r>
              <a:rPr lang="pt" sz="2000" b="0" i="0" u="none" baseline="0">
                <a:hlinkClick r:id="rId6"/>
              </a:rPr>
              <a:t>Cadeia de aprovisionamento de ouro para exploração mineira artesanal e em pequena escala (EMAPE) comercialmente viável e sem conflitos</a:t>
            </a:r>
            <a:r>
              <a:rPr lang="pt" sz="2000" b="0" i="0" u="none" baseline="0"/>
              <a:t> (ouro)</a:t>
            </a:r>
          </a:p>
          <a:p>
            <a:pPr algn="l" rtl="0"/>
            <a:r>
              <a:rPr lang="pt" sz="2000" b="0" i="0" u="none" baseline="0">
                <a:hlinkClick r:id="rId7"/>
              </a:rPr>
              <a:t>Impact Facility</a:t>
            </a:r>
            <a:endParaRPr lang="pt" sz="2000" dirty="0"/>
          </a:p>
          <a:p>
            <a:pPr algn="l" rtl="0"/>
            <a:r>
              <a:rPr lang="pt" sz="2000" b="0" i="0" u="none" baseline="0">
                <a:hlinkClick r:id="rId8"/>
              </a:rPr>
              <a:t>Better Gold Initiative</a:t>
            </a:r>
            <a:r>
              <a:rPr lang="pt" sz="2000" b="0" i="0" u="none" baseline="0"/>
              <a:t> (ouro)</a:t>
            </a:r>
          </a:p>
          <a:p>
            <a:pPr algn="l" rtl="0"/>
            <a:r>
              <a:rPr lang="pt" sz="2000" b="0" i="0" u="none" baseline="0">
                <a:hlinkClick r:id="rId9"/>
              </a:rPr>
              <a:t>European Partnership for Responsible Minerals </a:t>
            </a:r>
            <a:endParaRPr lang="pt" sz="2000" dirty="0"/>
          </a:p>
          <a:p>
            <a:pPr algn="l" rtl="0"/>
            <a:r>
              <a:rPr lang="pt" sz="2000" b="0" i="0" u="none" baseline="0"/>
              <a:t>Iniciativas das ONG locais </a:t>
            </a:r>
          </a:p>
          <a:p>
            <a:pPr marL="0" indent="0" algn="l" rtl="0">
              <a:buNone/>
            </a:pPr>
            <a:endParaRPr lang="pt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842F05-D042-4208-B458-2C00A7B0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>
              <a:defRPr/>
            </a:pPr>
            <a:fld id="{46861DAA-5BBC-4812-876F-0D7C7B9EA75C}" type="slidenum">
              <a:rPr/>
              <a:pPr>
                <a:defRPr/>
              </a:pPr>
              <a:t>9</a:t>
            </a:fld>
            <a:endParaRPr lang="pt"/>
          </a:p>
        </p:txBody>
      </p:sp>
    </p:spTree>
    <p:extLst>
      <p:ext uri="{BB962C8B-B14F-4D97-AF65-F5344CB8AC3E}">
        <p14:creationId xmlns:p14="http://schemas.microsoft.com/office/powerpoint/2010/main" val="157495598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haredContentType xmlns="Microsoft.SharePoint.Taxonomy.ContentTypeSync" SourceId="97f6912e-a8eb-4c25-ad1b-ecf306e9c35e" ContentTypeId="0x01010018E01CE33C90DE4A970D47E400D176AE1F02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 Project General" ma:contentTypeID="0x01010018E01CE33C90DE4A970D47E400D176AE1F020091D4595FA6CD1340AA7703AC57E26C40" ma:contentTypeVersion="0" ma:contentTypeDescription="" ma:contentTypeScope="" ma:versionID="5a5bb8d8ab161acae230ba40d6980ffa">
  <xsd:schema xmlns:xsd="http://www.w3.org/2001/XMLSchema" xmlns:xs="http://www.w3.org/2001/XMLSchema" xmlns:p="http://schemas.microsoft.com/office/2006/metadata/properties" xmlns:ns2="7e9eed2f-27c4-4474-ba4f-3601f39e8add" targetNamespace="http://schemas.microsoft.com/office/2006/metadata/properties" ma:root="true" ma:fieldsID="4d0f55f960fdbdae389a17773d00c893" ns2:_="">
    <xsd:import namespace="7e9eed2f-27c4-4474-ba4f-3601f39e8add"/>
    <xsd:element name="properties">
      <xsd:complexType>
        <xsd:sequence>
          <xsd:element name="documentManagement">
            <xsd:complexType>
              <xsd:all>
                <xsd:element ref="ns2:T_DocProject" minOccurs="0"/>
                <xsd:element ref="ns2:ProjectMilestones" minOccurs="0"/>
                <xsd:element ref="ns2:Partners" minOccurs="0"/>
                <xsd:element ref="ns2:Comments1" minOccurs="0"/>
                <xsd:element ref="ns2:Fina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9eed2f-27c4-4474-ba4f-3601f39e8add" elementFormDefault="qualified">
    <xsd:import namespace="http://schemas.microsoft.com/office/2006/documentManagement/types"/>
    <xsd:import namespace="http://schemas.microsoft.com/office/infopath/2007/PartnerControls"/>
    <xsd:element name="T_DocProject" ma:index="2" nillable="true" ma:displayName="T_Doc project" ma:format="Dropdown" ma:internalName="T_DocProject">
      <xsd:simpleType>
        <xsd:restriction base="dms:Choice">
          <xsd:enumeration value="Acceptance"/>
          <xsd:enumeration value="Acknowledgement"/>
          <xsd:enumeration value="Advisory board"/>
          <xsd:enumeration value="Amendment"/>
          <xsd:enumeration value="Meetings_Other"/>
          <xsd:enumeration value="Meetings_1.KOM and AB+SC (Feb19)"/>
          <xsd:enumeration value="Meetings_2.AB+SC (May19)_Telco"/>
          <xsd:enumeration value="Meetings_3.AB+SC (Sept19)"/>
          <xsd:enumeration value="Bibliography"/>
          <xsd:enumeration value="Communications/notifications"/>
          <xsd:enumeration value="Contract/Agreement"/>
          <xsd:enumeration value="Declarations/Certificates"/>
          <xsd:enumeration value="Deliverable/Report"/>
          <xsd:enumeration value="Company/Entity"/>
          <xsd:enumeration value="Form"/>
          <xsd:enumeration value="Economic information/Budget"/>
          <xsd:enumeration value="Networking"/>
          <xsd:enumeration value="Technical proposal"/>
          <xsd:enumeration value="Templates"/>
          <xsd:enumeration value="Presentations"/>
          <xsd:enumeration value="Resolution/Certification"/>
          <xsd:enumeration value="Obsolete"/>
          <xsd:enumeration value="Other"/>
        </xsd:restriction>
      </xsd:simpleType>
    </xsd:element>
    <xsd:element name="ProjectMilestones" ma:index="3" nillable="true" ma:displayName="Project milestones" ma:format="Dropdown" ma:internalName="ProjectMilestones">
      <xsd:simpleType>
        <xsd:restriction base="dms:Choice">
          <xsd:enumeration value="Pre-proposal"/>
          <xsd:enumeration value="Proposal"/>
          <xsd:enumeration value="Negotiation"/>
          <xsd:enumeration value="Milestone 1"/>
          <xsd:enumeration value="WP1. Online DDSS"/>
          <xsd:enumeration value="WP2. Networks + AB"/>
          <xsd:enumeration value="WP3. Comm."/>
          <xsd:enumeration value="WP4. Management"/>
        </xsd:restriction>
      </xsd:simpleType>
    </xsd:element>
    <xsd:element name="Partners" ma:index="4" nillable="true" ma:displayName="Partners" ma:format="Dropdown" ma:internalName="Partners">
      <xsd:simpleType>
        <xsd:restriction base="dms:Choice">
          <xsd:enumeration value="Option 1"/>
          <xsd:enumeration value="Option 2"/>
          <xsd:enumeration value="Option 3"/>
        </xsd:restriction>
      </xsd:simpleType>
    </xsd:element>
    <xsd:element name="Comments1" ma:index="5" nillable="true" ma:displayName="Comments" ma:internalName="Comments1">
      <xsd:simpleType>
        <xsd:restriction base="dms:Note">
          <xsd:maxLength value="255"/>
        </xsd:restriction>
      </xsd:simpleType>
    </xsd:element>
    <xsd:element name="Final" ma:index="6" nillable="true" ma:displayName="Final" ma:format="Dropdown" ma:internalName="Final">
      <xsd:simpleType>
        <xsd:restriction base="dms:Choice">
          <xsd:enumeration value="Yes"/>
          <xsd:enumeration value="No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_DocProject xmlns="7e9eed2f-27c4-4474-ba4f-3601f39e8add" xsi:nil="true"/>
    <ProjectMilestones xmlns="7e9eed2f-27c4-4474-ba4f-3601f39e8add" xsi:nil="true"/>
    <Comments1 xmlns="7e9eed2f-27c4-4474-ba4f-3601f39e8add" xsi:nil="true"/>
    <Final xmlns="7e9eed2f-27c4-4474-ba4f-3601f39e8add" xsi:nil="true"/>
    <Partners xmlns="7e9eed2f-27c4-4474-ba4f-3601f39e8add" xsi:nil="true"/>
  </documentManagement>
</p:properties>
</file>

<file path=customXml/itemProps1.xml><?xml version="1.0" encoding="utf-8"?>
<ds:datastoreItem xmlns:ds="http://schemas.openxmlformats.org/officeDocument/2006/customXml" ds:itemID="{15C65B6B-DA43-4CAD-9E43-50E0E856D7A3}"/>
</file>

<file path=customXml/itemProps2.xml><?xml version="1.0" encoding="utf-8"?>
<ds:datastoreItem xmlns:ds="http://schemas.openxmlformats.org/officeDocument/2006/customXml" ds:itemID="{F3AA37CD-DFD9-4B24-A68D-5ED058634B69}"/>
</file>

<file path=customXml/itemProps3.xml><?xml version="1.0" encoding="utf-8"?>
<ds:datastoreItem xmlns:ds="http://schemas.openxmlformats.org/officeDocument/2006/customXml" ds:itemID="{69CD20CD-724A-4FA8-8E14-CB11BB9555D0}"/>
</file>

<file path=customXml/itemProps4.xml><?xml version="1.0" encoding="utf-8"?>
<ds:datastoreItem xmlns:ds="http://schemas.openxmlformats.org/officeDocument/2006/customXml" ds:itemID="{E7388F49-3659-4536-AD89-E6BDAA49A7F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977</Words>
  <Application>Microsoft Office PowerPoint</Application>
  <PresentationFormat>On-screen Show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Courier New</vt:lpstr>
      <vt:lpstr>Verdana</vt:lpstr>
      <vt:lpstr>Wingdings</vt:lpstr>
      <vt:lpstr>Default Design</vt:lpstr>
      <vt:lpstr>Entendendo a EMAPE (Exploração mineira artesanal e de pequena escala)</vt:lpstr>
      <vt:lpstr>Conteúdo</vt:lpstr>
      <vt:lpstr>Panorama da exploração mineira</vt:lpstr>
      <vt:lpstr>   Exploração mineira artesanal e de pequena escala como meio de subsistência e negócio</vt:lpstr>
      <vt:lpstr>Por que a exploração mineira artesanal e de pequena escala é importante?</vt:lpstr>
      <vt:lpstr>Alguns riscos relacionados com o setor EMAPE</vt:lpstr>
      <vt:lpstr>Por que se envolver com a EMAPE?</vt:lpstr>
      <vt:lpstr>Saiba mais sobre a EMAPE</vt:lpstr>
      <vt:lpstr>Algumas iniciativas já existentes com as quais se envolver</vt:lpstr>
      <vt:lpstr>Obrigado  Para mais informações, visite o portal “Due Diligence Ready!"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Rosanna Tufo</cp:lastModifiedBy>
  <cp:revision>213</cp:revision>
  <dcterms:created xsi:type="dcterms:W3CDTF">2011-10-28T10:25:18Z</dcterms:created>
  <dcterms:modified xsi:type="dcterms:W3CDTF">2019-11-05T17:23:17Z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0x01010018E01CE33C90DE4A970D47E400D176AE1F020091D4595FA6CD1340AA7703AC57E26C40</vt:lpwstr>
  </property>
</Properties>
</file>