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8" r:id="rId2"/>
    <p:sldId id="285" r:id="rId3"/>
    <p:sldId id="277" r:id="rId4"/>
    <p:sldId id="287" r:id="rId5"/>
    <p:sldId id="296" r:id="rId6"/>
    <p:sldId id="295" r:id="rId7"/>
    <p:sldId id="289" r:id="rId8"/>
    <p:sldId id="286" r:id="rId9"/>
    <p:sldId id="28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1" userDrawn="1">
          <p15:clr>
            <a:srgbClr val="A4A3A4"/>
          </p15:clr>
        </p15:guide>
        <p15:guide id="2" pos="7287" userDrawn="1">
          <p15:clr>
            <a:srgbClr val="A4A3A4"/>
          </p15:clr>
        </p15:guide>
        <p15:guide id="3" pos="393" userDrawn="1">
          <p15:clr>
            <a:srgbClr val="A4A3A4"/>
          </p15:clr>
        </p15:guide>
        <p15:guide id="4" orient="horz" pos="890" userDrawn="1">
          <p15:clr>
            <a:srgbClr val="A4A3A4"/>
          </p15:clr>
        </p15:guide>
        <p15:guide id="5" pos="33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4EA2"/>
    <a:srgbClr val="0356B1"/>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558" autoAdjust="0"/>
  </p:normalViewPr>
  <p:slideViewPr>
    <p:cSldViewPr snapToGrid="0">
      <p:cViewPr varScale="1">
        <p:scale>
          <a:sx n="95" d="100"/>
          <a:sy n="95" d="100"/>
        </p:scale>
        <p:origin x="1134" y="78"/>
      </p:cViewPr>
      <p:guideLst>
        <p:guide orient="horz" pos="1071"/>
        <p:guide pos="7287"/>
        <p:guide pos="393"/>
        <p:guide orient="horz" pos="890"/>
        <p:guide pos="339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24/11/2021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24/11/2021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 up of EXPP 16/12/2020</a:t>
            </a:r>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25223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81465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1266561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above taxonomy is also used by </a:t>
            </a:r>
            <a:r>
              <a:rPr lang="en-US" dirty="0" err="1" smtClean="0"/>
              <a:t>EurEau</a:t>
            </a:r>
            <a:r>
              <a:rPr lang="en-US" dirty="0" smtClean="0"/>
              <a:t>  in its reports and publications, and has been referred to in many research or policy papers concerning the sector, also by the European Commission </a:t>
            </a:r>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1088100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1508020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1624502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Update/add/delete parts of the</a:t>
            </a:r>
            <a:r>
              <a:rPr lang="en-IE" baseline="0" dirty="0" smtClean="0"/>
              <a:t> copy right notice where appropriate.</a:t>
            </a:r>
          </a:p>
          <a:p>
            <a:r>
              <a:rPr lang="en-IE" baseline="0" dirty="0" smtClean="0"/>
              <a:t>More information: </a:t>
            </a:r>
            <a:r>
              <a:rPr lang="en-GB" dirty="0" smtClean="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9</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smtClean="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smtClean="0"/>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smtClean="0"/>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smtClean="0"/>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smtClean="0"/>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81398" y="2012668"/>
            <a:ext cx="10065224" cy="2149523"/>
          </a:xfrm>
        </p:spPr>
        <p:txBody>
          <a:bodyPr>
            <a:noAutofit/>
          </a:bodyPr>
          <a:lstStyle/>
          <a:p>
            <a:r>
              <a:rPr lang="en-IE" sz="5400" noProof="0" dirty="0" smtClean="0"/>
              <a:t>Member State replies to </a:t>
            </a:r>
            <a:br>
              <a:rPr lang="en-IE" sz="5400" noProof="0" dirty="0" smtClean="0"/>
            </a:br>
            <a:r>
              <a:rPr lang="en-IE" sz="5400" noProof="0" dirty="0" smtClean="0"/>
              <a:t>the Commission questionnaire</a:t>
            </a:r>
            <a:r>
              <a:rPr lang="en-IE" sz="4800" noProof="0" dirty="0" smtClean="0"/>
              <a:t/>
            </a:r>
            <a:br>
              <a:rPr lang="en-IE" sz="4800" noProof="0" dirty="0" smtClean="0"/>
            </a:br>
            <a:r>
              <a:rPr lang="en-IE" sz="4000" i="1" noProof="0" dirty="0" smtClean="0"/>
              <a:t>(preliminary findings)</a:t>
            </a:r>
            <a:endParaRPr lang="en-IE" sz="4000" i="1" noProof="0" dirty="0"/>
          </a:p>
        </p:txBody>
      </p:sp>
      <p:sp>
        <p:nvSpPr>
          <p:cNvPr id="7" name="Subtitle 6"/>
          <p:cNvSpPr>
            <a:spLocks noGrp="1"/>
          </p:cNvSpPr>
          <p:nvPr>
            <p:ph type="subTitle" idx="1"/>
          </p:nvPr>
        </p:nvSpPr>
        <p:spPr>
          <a:xfrm>
            <a:off x="1081399" y="4428097"/>
            <a:ext cx="10065224" cy="897754"/>
          </a:xfrm>
        </p:spPr>
        <p:txBody>
          <a:bodyPr/>
          <a:lstStyle/>
          <a:p>
            <a:r>
              <a:rPr lang="en-IE" noProof="0" dirty="0" smtClean="0"/>
              <a:t>Article 12 of Directive 2014/23/EU - the water exclusion</a:t>
            </a:r>
            <a:endParaRPr lang="en-IE" noProof="0" dirty="0"/>
          </a:p>
        </p:txBody>
      </p:sp>
      <p:sp>
        <p:nvSpPr>
          <p:cNvPr id="8" name="Text Placeholder 7"/>
          <p:cNvSpPr>
            <a:spLocks noGrp="1"/>
          </p:cNvSpPr>
          <p:nvPr>
            <p:ph type="body" sz="quarter" idx="13"/>
          </p:nvPr>
        </p:nvSpPr>
        <p:spPr/>
        <p:txBody>
          <a:bodyPr/>
          <a:lstStyle/>
          <a:p>
            <a:r>
              <a:rPr lang="en-IE" noProof="0" dirty="0" smtClean="0"/>
              <a:t>Brussels, 15 November 2021</a:t>
            </a:r>
            <a:endParaRPr lang="en-IE" noProof="0" dirty="0"/>
          </a:p>
        </p:txBody>
      </p:sp>
    </p:spTree>
    <p:extLst>
      <p:ext uri="{BB962C8B-B14F-4D97-AF65-F5344CB8AC3E}">
        <p14:creationId xmlns:p14="http://schemas.microsoft.com/office/powerpoint/2010/main" val="1121371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5"/>
            <a:ext cx="9439275" cy="3881904"/>
          </a:xfrm>
        </p:spPr>
        <p:txBody>
          <a:bodyPr/>
          <a:lstStyle/>
          <a:p>
            <a:r>
              <a:rPr lang="en-IE" sz="2000" noProof="0" dirty="0" smtClean="0"/>
              <a:t>Reporting on the water sector and the Concession Directive (2014/23/EU)</a:t>
            </a:r>
          </a:p>
          <a:p>
            <a:pPr lvl="1"/>
            <a:r>
              <a:rPr lang="en-IE" sz="1800" noProof="0" dirty="0" smtClean="0"/>
              <a:t>Sent out: 4 January 2021 </a:t>
            </a:r>
            <a:r>
              <a:rPr lang="en-IE" sz="1800" noProof="0" dirty="0" smtClean="0">
                <a:sym typeface="Wingdings 3" panose="05040102010807070707" pitchFamily="18" charset="2"/>
              </a:rPr>
              <a:t> </a:t>
            </a:r>
            <a:r>
              <a:rPr lang="en-IE" sz="1800" noProof="0" dirty="0" smtClean="0"/>
              <a:t>deadline: 31 March 2021</a:t>
            </a:r>
            <a:r>
              <a:rPr lang="en-IE" sz="1800" noProof="0" dirty="0" smtClean="0">
                <a:sym typeface="Wingdings 3" panose="05040102010807070707" pitchFamily="18" charset="2"/>
              </a:rPr>
              <a:t>  </a:t>
            </a:r>
            <a:r>
              <a:rPr lang="en-IE" sz="1800" noProof="0" dirty="0" smtClean="0"/>
              <a:t>last reply received: </a:t>
            </a:r>
            <a:br>
              <a:rPr lang="en-IE" sz="1800" noProof="0" dirty="0" smtClean="0"/>
            </a:br>
            <a:r>
              <a:rPr lang="en-IE" sz="1800" noProof="0" dirty="0" smtClean="0"/>
              <a:t>August 2021 </a:t>
            </a:r>
          </a:p>
          <a:p>
            <a:pPr lvl="1"/>
            <a:r>
              <a:rPr lang="en-IE" sz="1800" noProof="0" dirty="0" smtClean="0"/>
              <a:t>All Member States replied</a:t>
            </a:r>
          </a:p>
          <a:p>
            <a:r>
              <a:rPr lang="en-IE" sz="2000" noProof="0" dirty="0" smtClean="0"/>
              <a:t>10 questions on legal issues, regulatory framework, managerial systems, data verification,….</a:t>
            </a:r>
          </a:p>
          <a:p>
            <a:pPr lvl="1"/>
            <a:r>
              <a:rPr lang="en-IE" sz="1800" noProof="0" dirty="0" smtClean="0"/>
              <a:t>Very rich source of information, but also confirms the complexity of the sector (and how challenging the evaluation task is)  </a:t>
            </a:r>
          </a:p>
          <a:p>
            <a:pPr lvl="1"/>
            <a:r>
              <a:rPr lang="en-IE" sz="1800" noProof="0" dirty="0" smtClean="0"/>
              <a:t>Overview of selected questions only</a:t>
            </a:r>
          </a:p>
          <a:p>
            <a:endParaRPr lang="en-IE" noProof="0" dirty="0"/>
          </a:p>
        </p:txBody>
      </p:sp>
      <p:sp>
        <p:nvSpPr>
          <p:cNvPr id="3" name="Title 2"/>
          <p:cNvSpPr>
            <a:spLocks noGrp="1"/>
          </p:cNvSpPr>
          <p:nvPr>
            <p:ph type="title"/>
          </p:nvPr>
        </p:nvSpPr>
        <p:spPr/>
        <p:txBody>
          <a:bodyPr/>
          <a:lstStyle/>
          <a:p>
            <a:r>
              <a:rPr lang="en-IE" sz="4400" noProof="0" dirty="0" smtClean="0"/>
              <a:t>Questionnaires - key information</a:t>
            </a:r>
            <a:endParaRPr lang="en-IE" sz="4400" noProof="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61" y="2445087"/>
            <a:ext cx="900461" cy="98704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85861" y="4334061"/>
            <a:ext cx="941679" cy="1034712"/>
          </a:xfrm>
          <a:prstGeom prst="rect">
            <a:avLst/>
          </a:prstGeom>
        </p:spPr>
      </p:pic>
      <p:sp>
        <p:nvSpPr>
          <p:cNvPr id="6" name="Slide Number Placeholder 5"/>
          <p:cNvSpPr>
            <a:spLocks noGrp="1"/>
          </p:cNvSpPr>
          <p:nvPr>
            <p:ph type="sldNum" sz="quarter" idx="12"/>
          </p:nvPr>
        </p:nvSpPr>
        <p:spPr/>
        <p:txBody>
          <a:bodyPr/>
          <a:lstStyle/>
          <a:p>
            <a:fld id="{F46C79FD-C571-418B-AB0F-5EE936C85276}" type="slidenum">
              <a:rPr lang="en-GB" smtClean="0"/>
              <a:t>2</a:t>
            </a:fld>
            <a:endParaRPr lang="en-GB"/>
          </a:p>
        </p:txBody>
      </p:sp>
    </p:spTree>
    <p:extLst>
      <p:ext uri="{BB962C8B-B14F-4D97-AF65-F5344CB8AC3E}">
        <p14:creationId xmlns:p14="http://schemas.microsoft.com/office/powerpoint/2010/main" val="2961147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294178" y="2650041"/>
            <a:ext cx="3880641" cy="3608970"/>
          </a:xfrm>
        </p:spPr>
        <p:txBody>
          <a:bodyPr/>
          <a:lstStyle/>
          <a:p>
            <a:r>
              <a:rPr lang="en-IE" sz="1800" b="1" noProof="0" dirty="0" smtClean="0"/>
              <a:t>Yes: </a:t>
            </a:r>
            <a:r>
              <a:rPr lang="en-IE" sz="1800" noProof="0" dirty="0" err="1" smtClean="0"/>
              <a:t>Czechia</a:t>
            </a:r>
            <a:r>
              <a:rPr lang="en-IE" sz="1800" noProof="0" dirty="0" smtClean="0"/>
              <a:t>, Poland, Romania</a:t>
            </a:r>
          </a:p>
          <a:p>
            <a:r>
              <a:rPr lang="en-IE" sz="1800" b="1" noProof="0" dirty="0" smtClean="0"/>
              <a:t>Partially:</a:t>
            </a:r>
            <a:r>
              <a:rPr lang="en-IE" sz="1800" noProof="0" dirty="0" smtClean="0"/>
              <a:t> Bulgaria, France, Spain </a:t>
            </a:r>
          </a:p>
          <a:p>
            <a:r>
              <a:rPr lang="en-IE" sz="1800" b="1" noProof="0" dirty="0" smtClean="0"/>
              <a:t>No:</a:t>
            </a:r>
            <a:r>
              <a:rPr lang="en-IE" sz="1800" noProof="0" dirty="0" smtClean="0"/>
              <a:t> Austria, Belgium, Croatia, Cyprus, Denmark, Estonia, Finland, Germany, Greece, Hungary, Ireland, Italy, Latvia, Lithuania, Luxembourg, Malta, Netherlands, Portugal, Slovakia, Slovenia, Sweden</a:t>
            </a:r>
            <a:endParaRPr lang="en-IE" noProof="0" dirty="0" smtClean="0"/>
          </a:p>
          <a:p>
            <a:endParaRPr lang="en-IE" noProof="0" dirty="0"/>
          </a:p>
        </p:txBody>
      </p:sp>
      <p:sp>
        <p:nvSpPr>
          <p:cNvPr id="4" name="Title 3"/>
          <p:cNvSpPr>
            <a:spLocks noGrp="1"/>
          </p:cNvSpPr>
          <p:nvPr>
            <p:ph type="title"/>
          </p:nvPr>
        </p:nvSpPr>
        <p:spPr/>
        <p:txBody>
          <a:bodyPr/>
          <a:lstStyle/>
          <a:p>
            <a:r>
              <a:rPr lang="en-IE" sz="4400" noProof="0" dirty="0" smtClean="0"/>
              <a:t>Coverage of the water sector</a:t>
            </a:r>
            <a:endParaRPr lang="en-IE" sz="4400" noProof="0" dirty="0"/>
          </a:p>
        </p:txBody>
      </p:sp>
      <p:pic>
        <p:nvPicPr>
          <p:cNvPr id="6" name="Picture 5"/>
          <p:cNvPicPr>
            <a:picLocks noChangeAspect="1"/>
          </p:cNvPicPr>
          <p:nvPr/>
        </p:nvPicPr>
        <p:blipFill>
          <a:blip r:embed="rId3"/>
          <a:stretch>
            <a:fillRect/>
          </a:stretch>
        </p:blipFill>
        <p:spPr>
          <a:xfrm>
            <a:off x="1552353" y="2431496"/>
            <a:ext cx="5252484" cy="3827515"/>
          </a:xfrm>
          <a:prstGeom prst="rect">
            <a:avLst/>
          </a:prstGeom>
        </p:spPr>
      </p:pic>
      <p:sp>
        <p:nvSpPr>
          <p:cNvPr id="14" name="TextBox 13"/>
          <p:cNvSpPr txBox="1"/>
          <p:nvPr/>
        </p:nvSpPr>
        <p:spPr>
          <a:xfrm>
            <a:off x="728703" y="1704297"/>
            <a:ext cx="9324894" cy="369332"/>
          </a:xfrm>
          <a:prstGeom prst="rect">
            <a:avLst/>
          </a:prstGeom>
          <a:noFill/>
        </p:spPr>
        <p:txBody>
          <a:bodyPr wrap="square" rtlCol="0">
            <a:spAutoFit/>
          </a:bodyPr>
          <a:lstStyle/>
          <a:p>
            <a:r>
              <a:rPr lang="en-IE" i="1" dirty="0" smtClean="0"/>
              <a:t>Question 1: Does the Concession Directive apply to the water sector in your country? </a:t>
            </a:r>
            <a:endParaRPr lang="en-IE" i="1" dirty="0"/>
          </a:p>
        </p:txBody>
      </p:sp>
      <p:sp>
        <p:nvSpPr>
          <p:cNvPr id="2" name="Slide Number Placeholder 1"/>
          <p:cNvSpPr>
            <a:spLocks noGrp="1"/>
          </p:cNvSpPr>
          <p:nvPr>
            <p:ph type="sldNum" sz="quarter" idx="12"/>
          </p:nvPr>
        </p:nvSpPr>
        <p:spPr/>
        <p:txBody>
          <a:bodyPr/>
          <a:lstStyle/>
          <a:p>
            <a:fld id="{F46C79FD-C571-418B-AB0F-5EE936C85276}" type="slidenum">
              <a:rPr lang="en-GB" smtClean="0"/>
              <a:t>3</a:t>
            </a:fld>
            <a:endParaRPr lang="en-GB"/>
          </a:p>
        </p:txBody>
      </p:sp>
    </p:spTree>
    <p:extLst>
      <p:ext uri="{BB962C8B-B14F-4D97-AF65-F5344CB8AC3E}">
        <p14:creationId xmlns:p14="http://schemas.microsoft.com/office/powerpoint/2010/main" val="1417256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sz="4400" noProof="0" dirty="0" smtClean="0"/>
              <a:t>Access to remedies</a:t>
            </a:r>
            <a:endParaRPr lang="en-IE" sz="4400" noProof="0" dirty="0"/>
          </a:p>
        </p:txBody>
      </p:sp>
      <p:sp>
        <p:nvSpPr>
          <p:cNvPr id="2" name="Content Placeholder 1"/>
          <p:cNvSpPr>
            <a:spLocks noGrp="1"/>
          </p:cNvSpPr>
          <p:nvPr>
            <p:ph idx="1"/>
          </p:nvPr>
        </p:nvSpPr>
        <p:spPr>
          <a:xfrm>
            <a:off x="6954756" y="1412875"/>
            <a:ext cx="4603897" cy="1350392"/>
          </a:xfrm>
        </p:spPr>
        <p:txBody>
          <a:bodyPr/>
          <a:lstStyle/>
          <a:p>
            <a:pPr marL="0" indent="0">
              <a:buNone/>
            </a:pPr>
            <a:r>
              <a:rPr lang="en-IE" sz="2000" i="1" noProof="0" dirty="0" smtClean="0"/>
              <a:t>Question 3: In case of non-application of the Concession Directive in the water sector, is there a possibility for economic operators to have review of a decision? </a:t>
            </a:r>
            <a:endParaRPr lang="en-IE" sz="2000" i="1" noProof="0" dirty="0"/>
          </a:p>
        </p:txBody>
      </p:sp>
      <p:sp>
        <p:nvSpPr>
          <p:cNvPr id="8" name="Content Placeholder 1"/>
          <p:cNvSpPr txBox="1">
            <a:spLocks/>
          </p:cNvSpPr>
          <p:nvPr/>
        </p:nvSpPr>
        <p:spPr>
          <a:xfrm>
            <a:off x="6964217" y="3036113"/>
            <a:ext cx="4603896" cy="292224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0"/>
              </a:spcAft>
              <a:buNone/>
            </a:pPr>
            <a:r>
              <a:rPr lang="en-US" sz="1200" dirty="0" smtClean="0"/>
              <a:t>Exemplary replies when „not applicable”:</a:t>
            </a:r>
          </a:p>
          <a:p>
            <a:pPr>
              <a:spcAft>
                <a:spcPts val="0"/>
              </a:spcAft>
            </a:pPr>
            <a:r>
              <a:rPr lang="en-US" sz="1200" b="1" dirty="0" smtClean="0"/>
              <a:t>CY:</a:t>
            </a:r>
            <a:r>
              <a:rPr lang="en-US" sz="1200" dirty="0" smtClean="0"/>
              <a:t> </a:t>
            </a:r>
            <a:r>
              <a:rPr lang="pl-PL" sz="1200" dirty="0" smtClean="0"/>
              <a:t>T</a:t>
            </a:r>
            <a:r>
              <a:rPr lang="en-US" sz="1200" dirty="0" smtClean="0"/>
              <a:t>he right of provision of water services is exclusively reserved to certain bodies governed by public law; there is no case of awarding rights for economic operators at the water sector.</a:t>
            </a:r>
          </a:p>
          <a:p>
            <a:pPr>
              <a:spcAft>
                <a:spcPts val="0"/>
              </a:spcAft>
            </a:pPr>
            <a:r>
              <a:rPr lang="en-US" sz="1200" b="1" dirty="0" smtClean="0"/>
              <a:t>EL</a:t>
            </a:r>
            <a:r>
              <a:rPr lang="en-US" sz="1200" dirty="0" smtClean="0"/>
              <a:t>:</a:t>
            </a:r>
            <a:r>
              <a:rPr lang="pl-PL" sz="1200" dirty="0" smtClean="0"/>
              <a:t> </a:t>
            </a:r>
            <a:r>
              <a:rPr lang="en-US" sz="1200" dirty="0" smtClean="0"/>
              <a:t>No, laws have issued the rights and exclusively laws can review them.</a:t>
            </a:r>
          </a:p>
          <a:p>
            <a:pPr>
              <a:spcAft>
                <a:spcPts val="0"/>
              </a:spcAft>
            </a:pPr>
            <a:r>
              <a:rPr lang="en-US" sz="1200" b="1" dirty="0" smtClean="0"/>
              <a:t>HR</a:t>
            </a:r>
            <a:r>
              <a:rPr lang="en-US" sz="1200" dirty="0" smtClean="0"/>
              <a:t>: Since there is no individual award of right to provide water supply and wastewater services, economic operators have no legal instrument in individual legal procedures (administrative, administrative judicial or judicial) by means of which they would review </a:t>
            </a:r>
            <a:r>
              <a:rPr lang="en-US" sz="1200" i="1" dirty="0" smtClean="0"/>
              <a:t>ex </a:t>
            </a:r>
            <a:r>
              <a:rPr lang="en-US" sz="1200" i="1" dirty="0" err="1" smtClean="0"/>
              <a:t>lege</a:t>
            </a:r>
            <a:r>
              <a:rPr lang="en-US" sz="1200" i="1" dirty="0" smtClean="0"/>
              <a:t> </a:t>
            </a:r>
            <a:r>
              <a:rPr lang="en-US" sz="1200" dirty="0" smtClean="0"/>
              <a:t>the entrustment of right to public providers of water services to provide water services.</a:t>
            </a:r>
          </a:p>
          <a:p>
            <a:pPr>
              <a:spcAft>
                <a:spcPts val="0"/>
              </a:spcAft>
            </a:pPr>
            <a:r>
              <a:rPr lang="en-US" sz="1200" b="1" dirty="0" smtClean="0"/>
              <a:t>SE</a:t>
            </a:r>
            <a:r>
              <a:rPr lang="en-US" sz="1200" dirty="0" smtClean="0"/>
              <a:t>: Municipalities are the key providers of public water and sewage services</a:t>
            </a:r>
            <a:r>
              <a:rPr lang="pl-PL" sz="1200" dirty="0" smtClean="0"/>
              <a:t>.</a:t>
            </a:r>
            <a:endParaRPr lang="en-US" sz="1200" dirty="0" smtClean="0"/>
          </a:p>
        </p:txBody>
      </p:sp>
      <p:sp>
        <p:nvSpPr>
          <p:cNvPr id="3" name="Slide Number Placeholder 2"/>
          <p:cNvSpPr>
            <a:spLocks noGrp="1"/>
          </p:cNvSpPr>
          <p:nvPr>
            <p:ph type="sldNum" sz="quarter" idx="12"/>
          </p:nvPr>
        </p:nvSpPr>
        <p:spPr/>
        <p:txBody>
          <a:bodyPr/>
          <a:lstStyle/>
          <a:p>
            <a:fld id="{F46C79FD-C571-418B-AB0F-5EE936C85276}" type="slidenum">
              <a:rPr lang="en-GB" smtClean="0"/>
              <a:t>4</a:t>
            </a:fld>
            <a:endParaRPr lang="en-GB"/>
          </a:p>
        </p:txBody>
      </p:sp>
      <p:pic>
        <p:nvPicPr>
          <p:cNvPr id="6" name="Picture 5"/>
          <p:cNvPicPr>
            <a:picLocks noChangeAspect="1"/>
          </p:cNvPicPr>
          <p:nvPr/>
        </p:nvPicPr>
        <p:blipFill>
          <a:blip r:embed="rId3"/>
          <a:stretch>
            <a:fillRect/>
          </a:stretch>
        </p:blipFill>
        <p:spPr>
          <a:xfrm>
            <a:off x="623887" y="1700212"/>
            <a:ext cx="6080745" cy="4431073"/>
          </a:xfrm>
          <a:prstGeom prst="rect">
            <a:avLst/>
          </a:prstGeom>
        </p:spPr>
      </p:pic>
    </p:spTree>
    <p:extLst>
      <p:ext uri="{BB962C8B-B14F-4D97-AF65-F5344CB8AC3E}">
        <p14:creationId xmlns:p14="http://schemas.microsoft.com/office/powerpoint/2010/main" val="957207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06203" y="2473063"/>
            <a:ext cx="5445915" cy="3814152"/>
          </a:xfrm>
        </p:spPr>
        <p:txBody>
          <a:bodyPr/>
          <a:lstStyle/>
          <a:p>
            <a:pPr marL="0" indent="0">
              <a:spcAft>
                <a:spcPts val="0"/>
              </a:spcAft>
              <a:buNone/>
            </a:pPr>
            <a:r>
              <a:rPr lang="en-IE" sz="1200" noProof="0" dirty="0" smtClean="0"/>
              <a:t>Exemplary replies under each category:</a:t>
            </a:r>
          </a:p>
          <a:p>
            <a:pPr>
              <a:spcAft>
                <a:spcPts val="0"/>
              </a:spcAft>
            </a:pPr>
            <a:r>
              <a:rPr lang="en-IE" sz="1200" b="1" noProof="0" dirty="0" smtClean="0"/>
              <a:t>EL</a:t>
            </a:r>
            <a:r>
              <a:rPr lang="en-IE" sz="1200" noProof="0" dirty="0" smtClean="0"/>
              <a:t> (mixed): The entities responsible for the provision of drinking water and sewerage services in Greece are EYDAP S.A. (for Athens Metropolitan area) EYATH SA (for Thessaloniki Metropolitan area) and the local companies and municipalities.</a:t>
            </a:r>
          </a:p>
          <a:p>
            <a:pPr>
              <a:spcAft>
                <a:spcPts val="0"/>
              </a:spcAft>
            </a:pPr>
            <a:r>
              <a:rPr lang="en-IE" sz="1200" b="1" noProof="0" dirty="0" smtClean="0"/>
              <a:t>HR</a:t>
            </a:r>
            <a:r>
              <a:rPr lang="en-IE" sz="1200" noProof="0" dirty="0" smtClean="0"/>
              <a:t> (municipal or local): Towns and municipalities are responsible for the provision of the water services in the service area. However, the law defines the water services as “inter-municipal services”, implying that the services can efficiently be provided only on the territory of several towns and municipalities.</a:t>
            </a:r>
          </a:p>
          <a:p>
            <a:pPr>
              <a:spcAft>
                <a:spcPts val="0"/>
              </a:spcAft>
            </a:pPr>
            <a:r>
              <a:rPr lang="en-IE" sz="1200" b="1" noProof="0" dirty="0" smtClean="0"/>
              <a:t>IT</a:t>
            </a:r>
            <a:r>
              <a:rPr lang="en-IE" sz="1200" noProof="0" dirty="0" smtClean="0"/>
              <a:t> (municipal or local): Italian territory is divided in 62 ATOs (Optimal Territorial Areas), governed by a Local Authority entrusted to award the right to supply drinking water and wastewater services to a single operator. </a:t>
            </a:r>
          </a:p>
          <a:p>
            <a:pPr>
              <a:spcAft>
                <a:spcPts val="0"/>
              </a:spcAft>
            </a:pPr>
            <a:r>
              <a:rPr lang="en-IE" sz="1200" b="1" noProof="0" dirty="0" smtClean="0"/>
              <a:t>MT</a:t>
            </a:r>
            <a:r>
              <a:rPr lang="en-IE" sz="1200" noProof="0" dirty="0" smtClean="0"/>
              <a:t> (national): The Water Services Corporation (WSC) - national utility responsible for the provision of drinking water and wastewater services.</a:t>
            </a:r>
          </a:p>
          <a:p>
            <a:pPr>
              <a:spcAft>
                <a:spcPts val="0"/>
              </a:spcAft>
            </a:pPr>
            <a:r>
              <a:rPr lang="en-IE" sz="1200" b="1" noProof="0" dirty="0" smtClean="0"/>
              <a:t>NL</a:t>
            </a:r>
            <a:r>
              <a:rPr lang="en-IE" sz="1200" noProof="0" dirty="0" smtClean="0"/>
              <a:t> (mixed):10 drinking water companies are appointed by the minister of Infrastructure and Water Management; 21 water boards are functional, decentralized administrative bodies responsible for regional water management and 352 municipalities, responsible for collecting the waste water.</a:t>
            </a:r>
            <a:endParaRPr lang="en-IE" sz="1200" noProof="0" dirty="0"/>
          </a:p>
        </p:txBody>
      </p:sp>
      <p:sp>
        <p:nvSpPr>
          <p:cNvPr id="3" name="Title 2"/>
          <p:cNvSpPr>
            <a:spLocks noGrp="1"/>
          </p:cNvSpPr>
          <p:nvPr>
            <p:ph type="title"/>
          </p:nvPr>
        </p:nvSpPr>
        <p:spPr/>
        <p:txBody>
          <a:bodyPr/>
          <a:lstStyle/>
          <a:p>
            <a:r>
              <a:rPr lang="en-IE" sz="4400" noProof="0" dirty="0" smtClean="0"/>
              <a:t>Water sector organisation</a:t>
            </a:r>
            <a:endParaRPr lang="en-IE" sz="4400" noProof="0" dirty="0"/>
          </a:p>
        </p:txBody>
      </p:sp>
      <p:sp>
        <p:nvSpPr>
          <p:cNvPr id="4" name="Content Placeholder 1"/>
          <p:cNvSpPr txBox="1">
            <a:spLocks/>
          </p:cNvSpPr>
          <p:nvPr/>
        </p:nvSpPr>
        <p:spPr>
          <a:xfrm>
            <a:off x="6306203" y="1437617"/>
            <a:ext cx="5283284" cy="103544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2000" i="1" dirty="0" smtClean="0"/>
              <a:t>Question 4a: Entity or entities responsible for the provision of drinking water or wastewater services.</a:t>
            </a:r>
            <a:endParaRPr lang="en-IE" sz="2000" i="1" dirty="0"/>
          </a:p>
        </p:txBody>
      </p:sp>
      <p:sp>
        <p:nvSpPr>
          <p:cNvPr id="6" name="Slide Number Placeholder 5"/>
          <p:cNvSpPr>
            <a:spLocks noGrp="1"/>
          </p:cNvSpPr>
          <p:nvPr>
            <p:ph type="sldNum" sz="quarter" idx="12"/>
          </p:nvPr>
        </p:nvSpPr>
        <p:spPr/>
        <p:txBody>
          <a:bodyPr/>
          <a:lstStyle/>
          <a:p>
            <a:fld id="{F46C79FD-C571-418B-AB0F-5EE936C85276}" type="slidenum">
              <a:rPr lang="en-GB" smtClean="0"/>
              <a:t>5</a:t>
            </a:fld>
            <a:endParaRPr lang="en-GB"/>
          </a:p>
        </p:txBody>
      </p:sp>
      <p:pic>
        <p:nvPicPr>
          <p:cNvPr id="7" name="Picture 6"/>
          <p:cNvPicPr>
            <a:picLocks noChangeAspect="1"/>
          </p:cNvPicPr>
          <p:nvPr/>
        </p:nvPicPr>
        <p:blipFill>
          <a:blip r:embed="rId2"/>
          <a:stretch>
            <a:fillRect/>
          </a:stretch>
        </p:blipFill>
        <p:spPr>
          <a:xfrm>
            <a:off x="623887" y="1700212"/>
            <a:ext cx="5513085" cy="4017416"/>
          </a:xfrm>
          <a:prstGeom prst="rect">
            <a:avLst/>
          </a:prstGeom>
        </p:spPr>
      </p:pic>
    </p:spTree>
    <p:extLst>
      <p:ext uri="{BB962C8B-B14F-4D97-AF65-F5344CB8AC3E}">
        <p14:creationId xmlns:p14="http://schemas.microsoft.com/office/powerpoint/2010/main" val="2797522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4"/>
            <a:ext cx="10905699" cy="4163193"/>
          </a:xfrm>
        </p:spPr>
        <p:txBody>
          <a:bodyPr/>
          <a:lstStyle/>
          <a:p>
            <a:pPr>
              <a:spcBef>
                <a:spcPts val="600"/>
              </a:spcBef>
              <a:spcAft>
                <a:spcPts val="600"/>
              </a:spcAft>
            </a:pPr>
            <a:r>
              <a:rPr lang="en-IE" sz="2000" noProof="0" dirty="0" smtClean="0"/>
              <a:t>Classification for the organisational design in the water sector, as elaborated by van </a:t>
            </a:r>
            <a:r>
              <a:rPr lang="en-IE" sz="2000" noProof="0" dirty="0" err="1" smtClean="0"/>
              <a:t>Dijk</a:t>
            </a:r>
            <a:r>
              <a:rPr lang="en-IE" sz="2000" noProof="0" dirty="0" smtClean="0"/>
              <a:t> </a:t>
            </a:r>
            <a:br>
              <a:rPr lang="en-IE" sz="2000" noProof="0" dirty="0" smtClean="0"/>
            </a:br>
            <a:r>
              <a:rPr lang="en-IE" sz="2000" noProof="0" dirty="0" smtClean="0"/>
              <a:t>and Schouten (2009)</a:t>
            </a:r>
          </a:p>
          <a:p>
            <a:pPr lvl="1">
              <a:spcBef>
                <a:spcPts val="600"/>
              </a:spcBef>
              <a:spcAft>
                <a:spcPts val="0"/>
              </a:spcAft>
            </a:pPr>
            <a:r>
              <a:rPr lang="en-IE" sz="1600" b="1" noProof="0" dirty="0" smtClean="0"/>
              <a:t>Direct public management</a:t>
            </a:r>
            <a:r>
              <a:rPr lang="en-IE" sz="1600" noProof="0" dirty="0" smtClean="0"/>
              <a:t>: the responsible public entity is entirely in charge of service provision and their management. </a:t>
            </a:r>
          </a:p>
          <a:p>
            <a:pPr lvl="1">
              <a:spcBef>
                <a:spcPts val="600"/>
              </a:spcBef>
              <a:spcAft>
                <a:spcPts val="0"/>
              </a:spcAft>
            </a:pPr>
            <a:r>
              <a:rPr lang="en-IE" sz="1600" b="1" noProof="0" dirty="0" smtClean="0"/>
              <a:t>Delegated public management</a:t>
            </a:r>
            <a:r>
              <a:rPr lang="en-IE" sz="1600" noProof="0" dirty="0" smtClean="0"/>
              <a:t>: a management entity is appointed by the responsible public entity to execute the management tasks. Management entities usually remain the ownership of the public sector, although in some cases, there is the possibility of a minor private shareholding. </a:t>
            </a:r>
          </a:p>
          <a:p>
            <a:pPr lvl="1">
              <a:spcBef>
                <a:spcPts val="600"/>
              </a:spcBef>
              <a:spcAft>
                <a:spcPts val="0"/>
              </a:spcAft>
            </a:pPr>
            <a:r>
              <a:rPr lang="en-IE" sz="1600" b="1" noProof="0" dirty="0" smtClean="0"/>
              <a:t>Delegated private management</a:t>
            </a:r>
            <a:r>
              <a:rPr lang="en-IE" sz="1600" noProof="0" dirty="0" smtClean="0"/>
              <a:t>: the responsible public entity appoints a private company to manage tasks, on the basis of a time-bound contract in the form of lease or concession contract. The ownership of the infrastructure remains in the hands of public authorities. </a:t>
            </a:r>
          </a:p>
          <a:p>
            <a:pPr lvl="1">
              <a:spcBef>
                <a:spcPts val="600"/>
              </a:spcBef>
              <a:spcAft>
                <a:spcPts val="0"/>
              </a:spcAft>
            </a:pPr>
            <a:r>
              <a:rPr lang="en-IE" sz="1600" b="1" noProof="0" dirty="0" smtClean="0"/>
              <a:t>Direct private management</a:t>
            </a:r>
            <a:r>
              <a:rPr lang="en-IE" sz="1600" noProof="0" dirty="0" smtClean="0"/>
              <a:t>: under this system all management tasks, responsibilities and ownership of water utilities are placed in the hands of private operators, while public entities limit their activities to control and regulation.</a:t>
            </a:r>
          </a:p>
          <a:p>
            <a:pPr>
              <a:spcBef>
                <a:spcPts val="600"/>
              </a:spcBef>
              <a:spcAft>
                <a:spcPts val="600"/>
              </a:spcAft>
            </a:pPr>
            <a:r>
              <a:rPr lang="en-IE" sz="2000" noProof="0" dirty="0" smtClean="0"/>
              <a:t>Additionally, some Member States declared that they use a </a:t>
            </a:r>
            <a:r>
              <a:rPr lang="en-IE" sz="2000" b="1" noProof="0" dirty="0" smtClean="0"/>
              <a:t>„mixed” model</a:t>
            </a:r>
          </a:p>
          <a:p>
            <a:endParaRPr lang="en-IE" noProof="0" dirty="0"/>
          </a:p>
        </p:txBody>
      </p:sp>
      <p:sp>
        <p:nvSpPr>
          <p:cNvPr id="3" name="Title 2"/>
          <p:cNvSpPr>
            <a:spLocks noGrp="1"/>
          </p:cNvSpPr>
          <p:nvPr>
            <p:ph type="title"/>
          </p:nvPr>
        </p:nvSpPr>
        <p:spPr>
          <a:xfrm>
            <a:off x="960212" y="482860"/>
            <a:ext cx="10515600" cy="782357"/>
          </a:xfrm>
        </p:spPr>
        <p:txBody>
          <a:bodyPr/>
          <a:lstStyle/>
          <a:p>
            <a:r>
              <a:rPr lang="en-IE" sz="4400" noProof="0" dirty="0" smtClean="0"/>
              <a:t>Organisational design in the water sector</a:t>
            </a:r>
            <a:endParaRPr lang="en-IE" sz="4400" noProof="0" dirty="0"/>
          </a:p>
        </p:txBody>
      </p:sp>
      <p:sp>
        <p:nvSpPr>
          <p:cNvPr id="4" name="Slide Number Placeholder 3"/>
          <p:cNvSpPr>
            <a:spLocks noGrp="1"/>
          </p:cNvSpPr>
          <p:nvPr>
            <p:ph type="sldNum" sz="quarter" idx="12"/>
          </p:nvPr>
        </p:nvSpPr>
        <p:spPr/>
        <p:txBody>
          <a:bodyPr/>
          <a:lstStyle/>
          <a:p>
            <a:fld id="{F46C79FD-C571-418B-AB0F-5EE936C85276}" type="slidenum">
              <a:rPr lang="en-GB" smtClean="0"/>
              <a:t>6</a:t>
            </a:fld>
            <a:endParaRPr lang="en-GB"/>
          </a:p>
        </p:txBody>
      </p:sp>
    </p:spTree>
    <p:extLst>
      <p:ext uri="{BB962C8B-B14F-4D97-AF65-F5344CB8AC3E}">
        <p14:creationId xmlns:p14="http://schemas.microsoft.com/office/powerpoint/2010/main" val="1110707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224" y="3867919"/>
            <a:ext cx="11190724" cy="2363501"/>
          </a:xfrm>
        </p:spPr>
        <p:txBody>
          <a:bodyPr/>
          <a:lstStyle/>
          <a:p>
            <a:pPr marL="0" indent="0">
              <a:spcAft>
                <a:spcPts val="0"/>
              </a:spcAft>
              <a:buNone/>
            </a:pPr>
            <a:r>
              <a:rPr lang="en-IE" sz="1200" b="1" noProof="0" dirty="0" smtClean="0"/>
              <a:t>BE</a:t>
            </a:r>
            <a:r>
              <a:rPr lang="en-IE" sz="1200" noProof="0" dirty="0" smtClean="0"/>
              <a:t>: Flanders - delegated public management; Wallonia – predominantly delegated public management, except direct private management for individual waste water treatment; Brussels - delegated public management, except for delegated private management for waste water treatment. </a:t>
            </a:r>
            <a:r>
              <a:rPr lang="en-IE" sz="1200" b="1" noProof="0" dirty="0" smtClean="0"/>
              <a:t>BG</a:t>
            </a:r>
            <a:r>
              <a:rPr lang="en-IE" sz="1200" noProof="0" dirty="0" smtClean="0"/>
              <a:t>: Delegated private management model in Sofia Municipality. </a:t>
            </a:r>
            <a:r>
              <a:rPr lang="en-IE" sz="1200" b="1" noProof="0" dirty="0" smtClean="0"/>
              <a:t>DK</a:t>
            </a:r>
            <a:r>
              <a:rPr lang="en-IE" sz="1200" noProof="0" dirty="0" smtClean="0"/>
              <a:t>: mixed model (delegated public management: private management). </a:t>
            </a:r>
            <a:r>
              <a:rPr lang="en-IE" sz="1200" b="1" noProof="0" dirty="0" smtClean="0"/>
              <a:t>EL</a:t>
            </a:r>
            <a:r>
              <a:rPr lang="en-IE" sz="1200" noProof="0" dirty="0" smtClean="0"/>
              <a:t>: Cities with more than 10.000 inhabitants - delegated public management; cities with fewer than 10.000 inhabitants - the management model is usually direct public management (in these cities, the municipality is the responsible public entity in charge of water services provision). </a:t>
            </a:r>
            <a:r>
              <a:rPr lang="en-IE" sz="1200" b="1" noProof="0" dirty="0" smtClean="0"/>
              <a:t>FI</a:t>
            </a:r>
            <a:r>
              <a:rPr lang="en-IE" sz="1200" noProof="0" dirty="0" smtClean="0"/>
              <a:t>: Over 1000 (small) co-operatives, especially in sparsely populated areas, are managed by consumers. These co-operatives can be mentioned as examples of some kind of direct private management in water sector. </a:t>
            </a:r>
            <a:r>
              <a:rPr lang="en-IE" sz="1200" b="1" noProof="0" dirty="0" smtClean="0"/>
              <a:t>FR</a:t>
            </a:r>
            <a:r>
              <a:rPr lang="en-IE" sz="1200" noProof="0" dirty="0" smtClean="0"/>
              <a:t>: Mixed model - municipalities can choose between direct public management (</a:t>
            </a:r>
            <a:r>
              <a:rPr lang="en-IE" sz="1200" i="1" noProof="0" dirty="0" err="1" smtClean="0"/>
              <a:t>régie</a:t>
            </a:r>
            <a:r>
              <a:rPr lang="en-IE" sz="1200" noProof="0" dirty="0" smtClean="0"/>
              <a:t>) or to entrust the management of the management to a third party, selected in the framework of public tendering processes, through a concession or public service delegation (</a:t>
            </a:r>
            <a:r>
              <a:rPr lang="en-IE" sz="1200" i="1" noProof="0" dirty="0" err="1" smtClean="0"/>
              <a:t>gestion</a:t>
            </a:r>
            <a:r>
              <a:rPr lang="en-IE" sz="1200" i="1" noProof="0" dirty="0" smtClean="0"/>
              <a:t> </a:t>
            </a:r>
            <a:r>
              <a:rPr lang="en-IE" sz="1200" i="1" noProof="0" dirty="0" err="1" smtClean="0"/>
              <a:t>déléguée</a:t>
            </a:r>
            <a:r>
              <a:rPr lang="en-IE" sz="1200" noProof="0" dirty="0" smtClean="0"/>
              <a:t>). </a:t>
            </a:r>
            <a:r>
              <a:rPr lang="en-IE" sz="1200" b="1" noProof="0" dirty="0" smtClean="0"/>
              <a:t>HU:</a:t>
            </a:r>
            <a:r>
              <a:rPr lang="en-IE" sz="1200" noProof="0" dirty="0" smtClean="0"/>
              <a:t> The share of private sector parties is minimal. </a:t>
            </a:r>
            <a:br>
              <a:rPr lang="en-IE" sz="1200" noProof="0" dirty="0" smtClean="0"/>
            </a:br>
            <a:r>
              <a:rPr lang="en-IE" sz="1200" b="1" noProof="0" dirty="0" smtClean="0"/>
              <a:t>HR</a:t>
            </a:r>
            <a:r>
              <a:rPr lang="en-IE" sz="1200" noProof="0" dirty="0" smtClean="0"/>
              <a:t>: Delegated private management - remaining concession in the transitional period. </a:t>
            </a:r>
            <a:r>
              <a:rPr lang="en-IE" sz="1200" b="1" noProof="0" dirty="0" smtClean="0"/>
              <a:t>IT:</a:t>
            </a:r>
            <a:r>
              <a:rPr lang="en-IE" sz="1200" noProof="0" dirty="0" smtClean="0"/>
              <a:t> water services are locally provided in 48% of cases by in-house operators; in 29% of cases by joint-stock company, of which 12% are in the stock exchange; in 2% of cases by private concessionaires; and the remaining cases - are directly managed by municipalities. </a:t>
            </a:r>
            <a:r>
              <a:rPr lang="en-IE" sz="1200" b="1" noProof="0" dirty="0" smtClean="0"/>
              <a:t>NL:</a:t>
            </a:r>
            <a:r>
              <a:rPr lang="en-IE" sz="1200" noProof="0" dirty="0" smtClean="0"/>
              <a:t> drinking water - delegated public management by companies that are 100% owned by local and/or regional governments; other sanitary services - direct public management. </a:t>
            </a:r>
            <a:r>
              <a:rPr lang="en-IE" sz="1200" b="1" noProof="0" dirty="0" smtClean="0"/>
              <a:t>PT:</a:t>
            </a:r>
            <a:r>
              <a:rPr lang="en-IE" sz="1200" noProof="0" dirty="0" smtClean="0"/>
              <a:t> data for households.</a:t>
            </a:r>
          </a:p>
        </p:txBody>
      </p:sp>
      <p:sp>
        <p:nvSpPr>
          <p:cNvPr id="3" name="Title 2"/>
          <p:cNvSpPr>
            <a:spLocks noGrp="1"/>
          </p:cNvSpPr>
          <p:nvPr>
            <p:ph type="title"/>
          </p:nvPr>
        </p:nvSpPr>
        <p:spPr/>
        <p:txBody>
          <a:bodyPr/>
          <a:lstStyle/>
          <a:p>
            <a:r>
              <a:rPr lang="en-IE" sz="4400" noProof="0" dirty="0" smtClean="0"/>
              <a:t>Management models by Member State</a:t>
            </a:r>
            <a:endParaRPr lang="en-IE" sz="4400" noProof="0" dirty="0"/>
          </a:p>
        </p:txBody>
      </p:sp>
      <p:sp>
        <p:nvSpPr>
          <p:cNvPr id="19" name="Rectangle 18"/>
          <p:cNvSpPr/>
          <p:nvPr/>
        </p:nvSpPr>
        <p:spPr>
          <a:xfrm>
            <a:off x="648440" y="1732707"/>
            <a:ext cx="9611976" cy="369332"/>
          </a:xfrm>
          <a:prstGeom prst="rect">
            <a:avLst/>
          </a:prstGeom>
        </p:spPr>
        <p:txBody>
          <a:bodyPr wrap="square">
            <a:spAutoFit/>
          </a:bodyPr>
          <a:lstStyle/>
          <a:p>
            <a:r>
              <a:rPr lang="en-IE" i="1" dirty="0" smtClean="0"/>
              <a:t>Question 6: Can you categorise </a:t>
            </a:r>
            <a:r>
              <a:rPr lang="en-US" i="1" dirty="0" smtClean="0"/>
              <a:t>the </a:t>
            </a:r>
            <a:r>
              <a:rPr lang="en-US" i="1" dirty="0"/>
              <a:t>water sector management model in your country</a:t>
            </a:r>
            <a:r>
              <a:rPr lang="en-US" dirty="0"/>
              <a:t>? </a:t>
            </a:r>
          </a:p>
        </p:txBody>
      </p:sp>
      <p:pic>
        <p:nvPicPr>
          <p:cNvPr id="21" name="Picture 20"/>
          <p:cNvPicPr>
            <a:picLocks noChangeAspect="1"/>
          </p:cNvPicPr>
          <p:nvPr/>
        </p:nvPicPr>
        <p:blipFill>
          <a:blip r:embed="rId3"/>
          <a:stretch>
            <a:fillRect/>
          </a:stretch>
        </p:blipFill>
        <p:spPr>
          <a:xfrm>
            <a:off x="615773" y="3629818"/>
            <a:ext cx="3514725" cy="209550"/>
          </a:xfrm>
          <a:prstGeom prst="rect">
            <a:avLst/>
          </a:prstGeom>
        </p:spPr>
      </p:pic>
      <p:pic>
        <p:nvPicPr>
          <p:cNvPr id="23" name="Picture 22"/>
          <p:cNvPicPr>
            <a:picLocks noChangeAspect="1"/>
          </p:cNvPicPr>
          <p:nvPr/>
        </p:nvPicPr>
        <p:blipFill>
          <a:blip r:embed="rId4"/>
          <a:stretch>
            <a:fillRect/>
          </a:stretch>
        </p:blipFill>
        <p:spPr>
          <a:xfrm>
            <a:off x="4189687" y="3629818"/>
            <a:ext cx="2143125" cy="209550"/>
          </a:xfrm>
          <a:prstGeom prst="rect">
            <a:avLst/>
          </a:prstGeom>
        </p:spPr>
      </p:pic>
      <p:pic>
        <p:nvPicPr>
          <p:cNvPr id="6" name="Picture 5"/>
          <p:cNvPicPr>
            <a:picLocks noChangeAspect="1"/>
          </p:cNvPicPr>
          <p:nvPr/>
        </p:nvPicPr>
        <p:blipFill>
          <a:blip r:embed="rId5"/>
          <a:stretch>
            <a:fillRect/>
          </a:stretch>
        </p:blipFill>
        <p:spPr>
          <a:xfrm>
            <a:off x="618776" y="2050821"/>
            <a:ext cx="11219786" cy="1538796"/>
          </a:xfrm>
          <a:prstGeom prst="rect">
            <a:avLst/>
          </a:prstGeom>
        </p:spPr>
      </p:pic>
      <p:sp>
        <p:nvSpPr>
          <p:cNvPr id="7" name="Slide Number Placeholder 6"/>
          <p:cNvSpPr>
            <a:spLocks noGrp="1"/>
          </p:cNvSpPr>
          <p:nvPr>
            <p:ph type="sldNum" sz="quarter" idx="12"/>
          </p:nvPr>
        </p:nvSpPr>
        <p:spPr/>
        <p:txBody>
          <a:bodyPr/>
          <a:lstStyle/>
          <a:p>
            <a:fld id="{F46C79FD-C571-418B-AB0F-5EE936C85276}" type="slidenum">
              <a:rPr lang="en-GB" smtClean="0"/>
              <a:t>7</a:t>
            </a:fld>
            <a:endParaRPr lang="en-GB"/>
          </a:p>
        </p:txBody>
      </p:sp>
      <p:pic>
        <p:nvPicPr>
          <p:cNvPr id="10" name="Picture 9"/>
          <p:cNvPicPr>
            <a:picLocks noChangeAspect="1"/>
          </p:cNvPicPr>
          <p:nvPr/>
        </p:nvPicPr>
        <p:blipFill>
          <a:blip r:embed="rId6"/>
          <a:stretch>
            <a:fillRect/>
          </a:stretch>
        </p:blipFill>
        <p:spPr>
          <a:xfrm>
            <a:off x="9159492" y="3623008"/>
            <a:ext cx="1276350" cy="209550"/>
          </a:xfrm>
          <a:prstGeom prst="rect">
            <a:avLst/>
          </a:prstGeom>
        </p:spPr>
      </p:pic>
      <p:pic>
        <p:nvPicPr>
          <p:cNvPr id="11" name="Picture 10"/>
          <p:cNvPicPr>
            <a:picLocks noChangeAspect="1"/>
          </p:cNvPicPr>
          <p:nvPr/>
        </p:nvPicPr>
        <p:blipFill>
          <a:blip r:embed="rId7"/>
          <a:stretch>
            <a:fillRect/>
          </a:stretch>
        </p:blipFill>
        <p:spPr>
          <a:xfrm>
            <a:off x="10562212" y="3623563"/>
            <a:ext cx="1276350" cy="209550"/>
          </a:xfrm>
          <a:prstGeom prst="rect">
            <a:avLst/>
          </a:prstGeom>
        </p:spPr>
      </p:pic>
    </p:spTree>
    <p:extLst>
      <p:ext uri="{BB962C8B-B14F-4D97-AF65-F5344CB8AC3E}">
        <p14:creationId xmlns:p14="http://schemas.microsoft.com/office/powerpoint/2010/main" val="792682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700213"/>
            <a:ext cx="10905699" cy="4007316"/>
          </a:xfrm>
        </p:spPr>
        <p:txBody>
          <a:bodyPr/>
          <a:lstStyle/>
          <a:p>
            <a:pPr>
              <a:spcAft>
                <a:spcPts val="600"/>
              </a:spcAft>
            </a:pPr>
            <a:r>
              <a:rPr lang="en-IE" noProof="0" dirty="0" smtClean="0"/>
              <a:t>Several countries underlined their support for the exemption under Article 12</a:t>
            </a:r>
          </a:p>
          <a:p>
            <a:pPr lvl="1">
              <a:spcAft>
                <a:spcPts val="600"/>
              </a:spcAft>
            </a:pPr>
            <a:r>
              <a:rPr lang="en-IE" sz="1600" noProof="0" dirty="0" smtClean="0"/>
              <a:t>Austria strongly objects any attempt to privatize or liberalize the water sector. This is clearly underpinned by the incorporation of the “public ownership” requirement in the Austrian constitution allowing private competition in the sector would undermine the ‘desired democratic control of a basic need’.</a:t>
            </a:r>
          </a:p>
          <a:p>
            <a:pPr lvl="1">
              <a:spcAft>
                <a:spcPts val="600"/>
              </a:spcAft>
            </a:pPr>
            <a:r>
              <a:rPr lang="en-IE" sz="1600" noProof="0" dirty="0" smtClean="0"/>
              <a:t>Finland is currently working on a national water services reform, which will entail some changes to our Water Services Act. […] The Finnish Parliament is currently addressing a citizens’ initiative requiring a ban on the privatisation of water services. The outcome of the parliamentary review of the citizens’ initiative may lead to changes to the legislative framework related to the provision of water services in Finland, and could lead to strengthening of the role of municipalities in water services provision.</a:t>
            </a:r>
          </a:p>
          <a:p>
            <a:pPr lvl="1">
              <a:spcAft>
                <a:spcPts val="600"/>
              </a:spcAft>
            </a:pPr>
            <a:r>
              <a:rPr lang="en-IE" sz="1600" noProof="0" dirty="0" smtClean="0"/>
              <a:t>For the Netherlands it is extremely important that the exclusion in the Concessions Directive for drinking water companies remains intact. Taking into consideration the duty of care for drinking water quality, the availability of drinking water, the desired democratic control of a basic need and the complexity of our public drinking water supply, it is very undesirable to allow any kind of competition in the drinking water sector. Dutch government has designated the drinking water supply as a service of general (non-economic) interest. This is because the care for the drinking water supply is a core task of the government, which arises from Article 22 of the Dutch Constitution.</a:t>
            </a:r>
          </a:p>
        </p:txBody>
      </p:sp>
      <p:sp>
        <p:nvSpPr>
          <p:cNvPr id="3" name="Title 2"/>
          <p:cNvSpPr>
            <a:spLocks noGrp="1"/>
          </p:cNvSpPr>
          <p:nvPr>
            <p:ph type="title"/>
          </p:nvPr>
        </p:nvSpPr>
        <p:spPr/>
        <p:txBody>
          <a:bodyPr/>
          <a:lstStyle/>
          <a:p>
            <a:pPr>
              <a:tabLst>
                <a:tab pos="3143250" algn="l"/>
              </a:tabLst>
            </a:pPr>
            <a:r>
              <a:rPr lang="en-IE" sz="4400" noProof="0" dirty="0" smtClean="0"/>
              <a:t>Importance of the water exemption</a:t>
            </a:r>
            <a:endParaRPr lang="en-IE" sz="4400" noProof="0" dirty="0"/>
          </a:p>
        </p:txBody>
      </p:sp>
      <p:sp>
        <p:nvSpPr>
          <p:cNvPr id="4" name="Slide Number Placeholder 3"/>
          <p:cNvSpPr>
            <a:spLocks noGrp="1"/>
          </p:cNvSpPr>
          <p:nvPr>
            <p:ph type="sldNum" sz="quarter" idx="12"/>
          </p:nvPr>
        </p:nvSpPr>
        <p:spPr/>
        <p:txBody>
          <a:bodyPr/>
          <a:lstStyle/>
          <a:p>
            <a:fld id="{F46C79FD-C571-418B-AB0F-5EE936C85276}" type="slidenum">
              <a:rPr lang="en-GB" smtClean="0"/>
              <a:t>8</a:t>
            </a:fld>
            <a:endParaRPr lang="en-GB" dirty="0"/>
          </a:p>
        </p:txBody>
      </p:sp>
    </p:spTree>
    <p:extLst>
      <p:ext uri="{BB962C8B-B14F-4D97-AF65-F5344CB8AC3E}">
        <p14:creationId xmlns:p14="http://schemas.microsoft.com/office/powerpoint/2010/main" val="1547176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noProof="0" dirty="0" smtClean="0"/>
              <a:t>Thank you</a:t>
            </a:r>
            <a:endParaRPr lang="en-IE" noProof="0"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IE" sz="1050" b="1" noProof="0" dirty="0" smtClean="0"/>
              <a:t>© European Union 2020</a:t>
            </a:r>
          </a:p>
          <a:p>
            <a:r>
              <a:rPr lang="en-IE" sz="1050" noProof="0" dirty="0" smtClean="0"/>
              <a:t>Unless otherwise noted the reuse of this presentation is authorised under the </a:t>
            </a:r>
            <a:r>
              <a:rPr lang="en-IE" sz="1050" noProof="0" dirty="0" smtClean="0">
                <a:hlinkClick r:id="rId3"/>
              </a:rPr>
              <a:t>CC BY 4.0 </a:t>
            </a:r>
            <a:r>
              <a:rPr lang="en-IE" sz="1050" noProof="0" dirty="0" smtClean="0"/>
              <a:t>license. For any use or reproduction of elements that are not owned by the EU, permission may need to be sought directly from the respective right holders.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Tree>
    <p:extLst>
      <p:ext uri="{BB962C8B-B14F-4D97-AF65-F5344CB8AC3E}">
        <p14:creationId xmlns:p14="http://schemas.microsoft.com/office/powerpoint/2010/main" val="427361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1780</TotalTime>
  <Words>1496</Words>
  <Application>Microsoft Office PowerPoint</Application>
  <PresentationFormat>Widescreen</PresentationFormat>
  <Paragraphs>66</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 3</vt:lpstr>
      <vt:lpstr>Office Theme</vt:lpstr>
      <vt:lpstr>Member State replies to  the Commission questionnaire (preliminary findings)</vt:lpstr>
      <vt:lpstr>Questionnaires - key information</vt:lpstr>
      <vt:lpstr>Coverage of the water sector</vt:lpstr>
      <vt:lpstr>Access to remedies</vt:lpstr>
      <vt:lpstr>Water sector organisation</vt:lpstr>
      <vt:lpstr>Organisational design in the water sector</vt:lpstr>
      <vt:lpstr>Management models by Member State</vt:lpstr>
      <vt:lpstr>Importance of the water exemption</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analysis  of the water exclusion  in the EU</dc:title>
  <dc:creator>WLODARCZYK Arleta (GROW)</dc:creator>
  <cp:lastModifiedBy>TOADER Maria-Magdalena (GROW)</cp:lastModifiedBy>
  <cp:revision>115</cp:revision>
  <cp:lastPrinted>2021-11-12T11:36:00Z</cp:lastPrinted>
  <dcterms:created xsi:type="dcterms:W3CDTF">2021-11-04T10:22:29Z</dcterms:created>
  <dcterms:modified xsi:type="dcterms:W3CDTF">2021-11-24T13:58:53Z</dcterms:modified>
</cp:coreProperties>
</file>